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2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1136" r:id="rId2"/>
    <p:sldId id="1159" r:id="rId3"/>
    <p:sldId id="257" r:id="rId4"/>
    <p:sldId id="1047" r:id="rId5"/>
    <p:sldId id="1085" r:id="rId6"/>
    <p:sldId id="1150" r:id="rId7"/>
    <p:sldId id="1153" r:id="rId8"/>
    <p:sldId id="1154" r:id="rId9"/>
    <p:sldId id="1115" r:id="rId10"/>
    <p:sldId id="1119" r:id="rId11"/>
    <p:sldId id="1118" r:id="rId12"/>
    <p:sldId id="1121" r:id="rId13"/>
    <p:sldId id="1124" r:id="rId14"/>
    <p:sldId id="1132" r:id="rId15"/>
    <p:sldId id="1125" r:id="rId16"/>
    <p:sldId id="1126" r:id="rId17"/>
    <p:sldId id="1128" r:id="rId18"/>
    <p:sldId id="1155" r:id="rId19"/>
    <p:sldId id="1129" r:id="rId20"/>
    <p:sldId id="1130" r:id="rId21"/>
    <p:sldId id="1089" r:id="rId22"/>
    <p:sldId id="1157" r:id="rId23"/>
    <p:sldId id="1156" r:id="rId24"/>
    <p:sldId id="1090" r:id="rId25"/>
    <p:sldId id="1133" r:id="rId26"/>
    <p:sldId id="1111" r:id="rId27"/>
    <p:sldId id="1134" r:id="rId28"/>
    <p:sldId id="1142" r:id="rId29"/>
    <p:sldId id="1091" r:id="rId30"/>
    <p:sldId id="1116" r:id="rId31"/>
    <p:sldId id="1143" r:id="rId32"/>
    <p:sldId id="1158" r:id="rId33"/>
    <p:sldId id="1097" r:id="rId34"/>
    <p:sldId id="1099" r:id="rId35"/>
    <p:sldId id="1098" r:id="rId36"/>
    <p:sldId id="1145" r:id="rId37"/>
    <p:sldId id="1147" r:id="rId38"/>
    <p:sldId id="1144" r:id="rId39"/>
    <p:sldId id="1137" r:id="rId40"/>
    <p:sldId id="1138" r:id="rId41"/>
    <p:sldId id="1139" r:id="rId42"/>
    <p:sldId id="1140" r:id="rId43"/>
    <p:sldId id="1141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6DA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5" autoAdjust="0"/>
    <p:restoredTop sz="93515" autoAdjust="0"/>
  </p:normalViewPr>
  <p:slideViewPr>
    <p:cSldViewPr snapToGrid="0">
      <p:cViewPr varScale="1">
        <p:scale>
          <a:sx n="87" d="100"/>
          <a:sy n="87" d="100"/>
        </p:scale>
        <p:origin x="294" y="42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1-03T05:40:24.9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15414 9309 2199 0,'0'0'513'0,"0"0"-79"15,0 0-236-15,0 0-30 0,0 0 25 16,0 0 0-16,0 0-52 0,0 0-71 16,0 0-70-16,0 0 0 0,0 0-19 15,9-2-16-15,-9 2-85 0,0-2-106 16,0-3-165-16,0 0-591 0,0-2-711 15,-9 28 1050-15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5:37:54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 1056 0 0,'0'0'669'0'0,"0"0"-151"0"0,0 0-36 0 0,0 0 188 0 0,0 0 20 0 0,0 0-19 0 0,0 0-107 0 0,0 0-29 0 0,-5 0 4 0 0,-17 3-46 0 0,17-2-101 0 0,5-1-34 0 0,0 0 53 0 0,0 0 60 0 0,0 0 45 0 0,0 0 105 0 0,0 0 93 0 0,0 0 109 0 0,0 0 35 0 0,0 0 30 0 0,0 0-42 0 0,0 0-50 0 0,0 0-64 0 0,0 0-123 0 0,0 0-87 0 0,0 0-26 0 0,0 0-22 0 0,0 0-450 0 0,0-1 0 0 0,0 1 0 0 0,0 0 1 0 0,0 0-1 0 0,0-1 0 0 0,-1 1 1 0 0,1 0-1 0 0,0 0 0 0 0,0-1 0 0 0,0 1 1 0 0,0 0-1 0 0,0 0 0 0 0,-1 0 1 0 0,1 0-1 0 0,0-1 0 0 0,0 1 0 0 0,0 0 1 0 0,-1 0-1 0 0,1 0 0 0 0,0 0 1 0 0,0-1-1 0 0,-1 1 0 0 0,1 0 1 0 0,0 0-1 0 0,0 0 0 0 0,-1 0 0 0 0,1 0 1 0 0,0 0-1 0 0,0 0 0 0 0,-1 0 1 0 0,1 0-1 0 0,0 0 0 0 0,0 0 0 0 0,-1 0 1 0 0,1 0-1 0 0,0 0 0 0 0,0 0 1 0 0,-1 0-1 0 0,1 0 0 0 0,0 0 0 0 0,-1 1-24 0 0,-17 4-2781 0 0,4 3-2785 0 0,14-8 5303 0 0,0 0 1 0 0,0 0-1 0 0,0 0 0 0 0,0 0 0 0 0,0 0 0 0 0,0 0 0 0 0,0 0 1 0 0,0 0-1 0 0,0 0 0 0 0,0 0 0 0 0,0 0 0 0 0,0 0 0 0 0,1 0 1 0 0,-1 0-1 0 0,0 0 0 0 0,0 0 0 0 0,0 1 0 0 0,0-1 0 0 0,0 0 1 0 0,0 0-1 0 0,0 0 0 0 0,0 0 0 0 0,0 0 0 0 0,0 0 0 0 0,0 0 1 0 0,0 0-1 0 0,0 0 0 0 0,0 0 263 0 0,40-10-2703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8338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350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092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419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759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604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477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021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110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730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978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C0F4718-5C44-7099-CAF3-89370BF4CB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92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455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2492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1377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7634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25462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9655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6766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16933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8393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443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51568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374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88516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9363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078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5505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56075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8141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9751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8378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321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580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126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070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9869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2618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042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88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3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98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1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05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2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4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67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9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88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6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6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ustomXml" Target="../ink/ink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Lecture: Flowgraphs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037033-49F7-4B40-99AE-E145EFF242ED}"/>
              </a:ext>
            </a:extLst>
          </p:cNvPr>
          <p:cNvSpPr txBox="1"/>
          <p:nvPr/>
        </p:nvSpPr>
        <p:spPr>
          <a:xfrm>
            <a:off x="672240" y="1405993"/>
            <a:ext cx="3174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Draw the CFG of this procedure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50F63E-A7F2-246E-9692-140ABAA4B11A}"/>
              </a:ext>
            </a:extLst>
          </p:cNvPr>
          <p:cNvSpPr txBox="1"/>
          <p:nvPr/>
        </p:nvSpPr>
        <p:spPr>
          <a:xfrm>
            <a:off x="650216" y="1836558"/>
            <a:ext cx="216964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f: () -&gt; void{</a:t>
            </a:r>
          </a:p>
          <a:p>
            <a:r>
              <a:rPr lang="en-US" dirty="0"/>
              <a:t>       a:int;</a:t>
            </a:r>
          </a:p>
          <a:p>
            <a:r>
              <a:rPr lang="en-US" dirty="0"/>
              <a:t>      a = 256;</a:t>
            </a:r>
          </a:p>
          <a:p>
            <a:r>
              <a:rPr lang="en-US" dirty="0"/>
              <a:t>     while(true){</a:t>
            </a:r>
          </a:p>
          <a:p>
            <a:r>
              <a:rPr lang="en-US" dirty="0"/>
              <a:t>           if (a &gt; 500){</a:t>
            </a:r>
          </a:p>
          <a:p>
            <a:r>
              <a:rPr lang="en-US" dirty="0"/>
              <a:t>                   a = a++;</a:t>
            </a:r>
          </a:p>
          <a:p>
            <a:r>
              <a:rPr lang="en-US" dirty="0"/>
              <a:t>           }</a:t>
            </a:r>
          </a:p>
          <a:p>
            <a:r>
              <a:rPr lang="en-US" dirty="0"/>
              <a:t>      }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1889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Beyond Local Optimization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10</a:t>
            </a:fld>
            <a:endParaRPr lang="en-US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2A03A577-09AF-43F5-847D-E498C02A22B5}"/>
              </a:ext>
            </a:extLst>
          </p:cNvPr>
          <p:cNvSpPr/>
          <p:nvPr/>
        </p:nvSpPr>
        <p:spPr>
          <a:xfrm>
            <a:off x="2634918" y="2787788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498312E7-A230-4DF5-A372-9C8C27D775C4}"/>
              </a:ext>
            </a:extLst>
          </p:cNvPr>
          <p:cNvSpPr/>
          <p:nvPr/>
        </p:nvSpPr>
        <p:spPr>
          <a:xfrm>
            <a:off x="2241573" y="4958443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773E51B-C41C-433D-AF43-FB39D329FB1E}"/>
              </a:ext>
            </a:extLst>
          </p:cNvPr>
          <p:cNvSpPr/>
          <p:nvPr/>
        </p:nvSpPr>
        <p:spPr>
          <a:xfrm>
            <a:off x="7321350" y="3511923"/>
            <a:ext cx="1972993" cy="1206926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3F82F0-5979-4D60-84BE-DC3981D0C71E}"/>
              </a:ext>
            </a:extLst>
          </p:cNvPr>
          <p:cNvSpPr txBox="1"/>
          <p:nvPr/>
        </p:nvSpPr>
        <p:spPr>
          <a:xfrm>
            <a:off x="7674114" y="3560049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38FD2C-2CDA-4038-AD32-DC2E8C0C2234}"/>
              </a:ext>
            </a:extLst>
          </p:cNvPr>
          <p:cNvSpPr txBox="1"/>
          <p:nvPr/>
        </p:nvSpPr>
        <p:spPr>
          <a:xfrm>
            <a:off x="7674114" y="3913339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[y] := 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21B5B7-BBF7-4F42-9863-A5325AF14160}"/>
              </a:ext>
            </a:extLst>
          </p:cNvPr>
          <p:cNvSpPr txBox="1"/>
          <p:nvPr/>
        </p:nvSpPr>
        <p:spPr>
          <a:xfrm>
            <a:off x="7674113" y="4298713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[x] * [y]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11F692D-7719-404C-9870-BF1016E19BE5}"/>
              </a:ext>
            </a:extLst>
          </p:cNvPr>
          <p:cNvSpPr/>
          <p:nvPr/>
        </p:nvSpPr>
        <p:spPr>
          <a:xfrm>
            <a:off x="7321350" y="4931426"/>
            <a:ext cx="1968588" cy="754488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1C88CA-E9B8-432F-86BB-357720D622B5}"/>
              </a:ext>
            </a:extLst>
          </p:cNvPr>
          <p:cNvSpPr txBox="1"/>
          <p:nvPr/>
        </p:nvSpPr>
        <p:spPr>
          <a:xfrm>
            <a:off x="7716767" y="5322622"/>
            <a:ext cx="67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F3BC510-5109-4806-AA78-54E7FD9D4259}"/>
              </a:ext>
            </a:extLst>
          </p:cNvPr>
          <p:cNvSpPr/>
          <p:nvPr/>
        </p:nvSpPr>
        <p:spPr>
          <a:xfrm>
            <a:off x="7323399" y="1882532"/>
            <a:ext cx="1972993" cy="1172047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71E24AB-7252-4AB5-A17B-DF4563D9DD6C}"/>
              </a:ext>
            </a:extLst>
          </p:cNvPr>
          <p:cNvSpPr txBox="1"/>
          <p:nvPr/>
        </p:nvSpPr>
        <p:spPr>
          <a:xfrm>
            <a:off x="7655774" y="2642132"/>
            <a:ext cx="143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ifz</a:t>
            </a:r>
            <a:r>
              <a:rPr lang="en-US" dirty="0"/>
              <a:t> [x] </a:t>
            </a:r>
            <a:r>
              <a:rPr lang="en-US" dirty="0" err="1"/>
              <a:t>goto</a:t>
            </a:r>
            <a:r>
              <a:rPr lang="en-US" dirty="0"/>
              <a:t> L7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85CF77E-51D0-4B7E-98AE-F53DD0B76482}"/>
              </a:ext>
            </a:extLst>
          </p:cNvPr>
          <p:cNvSpPr txBox="1"/>
          <p:nvPr/>
        </p:nvSpPr>
        <p:spPr>
          <a:xfrm>
            <a:off x="7655960" y="1921559"/>
            <a:ext cx="68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99FF3B9-210A-48C7-93B7-DB0E657380FF}"/>
              </a:ext>
            </a:extLst>
          </p:cNvPr>
          <p:cNvSpPr txBox="1"/>
          <p:nvPr/>
        </p:nvSpPr>
        <p:spPr>
          <a:xfrm>
            <a:off x="7655773" y="2269814"/>
            <a:ext cx="12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getarg</a:t>
            </a:r>
            <a:r>
              <a:rPr lang="en-US" dirty="0"/>
              <a:t> 1, [x]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0444E88-6369-44AB-AFC6-09639E056449}"/>
              </a:ext>
            </a:extLst>
          </p:cNvPr>
          <p:cNvSpPr txBox="1"/>
          <p:nvPr/>
        </p:nvSpPr>
        <p:spPr>
          <a:xfrm>
            <a:off x="7692706" y="4937615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[z]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CACC7B3-6587-47FE-AF70-34166AEF3124}"/>
              </a:ext>
            </a:extLst>
          </p:cNvPr>
          <p:cNvCxnSpPr>
            <a:cxnSpLocks/>
          </p:cNvCxnSpPr>
          <p:nvPr/>
        </p:nvCxnSpPr>
        <p:spPr>
          <a:xfrm>
            <a:off x="8652750" y="3054579"/>
            <a:ext cx="0" cy="4573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EF1A0A14-0D45-4C4A-9A6E-D14150E83312}"/>
              </a:ext>
            </a:extLst>
          </p:cNvPr>
          <p:cNvCxnSpPr>
            <a:cxnSpLocks/>
          </p:cNvCxnSpPr>
          <p:nvPr/>
        </p:nvCxnSpPr>
        <p:spPr>
          <a:xfrm rot="5400000">
            <a:off x="6583906" y="3800571"/>
            <a:ext cx="2043788" cy="557777"/>
          </a:xfrm>
          <a:prstGeom prst="bentConnector4">
            <a:avLst>
              <a:gd name="adj1" fmla="val 13537"/>
              <a:gd name="adj2" fmla="val 14098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7344D27-8130-477C-A9C2-22EF0B1F3772}"/>
              </a:ext>
            </a:extLst>
          </p:cNvPr>
          <p:cNvSpPr txBox="1"/>
          <p:nvPr/>
        </p:nvSpPr>
        <p:spPr>
          <a:xfrm>
            <a:off x="6609339" y="3993550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27699C8-62BD-487D-A1BB-0C278F286CCC}"/>
              </a:ext>
            </a:extLst>
          </p:cNvPr>
          <p:cNvCxnSpPr>
            <a:cxnSpLocks/>
            <a:stCxn id="28" idx="2"/>
            <a:endCxn id="33" idx="0"/>
          </p:cNvCxnSpPr>
          <p:nvPr/>
        </p:nvCxnSpPr>
        <p:spPr>
          <a:xfrm flipH="1">
            <a:off x="8305644" y="4718850"/>
            <a:ext cx="2202" cy="2125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EA826F89-C89D-4BCA-9E6F-583F184EDC20}"/>
              </a:ext>
            </a:extLst>
          </p:cNvPr>
          <p:cNvSpPr txBox="1"/>
          <p:nvPr/>
        </p:nvSpPr>
        <p:spPr>
          <a:xfrm>
            <a:off x="7309360" y="4937615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L7: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1C996D3-9FAE-441A-8FCD-6D5537034FD3}"/>
              </a:ext>
            </a:extLst>
          </p:cNvPr>
          <p:cNvSpPr txBox="1"/>
          <p:nvPr/>
        </p:nvSpPr>
        <p:spPr>
          <a:xfrm>
            <a:off x="7309360" y="192657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L1: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EDBA754-8523-45E2-8C11-E1A2536622CF}"/>
              </a:ext>
            </a:extLst>
          </p:cNvPr>
          <p:cNvSpPr txBox="1"/>
          <p:nvPr/>
        </p:nvSpPr>
        <p:spPr>
          <a:xfrm>
            <a:off x="7309360" y="2293216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L2: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6ED9C4F-7D76-43C6-B265-E349D93202A6}"/>
              </a:ext>
            </a:extLst>
          </p:cNvPr>
          <p:cNvSpPr txBox="1"/>
          <p:nvPr/>
        </p:nvSpPr>
        <p:spPr>
          <a:xfrm>
            <a:off x="7309360" y="265183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L3: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2E6F328-2E14-49C6-9ABE-D0184B9621B3}"/>
              </a:ext>
            </a:extLst>
          </p:cNvPr>
          <p:cNvSpPr txBox="1"/>
          <p:nvPr/>
        </p:nvSpPr>
        <p:spPr>
          <a:xfrm>
            <a:off x="7309360" y="357032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L4: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E11AD3E-9181-4157-9D6D-BC1EC3812ACD}"/>
              </a:ext>
            </a:extLst>
          </p:cNvPr>
          <p:cNvSpPr txBox="1"/>
          <p:nvPr/>
        </p:nvSpPr>
        <p:spPr>
          <a:xfrm>
            <a:off x="7309360" y="3936962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L5: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1E84064-1187-45EA-85E2-A63B8A6BF15F}"/>
              </a:ext>
            </a:extLst>
          </p:cNvPr>
          <p:cNvSpPr txBox="1"/>
          <p:nvPr/>
        </p:nvSpPr>
        <p:spPr>
          <a:xfrm>
            <a:off x="7309360" y="429558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L6: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22E5C9D-95BE-45A1-883C-EEE2AB4345E5}"/>
              </a:ext>
            </a:extLst>
          </p:cNvPr>
          <p:cNvSpPr txBox="1"/>
          <p:nvPr/>
        </p:nvSpPr>
        <p:spPr>
          <a:xfrm>
            <a:off x="7309360" y="5306285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L8: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DB2D98-E9ED-4BC4-888D-4F0DF497C648}"/>
              </a:ext>
            </a:extLst>
          </p:cNvPr>
          <p:cNvSpPr txBox="1"/>
          <p:nvPr/>
        </p:nvSpPr>
        <p:spPr>
          <a:xfrm>
            <a:off x="3273891" y="5898491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L6 is dead!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2343F0C-D5F2-49C8-81BA-5DFD0F4F4742}"/>
              </a:ext>
            </a:extLst>
          </p:cNvPr>
          <p:cNvSpPr txBox="1"/>
          <p:nvPr/>
        </p:nvSpPr>
        <p:spPr>
          <a:xfrm>
            <a:off x="2439706" y="6266512"/>
            <a:ext cx="295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(causes L4 and L5 to be dead)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1F23742-B77C-4636-95D4-EB7D249AACF9}"/>
              </a:ext>
            </a:extLst>
          </p:cNvPr>
          <p:cNvSpPr txBox="1"/>
          <p:nvPr/>
        </p:nvSpPr>
        <p:spPr>
          <a:xfrm>
            <a:off x="7738377" y="5898491"/>
            <a:ext cx="1046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L6 is live!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1D5A963-16E3-400B-A446-B0C49B0E05DB}"/>
              </a:ext>
            </a:extLst>
          </p:cNvPr>
          <p:cNvSpPr txBox="1"/>
          <p:nvPr/>
        </p:nvSpPr>
        <p:spPr>
          <a:xfrm>
            <a:off x="7274247" y="6266512"/>
            <a:ext cx="204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Cannot be removed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52BE1C2-77B8-470E-AB1A-CFD812DEA8AD}"/>
              </a:ext>
            </a:extLst>
          </p:cNvPr>
          <p:cNvSpPr txBox="1"/>
          <p:nvPr/>
        </p:nvSpPr>
        <p:spPr>
          <a:xfrm>
            <a:off x="2992376" y="1261273"/>
            <a:ext cx="183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One possible CFG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6778B90-5185-4361-BDB4-8B61212E1E7A}"/>
              </a:ext>
            </a:extLst>
          </p:cNvPr>
          <p:cNvSpPr txBox="1"/>
          <p:nvPr/>
        </p:nvSpPr>
        <p:spPr>
          <a:xfrm>
            <a:off x="7242192" y="1261273"/>
            <a:ext cx="2231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Another possible CFG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83616F94-645B-454D-9B3E-E800DF5B70B1}"/>
              </a:ext>
            </a:extLst>
          </p:cNvPr>
          <p:cNvSpPr/>
          <p:nvPr/>
        </p:nvSpPr>
        <p:spPr>
          <a:xfrm>
            <a:off x="2917798" y="3511923"/>
            <a:ext cx="1972993" cy="1206926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268B26B-18D8-4D79-8DAD-28A52F4E4B33}"/>
              </a:ext>
            </a:extLst>
          </p:cNvPr>
          <p:cNvSpPr txBox="1"/>
          <p:nvPr/>
        </p:nvSpPr>
        <p:spPr>
          <a:xfrm>
            <a:off x="3270562" y="3560049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9BF0BFB-2E1C-4CC5-9A8C-F3014382D7B3}"/>
              </a:ext>
            </a:extLst>
          </p:cNvPr>
          <p:cNvSpPr txBox="1"/>
          <p:nvPr/>
        </p:nvSpPr>
        <p:spPr>
          <a:xfrm>
            <a:off x="3270562" y="3913339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[y] := 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C238EC1-43EC-43D2-A265-1078C4C398CD}"/>
              </a:ext>
            </a:extLst>
          </p:cNvPr>
          <p:cNvSpPr txBox="1"/>
          <p:nvPr/>
        </p:nvSpPr>
        <p:spPr>
          <a:xfrm>
            <a:off x="3270561" y="4298713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[x] * [y]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25A14837-A293-4EBB-B4F7-EAEC49E2A430}"/>
              </a:ext>
            </a:extLst>
          </p:cNvPr>
          <p:cNvSpPr/>
          <p:nvPr/>
        </p:nvSpPr>
        <p:spPr>
          <a:xfrm>
            <a:off x="2917798" y="4931426"/>
            <a:ext cx="1968588" cy="754488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E22AE39-F517-454F-8473-2D04DC1305AA}"/>
              </a:ext>
            </a:extLst>
          </p:cNvPr>
          <p:cNvSpPr txBox="1"/>
          <p:nvPr/>
        </p:nvSpPr>
        <p:spPr>
          <a:xfrm>
            <a:off x="3361341" y="5322622"/>
            <a:ext cx="67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3EFD2C1C-58E7-4761-8F61-119BC4337AFD}"/>
              </a:ext>
            </a:extLst>
          </p:cNvPr>
          <p:cNvSpPr/>
          <p:nvPr/>
        </p:nvSpPr>
        <p:spPr>
          <a:xfrm>
            <a:off x="2919847" y="1882532"/>
            <a:ext cx="1972993" cy="1172047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3984663-557C-4D79-BEB4-0198468DD46F}"/>
              </a:ext>
            </a:extLst>
          </p:cNvPr>
          <p:cNvSpPr txBox="1"/>
          <p:nvPr/>
        </p:nvSpPr>
        <p:spPr>
          <a:xfrm>
            <a:off x="3252222" y="2642132"/>
            <a:ext cx="143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ifz</a:t>
            </a:r>
            <a:r>
              <a:rPr lang="en-US" dirty="0"/>
              <a:t> [x] </a:t>
            </a:r>
            <a:r>
              <a:rPr lang="en-US" dirty="0" err="1"/>
              <a:t>goto</a:t>
            </a:r>
            <a:r>
              <a:rPr lang="en-US" dirty="0"/>
              <a:t> L7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3A4C4CE-D6C4-47B9-AC6A-F8257C4271B1}"/>
              </a:ext>
            </a:extLst>
          </p:cNvPr>
          <p:cNvSpPr txBox="1"/>
          <p:nvPr/>
        </p:nvSpPr>
        <p:spPr>
          <a:xfrm>
            <a:off x="2881959" y="4937615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L7: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A1C66BD-FB51-4083-A4F4-5F47401141BD}"/>
              </a:ext>
            </a:extLst>
          </p:cNvPr>
          <p:cNvSpPr txBox="1"/>
          <p:nvPr/>
        </p:nvSpPr>
        <p:spPr>
          <a:xfrm>
            <a:off x="3252408" y="1921559"/>
            <a:ext cx="68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5702190-C2A2-467B-8A7F-E070F806A49D}"/>
              </a:ext>
            </a:extLst>
          </p:cNvPr>
          <p:cNvSpPr txBox="1"/>
          <p:nvPr/>
        </p:nvSpPr>
        <p:spPr>
          <a:xfrm>
            <a:off x="3252221" y="2269814"/>
            <a:ext cx="12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getarg</a:t>
            </a:r>
            <a:r>
              <a:rPr lang="en-US" dirty="0"/>
              <a:t> 1, [x]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B70887E-537E-43CC-9A8A-22C814EDDFC5}"/>
              </a:ext>
            </a:extLst>
          </p:cNvPr>
          <p:cNvSpPr txBox="1"/>
          <p:nvPr/>
        </p:nvSpPr>
        <p:spPr>
          <a:xfrm>
            <a:off x="3337280" y="493761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nop</a:t>
            </a:r>
            <a:endParaRPr lang="en-US" dirty="0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317FB7C-E2E4-4458-81AB-F090EBF8B629}"/>
              </a:ext>
            </a:extLst>
          </p:cNvPr>
          <p:cNvCxnSpPr>
            <a:cxnSpLocks/>
          </p:cNvCxnSpPr>
          <p:nvPr/>
        </p:nvCxnSpPr>
        <p:spPr>
          <a:xfrm>
            <a:off x="4249198" y="3054579"/>
            <a:ext cx="0" cy="4573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064B3039-FB37-43EE-8CAE-45F4B78739DE}"/>
              </a:ext>
            </a:extLst>
          </p:cNvPr>
          <p:cNvCxnSpPr>
            <a:cxnSpLocks/>
          </p:cNvCxnSpPr>
          <p:nvPr/>
        </p:nvCxnSpPr>
        <p:spPr>
          <a:xfrm rot="5400000">
            <a:off x="2180354" y="3800571"/>
            <a:ext cx="2043788" cy="557777"/>
          </a:xfrm>
          <a:prstGeom prst="bentConnector4">
            <a:avLst>
              <a:gd name="adj1" fmla="val 13537"/>
              <a:gd name="adj2" fmla="val 14098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046A4BF3-9C22-403B-A845-847A697DC3A9}"/>
              </a:ext>
            </a:extLst>
          </p:cNvPr>
          <p:cNvSpPr txBox="1"/>
          <p:nvPr/>
        </p:nvSpPr>
        <p:spPr>
          <a:xfrm>
            <a:off x="2205787" y="3993550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A616CCC-89E7-460F-A2C1-7A5A18C463F7}"/>
              </a:ext>
            </a:extLst>
          </p:cNvPr>
          <p:cNvCxnSpPr>
            <a:cxnSpLocks/>
            <a:stCxn id="67" idx="2"/>
            <a:endCxn id="71" idx="0"/>
          </p:cNvCxnSpPr>
          <p:nvPr/>
        </p:nvCxnSpPr>
        <p:spPr>
          <a:xfrm flipH="1">
            <a:off x="3902092" y="4718850"/>
            <a:ext cx="2202" cy="2125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B7C188ED-E2FA-4914-ACAF-E327ED62BA43}"/>
              </a:ext>
            </a:extLst>
          </p:cNvPr>
          <p:cNvSpPr txBox="1"/>
          <p:nvPr/>
        </p:nvSpPr>
        <p:spPr>
          <a:xfrm>
            <a:off x="2881959" y="192657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L1: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9EAA29D-6360-4A60-A000-F001C68AF4F7}"/>
              </a:ext>
            </a:extLst>
          </p:cNvPr>
          <p:cNvSpPr txBox="1"/>
          <p:nvPr/>
        </p:nvSpPr>
        <p:spPr>
          <a:xfrm>
            <a:off x="2881959" y="2293216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L2: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283FCE6-2536-4718-80D9-633C47ACFF82}"/>
              </a:ext>
            </a:extLst>
          </p:cNvPr>
          <p:cNvSpPr txBox="1"/>
          <p:nvPr/>
        </p:nvSpPr>
        <p:spPr>
          <a:xfrm>
            <a:off x="2881959" y="265183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L3: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7DC6AF6-6DEC-40D0-86F7-D7BAF1FABD53}"/>
              </a:ext>
            </a:extLst>
          </p:cNvPr>
          <p:cNvSpPr txBox="1"/>
          <p:nvPr/>
        </p:nvSpPr>
        <p:spPr>
          <a:xfrm>
            <a:off x="2881959" y="357032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L4: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E5600DC-BCAE-435E-8FD3-0E8ACD564E2C}"/>
              </a:ext>
            </a:extLst>
          </p:cNvPr>
          <p:cNvSpPr txBox="1"/>
          <p:nvPr/>
        </p:nvSpPr>
        <p:spPr>
          <a:xfrm>
            <a:off x="2881959" y="3936962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L5: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0738F10-2802-4442-A504-8FA490412ECD}"/>
              </a:ext>
            </a:extLst>
          </p:cNvPr>
          <p:cNvSpPr txBox="1"/>
          <p:nvPr/>
        </p:nvSpPr>
        <p:spPr>
          <a:xfrm>
            <a:off x="2881959" y="429558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L6: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ECF9272-0071-46B2-8F54-D0B23888ECD8}"/>
              </a:ext>
            </a:extLst>
          </p:cNvPr>
          <p:cNvSpPr txBox="1"/>
          <p:nvPr/>
        </p:nvSpPr>
        <p:spPr>
          <a:xfrm>
            <a:off x="2881959" y="5306285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L8: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FE565C3-11B3-4634-823D-DFBCA2262B3E}"/>
              </a:ext>
            </a:extLst>
          </p:cNvPr>
          <p:cNvCxnSpPr>
            <a:cxnSpLocks/>
          </p:cNvCxnSpPr>
          <p:nvPr/>
        </p:nvCxnSpPr>
        <p:spPr>
          <a:xfrm>
            <a:off x="3280612" y="4504312"/>
            <a:ext cx="1483903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44F07CC3-380D-4673-9BB7-678A55C7896A}"/>
              </a:ext>
            </a:extLst>
          </p:cNvPr>
          <p:cNvCxnSpPr>
            <a:cxnSpLocks/>
          </p:cNvCxnSpPr>
          <p:nvPr/>
        </p:nvCxnSpPr>
        <p:spPr>
          <a:xfrm>
            <a:off x="3296498" y="4111280"/>
            <a:ext cx="799931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8F89E17-59A4-494E-8DAA-E36D9A62803F}"/>
              </a:ext>
            </a:extLst>
          </p:cNvPr>
          <p:cNvCxnSpPr>
            <a:cxnSpLocks/>
          </p:cNvCxnSpPr>
          <p:nvPr/>
        </p:nvCxnSpPr>
        <p:spPr>
          <a:xfrm>
            <a:off x="3296498" y="3758354"/>
            <a:ext cx="799931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18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Dataflow analysis</a:t>
            </a:r>
          </a:p>
          <a:p>
            <a:r>
              <a:rPr lang="en-US" dirty="0"/>
              <a:t>Intuition</a:t>
            </a:r>
          </a:p>
          <a:p>
            <a:r>
              <a:rPr lang="en-US" dirty="0"/>
              <a:t>Concepts</a:t>
            </a:r>
          </a:p>
          <a:p>
            <a:r>
              <a:rPr lang="en-US" dirty="0"/>
              <a:t>Dataflow frameworks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3E8DEE-1E7F-4490-9869-87A3719B11CA}"/>
              </a:ext>
            </a:extLst>
          </p:cNvPr>
          <p:cNvSpPr txBox="1"/>
          <p:nvPr/>
        </p:nvSpPr>
        <p:spPr>
          <a:xfrm>
            <a:off x="8137411" y="5543768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Optimization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1A93AE8-70F6-4086-8430-3D5A1557FB78}"/>
              </a:ext>
            </a:extLst>
          </p:cNvPr>
          <p:cNvSpPr/>
          <p:nvPr/>
        </p:nvSpPr>
        <p:spPr>
          <a:xfrm>
            <a:off x="2046514" y="2167325"/>
            <a:ext cx="1978090" cy="587829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DB32B9-02D9-49C9-B4D2-9245008DA8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6"/>
          <a:stretch/>
        </p:blipFill>
        <p:spPr>
          <a:xfrm>
            <a:off x="7744332" y="2462726"/>
            <a:ext cx="2211998" cy="31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3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Generalizing Dataflow Intuition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 Intuition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3A33775A-2625-452E-B04E-C4EC1D3C1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990" y="1232622"/>
            <a:ext cx="879901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Let’s revisit the example, and ask some leading questions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12</a:t>
            </a:fld>
            <a:endParaRPr lang="en-US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2A03A577-09AF-43F5-847D-E498C02A22B5}"/>
              </a:ext>
            </a:extLst>
          </p:cNvPr>
          <p:cNvSpPr/>
          <p:nvPr/>
        </p:nvSpPr>
        <p:spPr>
          <a:xfrm>
            <a:off x="2634918" y="2787788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498312E7-A230-4DF5-A372-9C8C27D775C4}"/>
              </a:ext>
            </a:extLst>
          </p:cNvPr>
          <p:cNvSpPr/>
          <p:nvPr/>
        </p:nvSpPr>
        <p:spPr>
          <a:xfrm>
            <a:off x="2241573" y="4958443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FE565C3-11B3-4634-823D-DFBCA2262B3E}"/>
              </a:ext>
            </a:extLst>
          </p:cNvPr>
          <p:cNvCxnSpPr>
            <a:cxnSpLocks/>
          </p:cNvCxnSpPr>
          <p:nvPr/>
        </p:nvCxnSpPr>
        <p:spPr>
          <a:xfrm>
            <a:off x="2803602" y="4949944"/>
            <a:ext cx="1483903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, skiing&#10;&#10;Description automatically generated">
            <a:extLst>
              <a:ext uri="{FF2B5EF4-FFF2-40B4-BE49-F238E27FC236}">
                <a16:creationId xmlns:a16="http://schemas.microsoft.com/office/drawing/2014/main" id="{6FE08009-5BA1-4C52-8E6B-CBD9F5E43D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3" r="27983"/>
          <a:stretch/>
        </p:blipFill>
        <p:spPr>
          <a:xfrm>
            <a:off x="5771309" y="2383042"/>
            <a:ext cx="3911286" cy="3048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CE6DD00-A9B1-49C3-8701-2B9B72FB657C}"/>
              </a:ext>
            </a:extLst>
          </p:cNvPr>
          <p:cNvSpPr txBox="1"/>
          <p:nvPr/>
        </p:nvSpPr>
        <p:spPr>
          <a:xfrm>
            <a:off x="5984128" y="5428814"/>
            <a:ext cx="3554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Returning to the scene of the crime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8FC1503-0BEA-4E7E-AAC0-1D56539CE30F}"/>
              </a:ext>
            </a:extLst>
          </p:cNvPr>
          <p:cNvSpPr txBox="1"/>
          <p:nvPr/>
        </p:nvSpPr>
        <p:spPr>
          <a:xfrm>
            <a:off x="5812572" y="2002135"/>
            <a:ext cx="1727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Why is L6 dead?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A64CA6E-E28E-4D10-A9E1-B76B7EA949F9}"/>
                  </a:ext>
                </a:extLst>
              </p:cNvPr>
              <p:cNvSpPr txBox="1"/>
              <p:nvPr/>
            </p:nvSpPr>
            <p:spPr>
              <a:xfrm>
                <a:off x="7401762" y="200213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A64CA6E-E28E-4D10-A9E1-B76B7EA94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762" y="2002135"/>
                <a:ext cx="41068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82B37AE1-419F-4364-915D-36CA4E1345E4}"/>
              </a:ext>
            </a:extLst>
          </p:cNvPr>
          <p:cNvSpPr txBox="1"/>
          <p:nvPr/>
        </p:nvSpPr>
        <p:spPr>
          <a:xfrm>
            <a:off x="7684277" y="2010895"/>
            <a:ext cx="1901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Why isn’t  L6 live?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94A5467-90D9-45A9-B703-55FEC8304F81}"/>
              </a:ext>
            </a:extLst>
          </p:cNvPr>
          <p:cNvSpPr txBox="1"/>
          <p:nvPr/>
        </p:nvSpPr>
        <p:spPr>
          <a:xfrm>
            <a:off x="2448604" y="1883818"/>
            <a:ext cx="183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One possible CFG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C9F726B5-9396-406A-8DCC-233EA94120B4}"/>
              </a:ext>
            </a:extLst>
          </p:cNvPr>
          <p:cNvSpPr/>
          <p:nvPr/>
        </p:nvSpPr>
        <p:spPr>
          <a:xfrm>
            <a:off x="2415485" y="3965576"/>
            <a:ext cx="1972993" cy="1206926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9DAEB67-92D8-414D-A24C-97966C247965}"/>
              </a:ext>
            </a:extLst>
          </p:cNvPr>
          <p:cNvSpPr txBox="1"/>
          <p:nvPr/>
        </p:nvSpPr>
        <p:spPr>
          <a:xfrm>
            <a:off x="2768249" y="401370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13BC753-2B48-40FE-B9A2-A9019009F675}"/>
              </a:ext>
            </a:extLst>
          </p:cNvPr>
          <p:cNvSpPr txBox="1"/>
          <p:nvPr/>
        </p:nvSpPr>
        <p:spPr>
          <a:xfrm>
            <a:off x="2768249" y="4366992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[y] := 3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FC1D5C1-CCD3-4034-B733-05D95BFD7E42}"/>
              </a:ext>
            </a:extLst>
          </p:cNvPr>
          <p:cNvSpPr txBox="1"/>
          <p:nvPr/>
        </p:nvSpPr>
        <p:spPr>
          <a:xfrm>
            <a:off x="2768248" y="4752366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[x] * [y]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E13EB538-B37E-4703-B55F-3E212DD555A0}"/>
              </a:ext>
            </a:extLst>
          </p:cNvPr>
          <p:cNvSpPr/>
          <p:nvPr/>
        </p:nvSpPr>
        <p:spPr>
          <a:xfrm>
            <a:off x="2415485" y="5385079"/>
            <a:ext cx="1968588" cy="1086631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80DC46CE-DB49-49CD-815C-E5384770AA4A}"/>
              </a:ext>
            </a:extLst>
          </p:cNvPr>
          <p:cNvSpPr/>
          <p:nvPr/>
        </p:nvSpPr>
        <p:spPr>
          <a:xfrm>
            <a:off x="2417534" y="2336185"/>
            <a:ext cx="1972993" cy="1172047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21EBE3C-73E3-47EE-B750-2795850CBE03}"/>
              </a:ext>
            </a:extLst>
          </p:cNvPr>
          <p:cNvSpPr txBox="1"/>
          <p:nvPr/>
        </p:nvSpPr>
        <p:spPr>
          <a:xfrm>
            <a:off x="2749909" y="3095785"/>
            <a:ext cx="143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ifz</a:t>
            </a:r>
            <a:r>
              <a:rPr lang="en-US" dirty="0"/>
              <a:t> [x] </a:t>
            </a:r>
            <a:r>
              <a:rPr lang="en-US" dirty="0" err="1"/>
              <a:t>goto</a:t>
            </a:r>
            <a:r>
              <a:rPr lang="en-US" dirty="0"/>
              <a:t> L7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95C9CD5-FDA7-4570-A5D7-0BA91CD6AFC6}"/>
              </a:ext>
            </a:extLst>
          </p:cNvPr>
          <p:cNvSpPr txBox="1"/>
          <p:nvPr/>
        </p:nvSpPr>
        <p:spPr>
          <a:xfrm>
            <a:off x="2379646" y="539126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L7: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C24A4A4-D24F-4807-B796-5992EF992314}"/>
              </a:ext>
            </a:extLst>
          </p:cNvPr>
          <p:cNvSpPr txBox="1"/>
          <p:nvPr/>
        </p:nvSpPr>
        <p:spPr>
          <a:xfrm>
            <a:off x="2750095" y="2375212"/>
            <a:ext cx="68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09466D0-74D6-4FAA-8860-D9C2D877FF9D}"/>
              </a:ext>
            </a:extLst>
          </p:cNvPr>
          <p:cNvSpPr txBox="1"/>
          <p:nvPr/>
        </p:nvSpPr>
        <p:spPr>
          <a:xfrm>
            <a:off x="2749908" y="2723467"/>
            <a:ext cx="12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getarg</a:t>
            </a:r>
            <a:r>
              <a:rPr lang="en-US" dirty="0"/>
              <a:t> 1, [x]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BA7D1AE-06A6-4D44-8675-8C74643627D8}"/>
              </a:ext>
            </a:extLst>
          </p:cNvPr>
          <p:cNvSpPr txBox="1"/>
          <p:nvPr/>
        </p:nvSpPr>
        <p:spPr>
          <a:xfrm>
            <a:off x="2834967" y="539126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nop</a:t>
            </a:r>
            <a:endParaRPr lang="en-US" dirty="0"/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890D4A12-153E-4E33-93A8-3AE33B6D64CD}"/>
              </a:ext>
            </a:extLst>
          </p:cNvPr>
          <p:cNvCxnSpPr>
            <a:cxnSpLocks/>
          </p:cNvCxnSpPr>
          <p:nvPr/>
        </p:nvCxnSpPr>
        <p:spPr>
          <a:xfrm>
            <a:off x="3746885" y="3508232"/>
            <a:ext cx="0" cy="4573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or: Elbow 108">
            <a:extLst>
              <a:ext uri="{FF2B5EF4-FFF2-40B4-BE49-F238E27FC236}">
                <a16:creationId xmlns:a16="http://schemas.microsoft.com/office/drawing/2014/main" id="{5407106E-3F89-4377-8410-6063B9B52485}"/>
              </a:ext>
            </a:extLst>
          </p:cNvPr>
          <p:cNvCxnSpPr>
            <a:cxnSpLocks/>
          </p:cNvCxnSpPr>
          <p:nvPr/>
        </p:nvCxnSpPr>
        <p:spPr>
          <a:xfrm rot="5400000">
            <a:off x="1678041" y="4254224"/>
            <a:ext cx="2043788" cy="557777"/>
          </a:xfrm>
          <a:prstGeom prst="bentConnector4">
            <a:avLst>
              <a:gd name="adj1" fmla="val 13537"/>
              <a:gd name="adj2" fmla="val 14098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6F9E7AF8-E7CC-4C50-AB83-6750AF8811BA}"/>
              </a:ext>
            </a:extLst>
          </p:cNvPr>
          <p:cNvSpPr txBox="1"/>
          <p:nvPr/>
        </p:nvSpPr>
        <p:spPr>
          <a:xfrm>
            <a:off x="1703474" y="4447203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07F71EB-1E2E-444F-8D73-50CD3302FEFC}"/>
              </a:ext>
            </a:extLst>
          </p:cNvPr>
          <p:cNvCxnSpPr>
            <a:cxnSpLocks/>
            <a:stCxn id="96" idx="2"/>
            <a:endCxn id="100" idx="0"/>
          </p:cNvCxnSpPr>
          <p:nvPr/>
        </p:nvCxnSpPr>
        <p:spPr>
          <a:xfrm flipH="1">
            <a:off x="3399779" y="5172502"/>
            <a:ext cx="2202" cy="2125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9332BE6C-CBD0-4E96-BFA1-8ABD3105D50F}"/>
              </a:ext>
            </a:extLst>
          </p:cNvPr>
          <p:cNvSpPr txBox="1"/>
          <p:nvPr/>
        </p:nvSpPr>
        <p:spPr>
          <a:xfrm>
            <a:off x="2379646" y="238022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L1: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442A87A-2701-44F2-A963-707B255D0555}"/>
              </a:ext>
            </a:extLst>
          </p:cNvPr>
          <p:cNvSpPr txBox="1"/>
          <p:nvPr/>
        </p:nvSpPr>
        <p:spPr>
          <a:xfrm>
            <a:off x="2379646" y="2746869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L2: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6D21F9A-64F0-45C4-93E3-D8BE1449392F}"/>
              </a:ext>
            </a:extLst>
          </p:cNvPr>
          <p:cNvSpPr txBox="1"/>
          <p:nvPr/>
        </p:nvSpPr>
        <p:spPr>
          <a:xfrm>
            <a:off x="2379646" y="310549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L3: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2B347B4-29B7-46D0-B736-967F720A200E}"/>
              </a:ext>
            </a:extLst>
          </p:cNvPr>
          <p:cNvSpPr txBox="1"/>
          <p:nvPr/>
        </p:nvSpPr>
        <p:spPr>
          <a:xfrm>
            <a:off x="2379646" y="402397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L4: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4AE682C-765F-42DA-970C-ED8B826C5BBC}"/>
              </a:ext>
            </a:extLst>
          </p:cNvPr>
          <p:cNvSpPr txBox="1"/>
          <p:nvPr/>
        </p:nvSpPr>
        <p:spPr>
          <a:xfrm>
            <a:off x="2379646" y="4390615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L5: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71BF07D-9F65-4C97-BA95-90AEA0BA8E55}"/>
              </a:ext>
            </a:extLst>
          </p:cNvPr>
          <p:cNvSpPr txBox="1"/>
          <p:nvPr/>
        </p:nvSpPr>
        <p:spPr>
          <a:xfrm>
            <a:off x="2379646" y="4749236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L6: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223CE34-0E62-4BB7-9711-C0D5D2B43458}"/>
              </a:ext>
            </a:extLst>
          </p:cNvPr>
          <p:cNvSpPr txBox="1"/>
          <p:nvPr/>
        </p:nvSpPr>
        <p:spPr>
          <a:xfrm>
            <a:off x="2379645" y="575302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L8: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05B624E-5851-4F50-A9D4-CE0DFA9644FB}"/>
              </a:ext>
            </a:extLst>
          </p:cNvPr>
          <p:cNvSpPr txBox="1"/>
          <p:nvPr/>
        </p:nvSpPr>
        <p:spPr>
          <a:xfrm>
            <a:off x="2834965" y="5753024"/>
            <a:ext cx="67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</a:t>
            </a:r>
          </a:p>
        </p:txBody>
      </p:sp>
    </p:spTree>
    <p:extLst>
      <p:ext uri="{BB962C8B-B14F-4D97-AF65-F5344CB8AC3E}">
        <p14:creationId xmlns:p14="http://schemas.microsoft.com/office/powerpoint/2010/main" val="346479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40" grpId="0"/>
      <p:bldP spid="41" grpId="0"/>
      <p:bldP spid="95" grpId="0"/>
      <p:bldP spid="96" grpId="0" animBg="1"/>
      <p:bldP spid="97" grpId="0"/>
      <p:bldP spid="98" grpId="0"/>
      <p:bldP spid="99" grpId="0"/>
      <p:bldP spid="100" grpId="0" animBg="1"/>
      <p:bldP spid="102" grpId="0" animBg="1"/>
      <p:bldP spid="103" grpId="0"/>
      <p:bldP spid="104" grpId="0"/>
      <p:bldP spid="105" grpId="0"/>
      <p:bldP spid="106" grpId="0"/>
      <p:bldP spid="107" grpId="0"/>
      <p:bldP spid="110" grpId="0"/>
      <p:bldP spid="112" grpId="0"/>
      <p:bldP spid="113" grpId="0"/>
      <p:bldP spid="114" grpId="0"/>
      <p:bldP spid="115" grpId="0"/>
      <p:bldP spid="116" grpId="0"/>
      <p:bldP spid="117" grpId="0"/>
      <p:bldP spid="119" grpId="0"/>
      <p:bldP spid="1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Generalizing Dataflow Intuition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 Intuition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3A33775A-2625-452E-B04E-C4EC1D3C1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990" y="1232622"/>
            <a:ext cx="879901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Let’s revisit the example, and ask some leading questions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2A03A577-09AF-43F5-847D-E498C02A22B5}"/>
              </a:ext>
            </a:extLst>
          </p:cNvPr>
          <p:cNvSpPr/>
          <p:nvPr/>
        </p:nvSpPr>
        <p:spPr>
          <a:xfrm>
            <a:off x="2634918" y="2787788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498312E7-A230-4DF5-A372-9C8C27D775C4}"/>
              </a:ext>
            </a:extLst>
          </p:cNvPr>
          <p:cNvSpPr/>
          <p:nvPr/>
        </p:nvSpPr>
        <p:spPr>
          <a:xfrm>
            <a:off x="2241573" y="4958443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B1EB3A-B0C4-4C1B-A164-D54E5E38B151}"/>
              </a:ext>
            </a:extLst>
          </p:cNvPr>
          <p:cNvSpPr txBox="1"/>
          <p:nvPr/>
        </p:nvSpPr>
        <p:spPr>
          <a:xfrm>
            <a:off x="5812572" y="2002135"/>
            <a:ext cx="1727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Why is L6 dead?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A43E86F-6B9A-4AB4-BC62-C9C8C0232357}"/>
                  </a:ext>
                </a:extLst>
              </p:cNvPr>
              <p:cNvSpPr txBox="1"/>
              <p:nvPr/>
            </p:nvSpPr>
            <p:spPr>
              <a:xfrm>
                <a:off x="7401762" y="200213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A43E86F-6B9A-4AB4-BC62-C9C8C0232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762" y="2002135"/>
                <a:ext cx="41068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B29DE845-A3DA-44AC-9D3E-42DD7F7422D8}"/>
              </a:ext>
            </a:extLst>
          </p:cNvPr>
          <p:cNvSpPr txBox="1"/>
          <p:nvPr/>
        </p:nvSpPr>
        <p:spPr>
          <a:xfrm>
            <a:off x="7684277" y="2010895"/>
            <a:ext cx="1901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Why isn’t  L6 live?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A5B598-4F76-408F-AFBD-EAB29FD962F4}"/>
              </a:ext>
            </a:extLst>
          </p:cNvPr>
          <p:cNvSpPr txBox="1"/>
          <p:nvPr/>
        </p:nvSpPr>
        <p:spPr>
          <a:xfrm>
            <a:off x="5824289" y="2382254"/>
            <a:ext cx="3827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thing defined was no longer useful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F56584-BFBE-4EF5-AC18-82ABDE52A1F5}"/>
              </a:ext>
            </a:extLst>
          </p:cNvPr>
          <p:cNvSpPr txBox="1"/>
          <p:nvPr/>
        </p:nvSpPr>
        <p:spPr>
          <a:xfrm>
            <a:off x="5812573" y="2708282"/>
            <a:ext cx="2467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“died of natural causes”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D6EF72C-F6F1-492A-A5FF-B8E85AAD802B}"/>
              </a:ext>
            </a:extLst>
          </p:cNvPr>
          <p:cNvSpPr txBox="1"/>
          <p:nvPr/>
        </p:nvSpPr>
        <p:spPr>
          <a:xfrm>
            <a:off x="2448604" y="1883818"/>
            <a:ext cx="183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One possible CFG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0E665DDD-DD8D-4986-B664-5311AE7C0CA5}"/>
              </a:ext>
            </a:extLst>
          </p:cNvPr>
          <p:cNvSpPr/>
          <p:nvPr/>
        </p:nvSpPr>
        <p:spPr>
          <a:xfrm>
            <a:off x="2415485" y="3965576"/>
            <a:ext cx="1972993" cy="1206926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073C726-B178-4AC5-B12A-49C8FDE12AEF}"/>
              </a:ext>
            </a:extLst>
          </p:cNvPr>
          <p:cNvSpPr txBox="1"/>
          <p:nvPr/>
        </p:nvSpPr>
        <p:spPr>
          <a:xfrm>
            <a:off x="2768249" y="401370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DE81D41-51A4-4D02-AFCA-87A628E3AAF7}"/>
              </a:ext>
            </a:extLst>
          </p:cNvPr>
          <p:cNvSpPr txBox="1"/>
          <p:nvPr/>
        </p:nvSpPr>
        <p:spPr>
          <a:xfrm>
            <a:off x="2768249" y="4366992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[y] := 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95E7539-89E1-43D6-8BEB-92415E5371D1}"/>
              </a:ext>
            </a:extLst>
          </p:cNvPr>
          <p:cNvSpPr txBox="1"/>
          <p:nvPr/>
        </p:nvSpPr>
        <p:spPr>
          <a:xfrm>
            <a:off x="2768248" y="4752366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[x] * [y]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2ECCBC5-053C-4544-8BF7-131D6D1D1416}"/>
              </a:ext>
            </a:extLst>
          </p:cNvPr>
          <p:cNvSpPr/>
          <p:nvPr/>
        </p:nvSpPr>
        <p:spPr>
          <a:xfrm>
            <a:off x="2415485" y="5385079"/>
            <a:ext cx="1968588" cy="1086631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12D117BE-12B9-44EF-BE7D-9675AA806EFA}"/>
              </a:ext>
            </a:extLst>
          </p:cNvPr>
          <p:cNvSpPr/>
          <p:nvPr/>
        </p:nvSpPr>
        <p:spPr>
          <a:xfrm>
            <a:off x="2417534" y="2336185"/>
            <a:ext cx="1972993" cy="1172047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C0BFD58-3574-448E-9760-E8021EDCF871}"/>
              </a:ext>
            </a:extLst>
          </p:cNvPr>
          <p:cNvSpPr txBox="1"/>
          <p:nvPr/>
        </p:nvSpPr>
        <p:spPr>
          <a:xfrm>
            <a:off x="2749909" y="3095785"/>
            <a:ext cx="143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ifz</a:t>
            </a:r>
            <a:r>
              <a:rPr lang="en-US" dirty="0"/>
              <a:t> [x] </a:t>
            </a:r>
            <a:r>
              <a:rPr lang="en-US" dirty="0" err="1"/>
              <a:t>goto</a:t>
            </a:r>
            <a:r>
              <a:rPr lang="en-US" dirty="0"/>
              <a:t> L7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6153688-7C5C-40E0-96EA-9B760E928A9C}"/>
              </a:ext>
            </a:extLst>
          </p:cNvPr>
          <p:cNvSpPr txBox="1"/>
          <p:nvPr/>
        </p:nvSpPr>
        <p:spPr>
          <a:xfrm>
            <a:off x="2379646" y="539126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L7: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B765F4C-3D65-45B2-9727-5FE67F0C39A6}"/>
              </a:ext>
            </a:extLst>
          </p:cNvPr>
          <p:cNvSpPr txBox="1"/>
          <p:nvPr/>
        </p:nvSpPr>
        <p:spPr>
          <a:xfrm>
            <a:off x="2750095" y="2375212"/>
            <a:ext cx="68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AC53E18-8B8C-4A00-B0FF-557CA4B040CB}"/>
              </a:ext>
            </a:extLst>
          </p:cNvPr>
          <p:cNvSpPr txBox="1"/>
          <p:nvPr/>
        </p:nvSpPr>
        <p:spPr>
          <a:xfrm>
            <a:off x="2749908" y="2723467"/>
            <a:ext cx="12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getarg</a:t>
            </a:r>
            <a:r>
              <a:rPr lang="en-US" dirty="0"/>
              <a:t> 1, [x]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4CB9A9F-D85E-445F-8C41-BDA447744F2D}"/>
              </a:ext>
            </a:extLst>
          </p:cNvPr>
          <p:cNvSpPr txBox="1"/>
          <p:nvPr/>
        </p:nvSpPr>
        <p:spPr>
          <a:xfrm>
            <a:off x="2834967" y="539126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nop</a:t>
            </a:r>
            <a:endParaRPr lang="en-US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921CF01-0651-4554-8E70-BB67B0F2697B}"/>
              </a:ext>
            </a:extLst>
          </p:cNvPr>
          <p:cNvCxnSpPr>
            <a:cxnSpLocks/>
          </p:cNvCxnSpPr>
          <p:nvPr/>
        </p:nvCxnSpPr>
        <p:spPr>
          <a:xfrm>
            <a:off x="3746885" y="3508232"/>
            <a:ext cx="0" cy="4573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5BA817A6-4496-4C9B-8EE9-9C2DE2C1AB43}"/>
              </a:ext>
            </a:extLst>
          </p:cNvPr>
          <p:cNvCxnSpPr>
            <a:cxnSpLocks/>
          </p:cNvCxnSpPr>
          <p:nvPr/>
        </p:nvCxnSpPr>
        <p:spPr>
          <a:xfrm rot="5400000">
            <a:off x="1678041" y="4254224"/>
            <a:ext cx="2043788" cy="557777"/>
          </a:xfrm>
          <a:prstGeom prst="bentConnector4">
            <a:avLst>
              <a:gd name="adj1" fmla="val 13537"/>
              <a:gd name="adj2" fmla="val 14098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6F1EE635-7AB8-46B8-8A2F-B5F0FE275B28}"/>
              </a:ext>
            </a:extLst>
          </p:cNvPr>
          <p:cNvSpPr txBox="1"/>
          <p:nvPr/>
        </p:nvSpPr>
        <p:spPr>
          <a:xfrm>
            <a:off x="1703474" y="4447203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6042477-EA68-431B-B729-0ACF66A761EC}"/>
              </a:ext>
            </a:extLst>
          </p:cNvPr>
          <p:cNvCxnSpPr>
            <a:cxnSpLocks/>
            <a:stCxn id="49" idx="2"/>
            <a:endCxn id="53" idx="0"/>
          </p:cNvCxnSpPr>
          <p:nvPr/>
        </p:nvCxnSpPr>
        <p:spPr>
          <a:xfrm flipH="1">
            <a:off x="3399779" y="5172502"/>
            <a:ext cx="2202" cy="2125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17C2437F-72D1-45F9-A155-2BC81E5F85EF}"/>
              </a:ext>
            </a:extLst>
          </p:cNvPr>
          <p:cNvSpPr txBox="1"/>
          <p:nvPr/>
        </p:nvSpPr>
        <p:spPr>
          <a:xfrm>
            <a:off x="2379646" y="238022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L1: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B701B54-50D6-40FF-B574-BD0ADA86ED31}"/>
              </a:ext>
            </a:extLst>
          </p:cNvPr>
          <p:cNvSpPr txBox="1"/>
          <p:nvPr/>
        </p:nvSpPr>
        <p:spPr>
          <a:xfrm>
            <a:off x="2379646" y="2746869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L2: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A7F0182-618A-43B0-9B68-39CE17CB5199}"/>
              </a:ext>
            </a:extLst>
          </p:cNvPr>
          <p:cNvSpPr txBox="1"/>
          <p:nvPr/>
        </p:nvSpPr>
        <p:spPr>
          <a:xfrm>
            <a:off x="2379646" y="310549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L3: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7A4018A-45AA-4896-A94E-686A19BD6AEF}"/>
              </a:ext>
            </a:extLst>
          </p:cNvPr>
          <p:cNvSpPr txBox="1"/>
          <p:nvPr/>
        </p:nvSpPr>
        <p:spPr>
          <a:xfrm>
            <a:off x="2379646" y="402397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L4: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FE3BF50-363D-4983-905D-6C3EFB5F8A90}"/>
              </a:ext>
            </a:extLst>
          </p:cNvPr>
          <p:cNvSpPr txBox="1"/>
          <p:nvPr/>
        </p:nvSpPr>
        <p:spPr>
          <a:xfrm>
            <a:off x="2379646" y="4390615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L5: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5B7B538-A9FE-4B4C-8C2D-C8669956F37F}"/>
              </a:ext>
            </a:extLst>
          </p:cNvPr>
          <p:cNvSpPr txBox="1"/>
          <p:nvPr/>
        </p:nvSpPr>
        <p:spPr>
          <a:xfrm>
            <a:off x="2379646" y="4749236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L6: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3F94F76-5011-46D4-8544-53920B954010}"/>
              </a:ext>
            </a:extLst>
          </p:cNvPr>
          <p:cNvSpPr txBox="1"/>
          <p:nvPr/>
        </p:nvSpPr>
        <p:spPr>
          <a:xfrm>
            <a:off x="2379645" y="575302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L8: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83F36EE-BCD4-45C6-B390-DEED1871638B}"/>
              </a:ext>
            </a:extLst>
          </p:cNvPr>
          <p:cNvSpPr txBox="1"/>
          <p:nvPr/>
        </p:nvSpPr>
        <p:spPr>
          <a:xfrm>
            <a:off x="2834965" y="5753024"/>
            <a:ext cx="67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6BBF85B-E914-473B-92C5-DD08209BFA5D}"/>
              </a:ext>
            </a:extLst>
          </p:cNvPr>
          <p:cNvCxnSpPr>
            <a:cxnSpLocks/>
          </p:cNvCxnSpPr>
          <p:nvPr/>
        </p:nvCxnSpPr>
        <p:spPr>
          <a:xfrm>
            <a:off x="2803602" y="4949944"/>
            <a:ext cx="1483903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24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>
            <a:extLst>
              <a:ext uri="{FF2B5EF4-FFF2-40B4-BE49-F238E27FC236}">
                <a16:creationId xmlns:a16="http://schemas.microsoft.com/office/drawing/2014/main" id="{3F806B33-6765-42B9-8F11-D732322DC362}"/>
              </a:ext>
            </a:extLst>
          </p:cNvPr>
          <p:cNvSpPr/>
          <p:nvPr/>
        </p:nvSpPr>
        <p:spPr>
          <a:xfrm rot="218085">
            <a:off x="5846952" y="3698116"/>
            <a:ext cx="3679930" cy="3071638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66A88C-F187-4AB7-BF82-865F906DC0B5}"/>
              </a:ext>
            </a:extLst>
          </p:cNvPr>
          <p:cNvSpPr/>
          <p:nvPr/>
        </p:nvSpPr>
        <p:spPr>
          <a:xfrm rot="20286762">
            <a:off x="8489834" y="5243447"/>
            <a:ext cx="499991" cy="631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Generalizing Dataflow Intuition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 Intuition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3A33775A-2625-452E-B04E-C4EC1D3C1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990" y="1232622"/>
            <a:ext cx="879901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Let’s revisit the example, and ask some leading questions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14</a:t>
            </a:fld>
            <a:endParaRPr lang="en-US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2A03A577-09AF-43F5-847D-E498C02A22B5}"/>
              </a:ext>
            </a:extLst>
          </p:cNvPr>
          <p:cNvSpPr/>
          <p:nvPr/>
        </p:nvSpPr>
        <p:spPr>
          <a:xfrm>
            <a:off x="2634918" y="2787788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498312E7-A230-4DF5-A372-9C8C27D775C4}"/>
              </a:ext>
            </a:extLst>
          </p:cNvPr>
          <p:cNvSpPr/>
          <p:nvPr/>
        </p:nvSpPr>
        <p:spPr>
          <a:xfrm>
            <a:off x="2241573" y="4958443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B1EB3A-B0C4-4C1B-A164-D54E5E38B151}"/>
              </a:ext>
            </a:extLst>
          </p:cNvPr>
          <p:cNvSpPr txBox="1"/>
          <p:nvPr/>
        </p:nvSpPr>
        <p:spPr>
          <a:xfrm>
            <a:off x="5812572" y="2002135"/>
            <a:ext cx="1727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Why is L6 dead?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A43E86F-6B9A-4AB4-BC62-C9C8C0232357}"/>
                  </a:ext>
                </a:extLst>
              </p:cNvPr>
              <p:cNvSpPr txBox="1"/>
              <p:nvPr/>
            </p:nvSpPr>
            <p:spPr>
              <a:xfrm>
                <a:off x="7401762" y="200213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A43E86F-6B9A-4AB4-BC62-C9C8C0232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762" y="2002135"/>
                <a:ext cx="41068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B29DE845-A3DA-44AC-9D3E-42DD7F7422D8}"/>
              </a:ext>
            </a:extLst>
          </p:cNvPr>
          <p:cNvSpPr txBox="1"/>
          <p:nvPr/>
        </p:nvSpPr>
        <p:spPr>
          <a:xfrm>
            <a:off x="7684277" y="2010895"/>
            <a:ext cx="1901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Why isn’t  L6 live?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A5B598-4F76-408F-AFBD-EAB29FD962F4}"/>
              </a:ext>
            </a:extLst>
          </p:cNvPr>
          <p:cNvSpPr txBox="1"/>
          <p:nvPr/>
        </p:nvSpPr>
        <p:spPr>
          <a:xfrm>
            <a:off x="5824289" y="2382254"/>
            <a:ext cx="3827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thing defined was no longer useful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F56584-BFBE-4EF5-AC18-82ABDE52A1F5}"/>
              </a:ext>
            </a:extLst>
          </p:cNvPr>
          <p:cNvSpPr txBox="1"/>
          <p:nvPr/>
        </p:nvSpPr>
        <p:spPr>
          <a:xfrm>
            <a:off x="5812573" y="2708282"/>
            <a:ext cx="2467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“died of natural causes”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49D0653-DC77-4EA9-805D-2601813AD25B}"/>
              </a:ext>
            </a:extLst>
          </p:cNvPr>
          <p:cNvSpPr txBox="1"/>
          <p:nvPr/>
        </p:nvSpPr>
        <p:spPr>
          <a:xfrm>
            <a:off x="5854210" y="3049687"/>
            <a:ext cx="4267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thing defined was redefined before use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3DCF805-CB65-4379-85E7-19FA74AA07DD}"/>
              </a:ext>
            </a:extLst>
          </p:cNvPr>
          <p:cNvSpPr txBox="1"/>
          <p:nvPr/>
        </p:nvSpPr>
        <p:spPr>
          <a:xfrm>
            <a:off x="5842494" y="3375715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“it was killed!”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BE693F-644F-47FE-9621-395058D239A9}"/>
              </a:ext>
            </a:extLst>
          </p:cNvPr>
          <p:cNvSpPr txBox="1"/>
          <p:nvPr/>
        </p:nvSpPr>
        <p:spPr>
          <a:xfrm>
            <a:off x="6259503" y="4159474"/>
            <a:ext cx="3025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Need to</a:t>
            </a:r>
            <a:r>
              <a:rPr lang="en-US" b="1" i="1" dirty="0"/>
              <a:t> gather some facts</a:t>
            </a:r>
            <a:r>
              <a:rPr lang="en-US" b="1" dirty="0"/>
              <a:t> to </a:t>
            </a:r>
          </a:p>
          <a:p>
            <a:pPr algn="ctr"/>
            <a:r>
              <a:rPr lang="en-US" b="1" dirty="0"/>
              <a:t>tell if a statement is dead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724BCF0-6B06-45B4-BB01-7497BB225CC5}"/>
              </a:ext>
            </a:extLst>
          </p:cNvPr>
          <p:cNvSpPr txBox="1"/>
          <p:nvPr/>
        </p:nvSpPr>
        <p:spPr>
          <a:xfrm>
            <a:off x="6472383" y="4810325"/>
            <a:ext cx="2617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variables are useful </a:t>
            </a:r>
          </a:p>
          <a:p>
            <a:r>
              <a:rPr lang="en-US" dirty="0"/>
              <a:t>at each program point?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A221439-236F-4304-AF1C-3F55831C7871}"/>
              </a:ext>
            </a:extLst>
          </p:cNvPr>
          <p:cNvSpPr txBox="1"/>
          <p:nvPr/>
        </p:nvSpPr>
        <p:spPr>
          <a:xfrm>
            <a:off x="6518071" y="5486670"/>
            <a:ext cx="2546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variables are killed </a:t>
            </a:r>
          </a:p>
          <a:p>
            <a:r>
              <a:rPr lang="en-US" dirty="0"/>
              <a:t>at each program point?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D6EF72C-F6F1-492A-A5FF-B8E85AAD802B}"/>
              </a:ext>
            </a:extLst>
          </p:cNvPr>
          <p:cNvSpPr txBox="1"/>
          <p:nvPr/>
        </p:nvSpPr>
        <p:spPr>
          <a:xfrm>
            <a:off x="2448604" y="1883818"/>
            <a:ext cx="183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One possible CFG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0E665DDD-DD8D-4986-B664-5311AE7C0CA5}"/>
              </a:ext>
            </a:extLst>
          </p:cNvPr>
          <p:cNvSpPr/>
          <p:nvPr/>
        </p:nvSpPr>
        <p:spPr>
          <a:xfrm>
            <a:off x="2415485" y="3965576"/>
            <a:ext cx="1972993" cy="1206926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073C726-B178-4AC5-B12A-49C8FDE12AEF}"/>
              </a:ext>
            </a:extLst>
          </p:cNvPr>
          <p:cNvSpPr txBox="1"/>
          <p:nvPr/>
        </p:nvSpPr>
        <p:spPr>
          <a:xfrm>
            <a:off x="2768249" y="401370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DE81D41-51A4-4D02-AFCA-87A628E3AAF7}"/>
              </a:ext>
            </a:extLst>
          </p:cNvPr>
          <p:cNvSpPr txBox="1"/>
          <p:nvPr/>
        </p:nvSpPr>
        <p:spPr>
          <a:xfrm>
            <a:off x="2768249" y="4366992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[y] := 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95E7539-89E1-43D6-8BEB-92415E5371D1}"/>
              </a:ext>
            </a:extLst>
          </p:cNvPr>
          <p:cNvSpPr txBox="1"/>
          <p:nvPr/>
        </p:nvSpPr>
        <p:spPr>
          <a:xfrm>
            <a:off x="2768248" y="4752366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[x] * [y]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2ECCBC5-053C-4544-8BF7-131D6D1D1416}"/>
              </a:ext>
            </a:extLst>
          </p:cNvPr>
          <p:cNvSpPr/>
          <p:nvPr/>
        </p:nvSpPr>
        <p:spPr>
          <a:xfrm>
            <a:off x="2415485" y="5385079"/>
            <a:ext cx="1968588" cy="1086631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2260332-618B-4A95-B2FD-BCAF07CFDC73}"/>
              </a:ext>
            </a:extLst>
          </p:cNvPr>
          <p:cNvSpPr txBox="1"/>
          <p:nvPr/>
        </p:nvSpPr>
        <p:spPr>
          <a:xfrm>
            <a:off x="2834965" y="6113157"/>
            <a:ext cx="67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12D117BE-12B9-44EF-BE7D-9675AA806EFA}"/>
              </a:ext>
            </a:extLst>
          </p:cNvPr>
          <p:cNvSpPr/>
          <p:nvPr/>
        </p:nvSpPr>
        <p:spPr>
          <a:xfrm>
            <a:off x="2417534" y="2336185"/>
            <a:ext cx="1972993" cy="1172047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C0BFD58-3574-448E-9760-E8021EDCF871}"/>
              </a:ext>
            </a:extLst>
          </p:cNvPr>
          <p:cNvSpPr txBox="1"/>
          <p:nvPr/>
        </p:nvSpPr>
        <p:spPr>
          <a:xfrm>
            <a:off x="2749909" y="3095785"/>
            <a:ext cx="143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ifz</a:t>
            </a:r>
            <a:r>
              <a:rPr lang="en-US" dirty="0"/>
              <a:t> [x] </a:t>
            </a:r>
            <a:r>
              <a:rPr lang="en-US" dirty="0" err="1"/>
              <a:t>goto</a:t>
            </a:r>
            <a:r>
              <a:rPr lang="en-US" dirty="0"/>
              <a:t> L7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6153688-7C5C-40E0-96EA-9B760E928A9C}"/>
              </a:ext>
            </a:extLst>
          </p:cNvPr>
          <p:cNvSpPr txBox="1"/>
          <p:nvPr/>
        </p:nvSpPr>
        <p:spPr>
          <a:xfrm>
            <a:off x="2379646" y="539126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L7: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B765F4C-3D65-45B2-9727-5FE67F0C39A6}"/>
              </a:ext>
            </a:extLst>
          </p:cNvPr>
          <p:cNvSpPr txBox="1"/>
          <p:nvPr/>
        </p:nvSpPr>
        <p:spPr>
          <a:xfrm>
            <a:off x="2750095" y="2375212"/>
            <a:ext cx="68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AC53E18-8B8C-4A00-B0FF-557CA4B040CB}"/>
              </a:ext>
            </a:extLst>
          </p:cNvPr>
          <p:cNvSpPr txBox="1"/>
          <p:nvPr/>
        </p:nvSpPr>
        <p:spPr>
          <a:xfrm>
            <a:off x="2749908" y="2723467"/>
            <a:ext cx="12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getarg</a:t>
            </a:r>
            <a:r>
              <a:rPr lang="en-US" dirty="0"/>
              <a:t> 1, [x]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4CB9A9F-D85E-445F-8C41-BDA447744F2D}"/>
              </a:ext>
            </a:extLst>
          </p:cNvPr>
          <p:cNvSpPr txBox="1"/>
          <p:nvPr/>
        </p:nvSpPr>
        <p:spPr>
          <a:xfrm>
            <a:off x="2834967" y="5391268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3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921CF01-0651-4554-8E70-BB67B0F2697B}"/>
              </a:ext>
            </a:extLst>
          </p:cNvPr>
          <p:cNvCxnSpPr>
            <a:cxnSpLocks/>
          </p:cNvCxnSpPr>
          <p:nvPr/>
        </p:nvCxnSpPr>
        <p:spPr>
          <a:xfrm>
            <a:off x="3746885" y="3508232"/>
            <a:ext cx="0" cy="4573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5BA817A6-4496-4C9B-8EE9-9C2DE2C1AB43}"/>
              </a:ext>
            </a:extLst>
          </p:cNvPr>
          <p:cNvCxnSpPr>
            <a:cxnSpLocks/>
          </p:cNvCxnSpPr>
          <p:nvPr/>
        </p:nvCxnSpPr>
        <p:spPr>
          <a:xfrm rot="5400000">
            <a:off x="1678041" y="4254224"/>
            <a:ext cx="2043788" cy="557777"/>
          </a:xfrm>
          <a:prstGeom prst="bentConnector4">
            <a:avLst>
              <a:gd name="adj1" fmla="val 13537"/>
              <a:gd name="adj2" fmla="val 14098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6F1EE635-7AB8-46B8-8A2F-B5F0FE275B28}"/>
              </a:ext>
            </a:extLst>
          </p:cNvPr>
          <p:cNvSpPr txBox="1"/>
          <p:nvPr/>
        </p:nvSpPr>
        <p:spPr>
          <a:xfrm>
            <a:off x="1703474" y="4447203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6042477-EA68-431B-B729-0ACF66A761EC}"/>
              </a:ext>
            </a:extLst>
          </p:cNvPr>
          <p:cNvCxnSpPr>
            <a:cxnSpLocks/>
            <a:stCxn id="49" idx="2"/>
            <a:endCxn id="53" idx="0"/>
          </p:cNvCxnSpPr>
          <p:nvPr/>
        </p:nvCxnSpPr>
        <p:spPr>
          <a:xfrm flipH="1">
            <a:off x="3399779" y="5172502"/>
            <a:ext cx="2202" cy="2125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17C2437F-72D1-45F9-A155-2BC81E5F85EF}"/>
              </a:ext>
            </a:extLst>
          </p:cNvPr>
          <p:cNvSpPr txBox="1"/>
          <p:nvPr/>
        </p:nvSpPr>
        <p:spPr>
          <a:xfrm>
            <a:off x="2379646" y="238022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L1: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B701B54-50D6-40FF-B574-BD0ADA86ED31}"/>
              </a:ext>
            </a:extLst>
          </p:cNvPr>
          <p:cNvSpPr txBox="1"/>
          <p:nvPr/>
        </p:nvSpPr>
        <p:spPr>
          <a:xfrm>
            <a:off x="2379646" y="2746869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L2: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A7F0182-618A-43B0-9B68-39CE17CB5199}"/>
              </a:ext>
            </a:extLst>
          </p:cNvPr>
          <p:cNvSpPr txBox="1"/>
          <p:nvPr/>
        </p:nvSpPr>
        <p:spPr>
          <a:xfrm>
            <a:off x="2379646" y="310549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L3: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7A4018A-45AA-4896-A94E-686A19BD6AEF}"/>
              </a:ext>
            </a:extLst>
          </p:cNvPr>
          <p:cNvSpPr txBox="1"/>
          <p:nvPr/>
        </p:nvSpPr>
        <p:spPr>
          <a:xfrm>
            <a:off x="2379646" y="402397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L4: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FE3BF50-363D-4983-905D-6C3EFB5F8A90}"/>
              </a:ext>
            </a:extLst>
          </p:cNvPr>
          <p:cNvSpPr txBox="1"/>
          <p:nvPr/>
        </p:nvSpPr>
        <p:spPr>
          <a:xfrm>
            <a:off x="2379646" y="4390615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L5: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5B7B538-A9FE-4B4C-8C2D-C8669956F37F}"/>
              </a:ext>
            </a:extLst>
          </p:cNvPr>
          <p:cNvSpPr txBox="1"/>
          <p:nvPr/>
        </p:nvSpPr>
        <p:spPr>
          <a:xfrm>
            <a:off x="2379646" y="4749236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L6: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7A54375-EE62-445C-8C85-10448D2DC798}"/>
              </a:ext>
            </a:extLst>
          </p:cNvPr>
          <p:cNvSpPr txBox="1"/>
          <p:nvPr/>
        </p:nvSpPr>
        <p:spPr>
          <a:xfrm>
            <a:off x="2379646" y="6104841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L9: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3F94F76-5011-46D4-8544-53920B954010}"/>
              </a:ext>
            </a:extLst>
          </p:cNvPr>
          <p:cNvSpPr txBox="1"/>
          <p:nvPr/>
        </p:nvSpPr>
        <p:spPr>
          <a:xfrm>
            <a:off x="2379645" y="575302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L8: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83F36EE-BCD4-45C6-B390-DEED1871638B}"/>
              </a:ext>
            </a:extLst>
          </p:cNvPr>
          <p:cNvSpPr txBox="1"/>
          <p:nvPr/>
        </p:nvSpPr>
        <p:spPr>
          <a:xfrm>
            <a:off x="2834966" y="5753024"/>
            <a:ext cx="958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 [z]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6BBF85B-E914-473B-92C5-DD08209BFA5D}"/>
              </a:ext>
            </a:extLst>
          </p:cNvPr>
          <p:cNvCxnSpPr>
            <a:cxnSpLocks/>
          </p:cNvCxnSpPr>
          <p:nvPr/>
        </p:nvCxnSpPr>
        <p:spPr>
          <a:xfrm>
            <a:off x="2803602" y="4949944"/>
            <a:ext cx="1483903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737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1" grpId="0"/>
      <p:bldP spid="43" grpId="0"/>
      <p:bldP spid="9" grpId="0"/>
      <p:bldP spid="45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>
            <a:extLst>
              <a:ext uri="{FF2B5EF4-FFF2-40B4-BE49-F238E27FC236}">
                <a16:creationId xmlns:a16="http://schemas.microsoft.com/office/drawing/2014/main" id="{3F806B33-6765-42B9-8F11-D732322DC362}"/>
              </a:ext>
            </a:extLst>
          </p:cNvPr>
          <p:cNvSpPr/>
          <p:nvPr/>
        </p:nvSpPr>
        <p:spPr>
          <a:xfrm rot="218085">
            <a:off x="5926986" y="1772771"/>
            <a:ext cx="3679930" cy="3071638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66A88C-F187-4AB7-BF82-865F906DC0B5}"/>
              </a:ext>
            </a:extLst>
          </p:cNvPr>
          <p:cNvSpPr/>
          <p:nvPr/>
        </p:nvSpPr>
        <p:spPr>
          <a:xfrm rot="20286762">
            <a:off x="8569868" y="3318102"/>
            <a:ext cx="499991" cy="631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Generalizing Dataflow Intuition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 Intuition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 dirty="0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2A03A577-09AF-43F5-847D-E498C02A22B5}"/>
              </a:ext>
            </a:extLst>
          </p:cNvPr>
          <p:cNvSpPr/>
          <p:nvPr/>
        </p:nvSpPr>
        <p:spPr>
          <a:xfrm>
            <a:off x="2634918" y="2787788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498312E7-A230-4DF5-A372-9C8C27D775C4}"/>
              </a:ext>
            </a:extLst>
          </p:cNvPr>
          <p:cNvSpPr/>
          <p:nvPr/>
        </p:nvSpPr>
        <p:spPr>
          <a:xfrm>
            <a:off x="2241573" y="4958443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52BE1C2-77B8-470E-AB1A-CFD812DEA8AD}"/>
              </a:ext>
            </a:extLst>
          </p:cNvPr>
          <p:cNvSpPr txBox="1"/>
          <p:nvPr/>
        </p:nvSpPr>
        <p:spPr>
          <a:xfrm>
            <a:off x="2448604" y="1883818"/>
            <a:ext cx="183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One possible CFG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83616F94-645B-454D-9B3E-E800DF5B70B1}"/>
              </a:ext>
            </a:extLst>
          </p:cNvPr>
          <p:cNvSpPr/>
          <p:nvPr/>
        </p:nvSpPr>
        <p:spPr>
          <a:xfrm>
            <a:off x="2415485" y="3965576"/>
            <a:ext cx="1972993" cy="1206926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268B26B-18D8-4D79-8DAD-28A52F4E4B33}"/>
              </a:ext>
            </a:extLst>
          </p:cNvPr>
          <p:cNvSpPr txBox="1"/>
          <p:nvPr/>
        </p:nvSpPr>
        <p:spPr>
          <a:xfrm>
            <a:off x="2768249" y="401370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9BF0BFB-2E1C-4CC5-9A8C-F3014382D7B3}"/>
              </a:ext>
            </a:extLst>
          </p:cNvPr>
          <p:cNvSpPr txBox="1"/>
          <p:nvPr/>
        </p:nvSpPr>
        <p:spPr>
          <a:xfrm>
            <a:off x="2768249" y="4366992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[y] := 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C238EC1-43EC-43D2-A265-1078C4C398CD}"/>
              </a:ext>
            </a:extLst>
          </p:cNvPr>
          <p:cNvSpPr txBox="1"/>
          <p:nvPr/>
        </p:nvSpPr>
        <p:spPr>
          <a:xfrm>
            <a:off x="2768248" y="4752366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[x] * [y]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25A14837-A293-4EBB-B4F7-EAEC49E2A430}"/>
              </a:ext>
            </a:extLst>
          </p:cNvPr>
          <p:cNvSpPr/>
          <p:nvPr/>
        </p:nvSpPr>
        <p:spPr>
          <a:xfrm>
            <a:off x="2415485" y="5385079"/>
            <a:ext cx="1968588" cy="1086631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E22AE39-F517-454F-8473-2D04DC1305AA}"/>
              </a:ext>
            </a:extLst>
          </p:cNvPr>
          <p:cNvSpPr txBox="1"/>
          <p:nvPr/>
        </p:nvSpPr>
        <p:spPr>
          <a:xfrm>
            <a:off x="2834965" y="6113157"/>
            <a:ext cx="67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3EFD2C1C-58E7-4761-8F61-119BC4337AFD}"/>
              </a:ext>
            </a:extLst>
          </p:cNvPr>
          <p:cNvSpPr/>
          <p:nvPr/>
        </p:nvSpPr>
        <p:spPr>
          <a:xfrm>
            <a:off x="2417534" y="2336185"/>
            <a:ext cx="1972993" cy="1172047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3984663-557C-4D79-BEB4-0198468DD46F}"/>
              </a:ext>
            </a:extLst>
          </p:cNvPr>
          <p:cNvSpPr txBox="1"/>
          <p:nvPr/>
        </p:nvSpPr>
        <p:spPr>
          <a:xfrm>
            <a:off x="2749909" y="3095785"/>
            <a:ext cx="143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ifz</a:t>
            </a:r>
            <a:r>
              <a:rPr lang="en-US" dirty="0"/>
              <a:t> [x] </a:t>
            </a:r>
            <a:r>
              <a:rPr lang="en-US" dirty="0" err="1"/>
              <a:t>goto</a:t>
            </a:r>
            <a:r>
              <a:rPr lang="en-US" dirty="0"/>
              <a:t> L7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3A4C4CE-D6C4-47B9-AC6A-F8257C4271B1}"/>
              </a:ext>
            </a:extLst>
          </p:cNvPr>
          <p:cNvSpPr txBox="1"/>
          <p:nvPr/>
        </p:nvSpPr>
        <p:spPr>
          <a:xfrm>
            <a:off x="2379646" y="539126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L7: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A1C66BD-FB51-4083-A4F4-5F47401141BD}"/>
              </a:ext>
            </a:extLst>
          </p:cNvPr>
          <p:cNvSpPr txBox="1"/>
          <p:nvPr/>
        </p:nvSpPr>
        <p:spPr>
          <a:xfrm>
            <a:off x="2750095" y="2375212"/>
            <a:ext cx="68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5702190-C2A2-467B-8A7F-E070F806A49D}"/>
              </a:ext>
            </a:extLst>
          </p:cNvPr>
          <p:cNvSpPr txBox="1"/>
          <p:nvPr/>
        </p:nvSpPr>
        <p:spPr>
          <a:xfrm>
            <a:off x="2749908" y="2723467"/>
            <a:ext cx="12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getarg</a:t>
            </a:r>
            <a:r>
              <a:rPr lang="en-US" dirty="0"/>
              <a:t> 1, [x]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B70887E-537E-43CC-9A8A-22C814EDDFC5}"/>
              </a:ext>
            </a:extLst>
          </p:cNvPr>
          <p:cNvSpPr txBox="1"/>
          <p:nvPr/>
        </p:nvSpPr>
        <p:spPr>
          <a:xfrm>
            <a:off x="2834967" y="5391268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3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317FB7C-E2E4-4458-81AB-F090EBF8B629}"/>
              </a:ext>
            </a:extLst>
          </p:cNvPr>
          <p:cNvCxnSpPr>
            <a:cxnSpLocks/>
          </p:cNvCxnSpPr>
          <p:nvPr/>
        </p:nvCxnSpPr>
        <p:spPr>
          <a:xfrm>
            <a:off x="3746885" y="3508232"/>
            <a:ext cx="0" cy="4573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064B3039-FB37-43EE-8CAE-45F4B78739DE}"/>
              </a:ext>
            </a:extLst>
          </p:cNvPr>
          <p:cNvCxnSpPr>
            <a:cxnSpLocks/>
          </p:cNvCxnSpPr>
          <p:nvPr/>
        </p:nvCxnSpPr>
        <p:spPr>
          <a:xfrm rot="5400000">
            <a:off x="1678041" y="4254224"/>
            <a:ext cx="2043788" cy="557777"/>
          </a:xfrm>
          <a:prstGeom prst="bentConnector4">
            <a:avLst>
              <a:gd name="adj1" fmla="val 13537"/>
              <a:gd name="adj2" fmla="val 14098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046A4BF3-9C22-403B-A845-847A697DC3A9}"/>
              </a:ext>
            </a:extLst>
          </p:cNvPr>
          <p:cNvSpPr txBox="1"/>
          <p:nvPr/>
        </p:nvSpPr>
        <p:spPr>
          <a:xfrm>
            <a:off x="1703474" y="4447203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A616CCC-89E7-460F-A2C1-7A5A18C463F7}"/>
              </a:ext>
            </a:extLst>
          </p:cNvPr>
          <p:cNvCxnSpPr>
            <a:cxnSpLocks/>
            <a:stCxn id="67" idx="2"/>
            <a:endCxn id="71" idx="0"/>
          </p:cNvCxnSpPr>
          <p:nvPr/>
        </p:nvCxnSpPr>
        <p:spPr>
          <a:xfrm flipH="1">
            <a:off x="3399779" y="5172502"/>
            <a:ext cx="2202" cy="2125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B7C188ED-E2FA-4914-ACAF-E327ED62BA43}"/>
              </a:ext>
            </a:extLst>
          </p:cNvPr>
          <p:cNvSpPr txBox="1"/>
          <p:nvPr/>
        </p:nvSpPr>
        <p:spPr>
          <a:xfrm>
            <a:off x="2379646" y="238022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L1: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9EAA29D-6360-4A60-A000-F001C68AF4F7}"/>
              </a:ext>
            </a:extLst>
          </p:cNvPr>
          <p:cNvSpPr txBox="1"/>
          <p:nvPr/>
        </p:nvSpPr>
        <p:spPr>
          <a:xfrm>
            <a:off x="2379646" y="2746869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L2: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283FCE6-2536-4718-80D9-633C47ACFF82}"/>
              </a:ext>
            </a:extLst>
          </p:cNvPr>
          <p:cNvSpPr txBox="1"/>
          <p:nvPr/>
        </p:nvSpPr>
        <p:spPr>
          <a:xfrm>
            <a:off x="2379646" y="310549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L3: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7DC6AF6-6DEC-40D0-86F7-D7BAF1FABD53}"/>
              </a:ext>
            </a:extLst>
          </p:cNvPr>
          <p:cNvSpPr txBox="1"/>
          <p:nvPr/>
        </p:nvSpPr>
        <p:spPr>
          <a:xfrm>
            <a:off x="2379646" y="402397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L4: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E5600DC-BCAE-435E-8FD3-0E8ACD564E2C}"/>
              </a:ext>
            </a:extLst>
          </p:cNvPr>
          <p:cNvSpPr txBox="1"/>
          <p:nvPr/>
        </p:nvSpPr>
        <p:spPr>
          <a:xfrm>
            <a:off x="2379646" y="4390615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L5: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0738F10-2802-4442-A504-8FA490412ECD}"/>
              </a:ext>
            </a:extLst>
          </p:cNvPr>
          <p:cNvSpPr txBox="1"/>
          <p:nvPr/>
        </p:nvSpPr>
        <p:spPr>
          <a:xfrm>
            <a:off x="2379646" y="4749236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L6: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ECF9272-0071-46B2-8F54-D0B23888ECD8}"/>
              </a:ext>
            </a:extLst>
          </p:cNvPr>
          <p:cNvSpPr txBox="1"/>
          <p:nvPr/>
        </p:nvSpPr>
        <p:spPr>
          <a:xfrm>
            <a:off x="2379646" y="6104841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L9: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D3495E-B850-4443-BB33-790AE3E7E46B}"/>
              </a:ext>
            </a:extLst>
          </p:cNvPr>
          <p:cNvSpPr txBox="1"/>
          <p:nvPr/>
        </p:nvSpPr>
        <p:spPr>
          <a:xfrm>
            <a:off x="2379645" y="575302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L8: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0CFD771-6D83-48C5-B9C9-EFB94BB9115C}"/>
              </a:ext>
            </a:extLst>
          </p:cNvPr>
          <p:cNvSpPr txBox="1"/>
          <p:nvPr/>
        </p:nvSpPr>
        <p:spPr>
          <a:xfrm>
            <a:off x="2834966" y="5753024"/>
            <a:ext cx="958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 [z]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BE693F-644F-47FE-9621-395058D239A9}"/>
              </a:ext>
            </a:extLst>
          </p:cNvPr>
          <p:cNvSpPr txBox="1"/>
          <p:nvPr/>
        </p:nvSpPr>
        <p:spPr>
          <a:xfrm>
            <a:off x="6339537" y="2234129"/>
            <a:ext cx="3025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Need to</a:t>
            </a:r>
            <a:r>
              <a:rPr lang="en-US" b="1" i="1" dirty="0"/>
              <a:t> gather some facts</a:t>
            </a:r>
            <a:r>
              <a:rPr lang="en-US" b="1" dirty="0"/>
              <a:t> to </a:t>
            </a:r>
          </a:p>
          <a:p>
            <a:pPr algn="ctr"/>
            <a:r>
              <a:rPr lang="en-US" b="1" dirty="0"/>
              <a:t>tell if a statement is dead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724BCF0-6B06-45B4-BB01-7497BB225CC5}"/>
              </a:ext>
            </a:extLst>
          </p:cNvPr>
          <p:cNvSpPr txBox="1"/>
          <p:nvPr/>
        </p:nvSpPr>
        <p:spPr>
          <a:xfrm>
            <a:off x="6552417" y="2884980"/>
            <a:ext cx="2374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things are useful </a:t>
            </a:r>
          </a:p>
          <a:p>
            <a:r>
              <a:rPr lang="en-US" dirty="0"/>
              <a:t>at each program point?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A221439-236F-4304-AF1C-3F55831C7871}"/>
              </a:ext>
            </a:extLst>
          </p:cNvPr>
          <p:cNvSpPr txBox="1"/>
          <p:nvPr/>
        </p:nvSpPr>
        <p:spPr>
          <a:xfrm>
            <a:off x="6598105" y="3561325"/>
            <a:ext cx="2374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things are killed </a:t>
            </a:r>
          </a:p>
          <a:p>
            <a:r>
              <a:rPr lang="en-US" dirty="0"/>
              <a:t>at each program point?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92CB946-F088-47CD-8B54-E2888E374A69}"/>
              </a:ext>
            </a:extLst>
          </p:cNvPr>
          <p:cNvCxnSpPr>
            <a:cxnSpLocks/>
          </p:cNvCxnSpPr>
          <p:nvPr/>
        </p:nvCxnSpPr>
        <p:spPr>
          <a:xfrm flipH="1">
            <a:off x="3411555" y="6436257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54B6869-8D28-4C1E-88E8-058F2D729A02}"/>
              </a:ext>
            </a:extLst>
          </p:cNvPr>
          <p:cNvSpPr txBox="1"/>
          <p:nvPr/>
        </p:nvSpPr>
        <p:spPr>
          <a:xfrm>
            <a:off x="4465579" y="6279916"/>
            <a:ext cx="3876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 (no more code to use anything)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AFF7B51-0E74-4A76-ABD2-8BD0ECFD695C}"/>
              </a:ext>
            </a:extLst>
          </p:cNvPr>
          <p:cNvCxnSpPr>
            <a:cxnSpLocks/>
          </p:cNvCxnSpPr>
          <p:nvPr/>
        </p:nvCxnSpPr>
        <p:spPr>
          <a:xfrm flipH="1">
            <a:off x="3411555" y="6140215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A93B8D3A-D313-4DB2-BC53-7C2B9CB9CAA6}"/>
              </a:ext>
            </a:extLst>
          </p:cNvPr>
          <p:cNvSpPr txBox="1"/>
          <p:nvPr/>
        </p:nvSpPr>
        <p:spPr>
          <a:xfrm>
            <a:off x="4465579" y="5983874"/>
            <a:ext cx="3340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 nothing is used by leave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875AB38-A3D2-4691-9CB3-F192DD374D6F}"/>
              </a:ext>
            </a:extLst>
          </p:cNvPr>
          <p:cNvCxnSpPr>
            <a:cxnSpLocks/>
          </p:cNvCxnSpPr>
          <p:nvPr/>
        </p:nvCxnSpPr>
        <p:spPr>
          <a:xfrm flipH="1">
            <a:off x="3411555" y="5772304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141472C8-F0DF-4AB3-99B6-3C1FC0368118}"/>
              </a:ext>
            </a:extLst>
          </p:cNvPr>
          <p:cNvSpPr txBox="1"/>
          <p:nvPr/>
        </p:nvSpPr>
        <p:spPr>
          <a:xfrm>
            <a:off x="4465578" y="5615963"/>
            <a:ext cx="4738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😊 </a:t>
            </a:r>
            <a:r>
              <a:rPr lang="en-US" sz="1400" dirty="0"/>
              <a:t>z is useful, because it’s used later on (in L8)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8003880-DD14-4568-85F2-0B4D8A33CB29}"/>
              </a:ext>
            </a:extLst>
          </p:cNvPr>
          <p:cNvCxnSpPr>
            <a:cxnSpLocks/>
          </p:cNvCxnSpPr>
          <p:nvPr/>
        </p:nvCxnSpPr>
        <p:spPr>
          <a:xfrm flipH="1">
            <a:off x="3401382" y="5442781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DAE9ED5-EF00-4921-88EB-1DD37143A7F9}"/>
              </a:ext>
            </a:extLst>
          </p:cNvPr>
          <p:cNvSpPr txBox="1"/>
          <p:nvPr/>
        </p:nvSpPr>
        <p:spPr>
          <a:xfrm>
            <a:off x="4465579" y="5286440"/>
            <a:ext cx="6137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 </a:t>
            </a:r>
            <a:r>
              <a:rPr lang="en-US" sz="1400" dirty="0"/>
              <a:t>Previous definitions of z are not useful, because L7 killed them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121D32A-33EA-4193-AAC9-1937FF421CCF}"/>
              </a:ext>
            </a:extLst>
          </p:cNvPr>
          <p:cNvCxnSpPr>
            <a:cxnSpLocks/>
          </p:cNvCxnSpPr>
          <p:nvPr/>
        </p:nvCxnSpPr>
        <p:spPr>
          <a:xfrm flipH="1">
            <a:off x="3401382" y="5097004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B8A1BED-8443-4942-9921-719CFEB1DC5D}"/>
              </a:ext>
            </a:extLst>
          </p:cNvPr>
          <p:cNvSpPr txBox="1"/>
          <p:nvPr/>
        </p:nvSpPr>
        <p:spPr>
          <a:xfrm>
            <a:off x="4465579" y="4940663"/>
            <a:ext cx="6776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 </a:t>
            </a:r>
            <a:r>
              <a:rPr lang="en-US" sz="1400" dirty="0"/>
              <a:t>nothing live at end of block, because nothing live at </a:t>
            </a:r>
            <a:r>
              <a:rPr lang="en-US" sz="1400" b="1" u="sng" dirty="0"/>
              <a:t>entry to successors</a:t>
            </a:r>
          </a:p>
        </p:txBody>
      </p:sp>
    </p:spTree>
    <p:extLst>
      <p:ext uri="{BB962C8B-B14F-4D97-AF65-F5344CB8AC3E}">
        <p14:creationId xmlns:p14="http://schemas.microsoft.com/office/powerpoint/2010/main" val="3594049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52" grpId="0"/>
      <p:bldP spid="54" grpId="0"/>
      <p:bldP spid="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Generalizing Dataflow Intuition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 Intuition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16</a:t>
            </a:fld>
            <a:endParaRPr lang="en-US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2A03A577-09AF-43F5-847D-E498C02A22B5}"/>
              </a:ext>
            </a:extLst>
          </p:cNvPr>
          <p:cNvSpPr/>
          <p:nvPr/>
        </p:nvSpPr>
        <p:spPr>
          <a:xfrm>
            <a:off x="2634918" y="2787788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498312E7-A230-4DF5-A372-9C8C27D775C4}"/>
              </a:ext>
            </a:extLst>
          </p:cNvPr>
          <p:cNvSpPr/>
          <p:nvPr/>
        </p:nvSpPr>
        <p:spPr>
          <a:xfrm>
            <a:off x="2241573" y="4958443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52BE1C2-77B8-470E-AB1A-CFD812DEA8AD}"/>
              </a:ext>
            </a:extLst>
          </p:cNvPr>
          <p:cNvSpPr txBox="1"/>
          <p:nvPr/>
        </p:nvSpPr>
        <p:spPr>
          <a:xfrm>
            <a:off x="2448604" y="1883818"/>
            <a:ext cx="183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One possible CFG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83616F94-645B-454D-9B3E-E800DF5B70B1}"/>
              </a:ext>
            </a:extLst>
          </p:cNvPr>
          <p:cNvSpPr/>
          <p:nvPr/>
        </p:nvSpPr>
        <p:spPr>
          <a:xfrm>
            <a:off x="2415485" y="3965576"/>
            <a:ext cx="1972993" cy="1206926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268B26B-18D8-4D79-8DAD-28A52F4E4B33}"/>
              </a:ext>
            </a:extLst>
          </p:cNvPr>
          <p:cNvSpPr txBox="1"/>
          <p:nvPr/>
        </p:nvSpPr>
        <p:spPr>
          <a:xfrm>
            <a:off x="2768249" y="401370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9BF0BFB-2E1C-4CC5-9A8C-F3014382D7B3}"/>
              </a:ext>
            </a:extLst>
          </p:cNvPr>
          <p:cNvSpPr txBox="1"/>
          <p:nvPr/>
        </p:nvSpPr>
        <p:spPr>
          <a:xfrm>
            <a:off x="2768249" y="4366992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[y] := 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C238EC1-43EC-43D2-A265-1078C4C398CD}"/>
              </a:ext>
            </a:extLst>
          </p:cNvPr>
          <p:cNvSpPr txBox="1"/>
          <p:nvPr/>
        </p:nvSpPr>
        <p:spPr>
          <a:xfrm>
            <a:off x="2768248" y="4752366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[x] * [y]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25A14837-A293-4EBB-B4F7-EAEC49E2A430}"/>
              </a:ext>
            </a:extLst>
          </p:cNvPr>
          <p:cNvSpPr/>
          <p:nvPr/>
        </p:nvSpPr>
        <p:spPr>
          <a:xfrm>
            <a:off x="2415485" y="5385079"/>
            <a:ext cx="1968588" cy="1086631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E22AE39-F517-454F-8473-2D04DC1305AA}"/>
              </a:ext>
            </a:extLst>
          </p:cNvPr>
          <p:cNvSpPr txBox="1"/>
          <p:nvPr/>
        </p:nvSpPr>
        <p:spPr>
          <a:xfrm>
            <a:off x="2834965" y="6113157"/>
            <a:ext cx="67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3EFD2C1C-58E7-4761-8F61-119BC4337AFD}"/>
              </a:ext>
            </a:extLst>
          </p:cNvPr>
          <p:cNvSpPr/>
          <p:nvPr/>
        </p:nvSpPr>
        <p:spPr>
          <a:xfrm>
            <a:off x="2417534" y="2336185"/>
            <a:ext cx="1972993" cy="1172047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3984663-557C-4D79-BEB4-0198468DD46F}"/>
              </a:ext>
            </a:extLst>
          </p:cNvPr>
          <p:cNvSpPr txBox="1"/>
          <p:nvPr/>
        </p:nvSpPr>
        <p:spPr>
          <a:xfrm>
            <a:off x="2749909" y="3095785"/>
            <a:ext cx="143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ifz</a:t>
            </a:r>
            <a:r>
              <a:rPr lang="en-US" dirty="0"/>
              <a:t> [x] </a:t>
            </a:r>
            <a:r>
              <a:rPr lang="en-US" dirty="0" err="1"/>
              <a:t>goto</a:t>
            </a:r>
            <a:r>
              <a:rPr lang="en-US" dirty="0"/>
              <a:t> L7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3A4C4CE-D6C4-47B9-AC6A-F8257C4271B1}"/>
              </a:ext>
            </a:extLst>
          </p:cNvPr>
          <p:cNvSpPr txBox="1"/>
          <p:nvPr/>
        </p:nvSpPr>
        <p:spPr>
          <a:xfrm>
            <a:off x="2379646" y="539126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L7: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A1C66BD-FB51-4083-A4F4-5F47401141BD}"/>
              </a:ext>
            </a:extLst>
          </p:cNvPr>
          <p:cNvSpPr txBox="1"/>
          <p:nvPr/>
        </p:nvSpPr>
        <p:spPr>
          <a:xfrm>
            <a:off x="2750095" y="2375212"/>
            <a:ext cx="68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5702190-C2A2-467B-8A7F-E070F806A49D}"/>
              </a:ext>
            </a:extLst>
          </p:cNvPr>
          <p:cNvSpPr txBox="1"/>
          <p:nvPr/>
        </p:nvSpPr>
        <p:spPr>
          <a:xfrm>
            <a:off x="2749908" y="2723467"/>
            <a:ext cx="12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getarg</a:t>
            </a:r>
            <a:r>
              <a:rPr lang="en-US" dirty="0"/>
              <a:t> 1, [x]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B70887E-537E-43CC-9A8A-22C814EDDFC5}"/>
              </a:ext>
            </a:extLst>
          </p:cNvPr>
          <p:cNvSpPr txBox="1"/>
          <p:nvPr/>
        </p:nvSpPr>
        <p:spPr>
          <a:xfrm>
            <a:off x="2834967" y="5391268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3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317FB7C-E2E4-4458-81AB-F090EBF8B629}"/>
              </a:ext>
            </a:extLst>
          </p:cNvPr>
          <p:cNvCxnSpPr>
            <a:cxnSpLocks/>
          </p:cNvCxnSpPr>
          <p:nvPr/>
        </p:nvCxnSpPr>
        <p:spPr>
          <a:xfrm>
            <a:off x="3746885" y="3508232"/>
            <a:ext cx="0" cy="4573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064B3039-FB37-43EE-8CAE-45F4B78739DE}"/>
              </a:ext>
            </a:extLst>
          </p:cNvPr>
          <p:cNvCxnSpPr>
            <a:cxnSpLocks/>
          </p:cNvCxnSpPr>
          <p:nvPr/>
        </p:nvCxnSpPr>
        <p:spPr>
          <a:xfrm rot="5400000">
            <a:off x="1678041" y="4254224"/>
            <a:ext cx="2043788" cy="557777"/>
          </a:xfrm>
          <a:prstGeom prst="bentConnector4">
            <a:avLst>
              <a:gd name="adj1" fmla="val 13537"/>
              <a:gd name="adj2" fmla="val 14098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046A4BF3-9C22-403B-A845-847A697DC3A9}"/>
              </a:ext>
            </a:extLst>
          </p:cNvPr>
          <p:cNvSpPr txBox="1"/>
          <p:nvPr/>
        </p:nvSpPr>
        <p:spPr>
          <a:xfrm>
            <a:off x="1703474" y="4447203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A616CCC-89E7-460F-A2C1-7A5A18C463F7}"/>
              </a:ext>
            </a:extLst>
          </p:cNvPr>
          <p:cNvCxnSpPr>
            <a:cxnSpLocks/>
            <a:stCxn id="67" idx="2"/>
            <a:endCxn id="71" idx="0"/>
          </p:cNvCxnSpPr>
          <p:nvPr/>
        </p:nvCxnSpPr>
        <p:spPr>
          <a:xfrm flipH="1">
            <a:off x="3399779" y="5172502"/>
            <a:ext cx="2202" cy="2125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B7C188ED-E2FA-4914-ACAF-E327ED62BA43}"/>
              </a:ext>
            </a:extLst>
          </p:cNvPr>
          <p:cNvSpPr txBox="1"/>
          <p:nvPr/>
        </p:nvSpPr>
        <p:spPr>
          <a:xfrm>
            <a:off x="2379646" y="238022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L1: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9EAA29D-6360-4A60-A000-F001C68AF4F7}"/>
              </a:ext>
            </a:extLst>
          </p:cNvPr>
          <p:cNvSpPr txBox="1"/>
          <p:nvPr/>
        </p:nvSpPr>
        <p:spPr>
          <a:xfrm>
            <a:off x="2379646" y="2746869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L2: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283FCE6-2536-4718-80D9-633C47ACFF82}"/>
              </a:ext>
            </a:extLst>
          </p:cNvPr>
          <p:cNvSpPr txBox="1"/>
          <p:nvPr/>
        </p:nvSpPr>
        <p:spPr>
          <a:xfrm>
            <a:off x="2379646" y="310549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L3: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7DC6AF6-6DEC-40D0-86F7-D7BAF1FABD53}"/>
              </a:ext>
            </a:extLst>
          </p:cNvPr>
          <p:cNvSpPr txBox="1"/>
          <p:nvPr/>
        </p:nvSpPr>
        <p:spPr>
          <a:xfrm>
            <a:off x="2379646" y="402397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L4: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E5600DC-BCAE-435E-8FD3-0E8ACD564E2C}"/>
              </a:ext>
            </a:extLst>
          </p:cNvPr>
          <p:cNvSpPr txBox="1"/>
          <p:nvPr/>
        </p:nvSpPr>
        <p:spPr>
          <a:xfrm>
            <a:off x="2379646" y="4390615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L5: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0738F10-2802-4442-A504-8FA490412ECD}"/>
              </a:ext>
            </a:extLst>
          </p:cNvPr>
          <p:cNvSpPr txBox="1"/>
          <p:nvPr/>
        </p:nvSpPr>
        <p:spPr>
          <a:xfrm>
            <a:off x="2379646" y="4749236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L6: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ECF9272-0071-46B2-8F54-D0B23888ECD8}"/>
              </a:ext>
            </a:extLst>
          </p:cNvPr>
          <p:cNvSpPr txBox="1"/>
          <p:nvPr/>
        </p:nvSpPr>
        <p:spPr>
          <a:xfrm>
            <a:off x="2379646" y="6104841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L9: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D3495E-B850-4443-BB33-790AE3E7E46B}"/>
              </a:ext>
            </a:extLst>
          </p:cNvPr>
          <p:cNvSpPr txBox="1"/>
          <p:nvPr/>
        </p:nvSpPr>
        <p:spPr>
          <a:xfrm>
            <a:off x="2379645" y="575302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L8: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0CFD771-6D83-48C5-B9C9-EFB94BB9115C}"/>
              </a:ext>
            </a:extLst>
          </p:cNvPr>
          <p:cNvSpPr txBox="1"/>
          <p:nvPr/>
        </p:nvSpPr>
        <p:spPr>
          <a:xfrm>
            <a:off x="2834966" y="5753024"/>
            <a:ext cx="958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 [z]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4F1D021-0B2F-4A82-A6CF-B10999FD4212}"/>
              </a:ext>
            </a:extLst>
          </p:cNvPr>
          <p:cNvCxnSpPr>
            <a:cxnSpLocks/>
          </p:cNvCxnSpPr>
          <p:nvPr/>
        </p:nvCxnSpPr>
        <p:spPr>
          <a:xfrm flipH="1">
            <a:off x="3408245" y="4746620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1058C4F2-DACC-4315-8CDA-5373C693C47F}"/>
              </a:ext>
            </a:extLst>
          </p:cNvPr>
          <p:cNvSpPr txBox="1"/>
          <p:nvPr/>
        </p:nvSpPr>
        <p:spPr>
          <a:xfrm>
            <a:off x="4472442" y="4590279"/>
            <a:ext cx="4582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😊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😊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 </a:t>
            </a:r>
            <a:r>
              <a:rPr lang="en-US" sz="1400" dirty="0"/>
              <a:t>Both x and y have been found to be used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46AE849-0335-4E9C-9B97-C6192305B83C}"/>
              </a:ext>
            </a:extLst>
          </p:cNvPr>
          <p:cNvCxnSpPr>
            <a:cxnSpLocks/>
          </p:cNvCxnSpPr>
          <p:nvPr/>
        </p:nvCxnSpPr>
        <p:spPr>
          <a:xfrm flipH="1">
            <a:off x="3413836" y="4368993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8593AE77-3093-4D8C-A3D5-F683D9CF3680}"/>
              </a:ext>
            </a:extLst>
          </p:cNvPr>
          <p:cNvSpPr txBox="1"/>
          <p:nvPr/>
        </p:nvSpPr>
        <p:spPr>
          <a:xfrm>
            <a:off x="4478033" y="4212652"/>
            <a:ext cx="5492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😊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 </a:t>
            </a:r>
            <a:r>
              <a:rPr lang="en-US" sz="1400" dirty="0"/>
              <a:t>y was killed but a definition of x will still be used later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DF713D0-CF82-4ABE-8260-C3709C3CB346}"/>
              </a:ext>
            </a:extLst>
          </p:cNvPr>
          <p:cNvCxnSpPr>
            <a:cxnSpLocks/>
          </p:cNvCxnSpPr>
          <p:nvPr/>
        </p:nvCxnSpPr>
        <p:spPr>
          <a:xfrm flipH="1">
            <a:off x="3413836" y="4031150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1C5D096D-B9F0-438E-8589-28A6526AC407}"/>
              </a:ext>
            </a:extLst>
          </p:cNvPr>
          <p:cNvSpPr txBox="1"/>
          <p:nvPr/>
        </p:nvSpPr>
        <p:spPr>
          <a:xfrm>
            <a:off x="4478033" y="3874809"/>
            <a:ext cx="6836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 </a:t>
            </a:r>
            <a:r>
              <a:rPr lang="en-US" sz="1400" dirty="0"/>
              <a:t>x was killed, previous definitions of x would not be useful past this point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F83D3A4-55C8-4A31-A806-D81C5CD5DEF2}"/>
              </a:ext>
            </a:extLst>
          </p:cNvPr>
          <p:cNvCxnSpPr>
            <a:cxnSpLocks/>
          </p:cNvCxnSpPr>
          <p:nvPr/>
        </p:nvCxnSpPr>
        <p:spPr>
          <a:xfrm flipH="1">
            <a:off x="3401382" y="3452969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D187CEB3-21CC-4F76-90AC-311C1B506DD2}"/>
              </a:ext>
            </a:extLst>
          </p:cNvPr>
          <p:cNvSpPr txBox="1"/>
          <p:nvPr/>
        </p:nvSpPr>
        <p:spPr>
          <a:xfrm>
            <a:off x="4465579" y="3296628"/>
            <a:ext cx="7367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 </a:t>
            </a:r>
            <a:r>
              <a:rPr lang="en-US" sz="1400" dirty="0"/>
              <a:t>nothing live at end of block, because nothing live at </a:t>
            </a:r>
            <a:r>
              <a:rPr lang="en-US" sz="1400" b="1" u="sng" dirty="0"/>
              <a:t>entry to EITHER successor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6177288-276B-4774-B804-A662248FC8C9}"/>
              </a:ext>
            </a:extLst>
          </p:cNvPr>
          <p:cNvCxnSpPr>
            <a:cxnSpLocks/>
          </p:cNvCxnSpPr>
          <p:nvPr/>
        </p:nvCxnSpPr>
        <p:spPr>
          <a:xfrm flipH="1">
            <a:off x="3401382" y="3099918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DC43271E-1EBE-486C-8DCC-D9FC8A4998A2}"/>
              </a:ext>
            </a:extLst>
          </p:cNvPr>
          <p:cNvSpPr txBox="1"/>
          <p:nvPr/>
        </p:nvSpPr>
        <p:spPr>
          <a:xfrm>
            <a:off x="4465579" y="2943577"/>
            <a:ext cx="3606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😊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 </a:t>
            </a:r>
            <a:r>
              <a:rPr lang="en-US" sz="1400" dirty="0"/>
              <a:t>x gets used in the predicate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448F97B-CA38-47E5-92E1-0A23083E7223}"/>
              </a:ext>
            </a:extLst>
          </p:cNvPr>
          <p:cNvCxnSpPr>
            <a:cxnSpLocks/>
          </p:cNvCxnSpPr>
          <p:nvPr/>
        </p:nvCxnSpPr>
        <p:spPr>
          <a:xfrm flipH="1">
            <a:off x="3401382" y="2731138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6F981ADA-C4ED-49E0-A4CB-E133BED00C11}"/>
              </a:ext>
            </a:extLst>
          </p:cNvPr>
          <p:cNvSpPr txBox="1"/>
          <p:nvPr/>
        </p:nvSpPr>
        <p:spPr>
          <a:xfrm>
            <a:off x="4465578" y="2574797"/>
            <a:ext cx="2598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 </a:t>
            </a:r>
            <a:r>
              <a:rPr lang="en-US" sz="1400" dirty="0"/>
              <a:t>x is clobbered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61ED4F0-6B1A-4FBA-A6C8-6611258384A1}"/>
              </a:ext>
            </a:extLst>
          </p:cNvPr>
          <p:cNvCxnSpPr>
            <a:cxnSpLocks/>
          </p:cNvCxnSpPr>
          <p:nvPr/>
        </p:nvCxnSpPr>
        <p:spPr>
          <a:xfrm flipH="1">
            <a:off x="3408245" y="2401615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D02053DB-4831-46A9-B3B2-19033A9634AC}"/>
              </a:ext>
            </a:extLst>
          </p:cNvPr>
          <p:cNvSpPr txBox="1"/>
          <p:nvPr/>
        </p:nvSpPr>
        <p:spPr>
          <a:xfrm>
            <a:off x="4472441" y="2245274"/>
            <a:ext cx="3863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 </a:t>
            </a:r>
            <a:r>
              <a:rPr lang="en-US" sz="1400" dirty="0"/>
              <a:t>enter doesn’t use any variables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5244BAC-F193-4691-AB6B-5DD845B84382}"/>
              </a:ext>
            </a:extLst>
          </p:cNvPr>
          <p:cNvCxnSpPr>
            <a:cxnSpLocks/>
          </p:cNvCxnSpPr>
          <p:nvPr/>
        </p:nvCxnSpPr>
        <p:spPr>
          <a:xfrm flipH="1">
            <a:off x="3411555" y="6436257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9EFFE23A-D6F9-49C4-8BB9-DDADD2EBF378}"/>
              </a:ext>
            </a:extLst>
          </p:cNvPr>
          <p:cNvSpPr txBox="1"/>
          <p:nvPr/>
        </p:nvSpPr>
        <p:spPr>
          <a:xfrm>
            <a:off x="4465579" y="6279916"/>
            <a:ext cx="3876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 (no more code to use anything)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607DB2D6-D60E-4EE2-ABC6-169F748038F1}"/>
              </a:ext>
            </a:extLst>
          </p:cNvPr>
          <p:cNvCxnSpPr>
            <a:cxnSpLocks/>
          </p:cNvCxnSpPr>
          <p:nvPr/>
        </p:nvCxnSpPr>
        <p:spPr>
          <a:xfrm flipH="1">
            <a:off x="3411555" y="6140215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63D52E41-D663-4B2F-9C72-0BF72305488E}"/>
              </a:ext>
            </a:extLst>
          </p:cNvPr>
          <p:cNvSpPr txBox="1"/>
          <p:nvPr/>
        </p:nvSpPr>
        <p:spPr>
          <a:xfrm>
            <a:off x="4465579" y="5983874"/>
            <a:ext cx="3340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 nothing is used by leave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03E3BD0-DE9F-4F7B-9156-4236DA69382F}"/>
              </a:ext>
            </a:extLst>
          </p:cNvPr>
          <p:cNvCxnSpPr>
            <a:cxnSpLocks/>
          </p:cNvCxnSpPr>
          <p:nvPr/>
        </p:nvCxnSpPr>
        <p:spPr>
          <a:xfrm flipH="1">
            <a:off x="3411555" y="5772304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A75F0A91-990F-41A2-9179-AB7318D66005}"/>
              </a:ext>
            </a:extLst>
          </p:cNvPr>
          <p:cNvSpPr txBox="1"/>
          <p:nvPr/>
        </p:nvSpPr>
        <p:spPr>
          <a:xfrm>
            <a:off x="4465578" y="5615963"/>
            <a:ext cx="4738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😊 </a:t>
            </a:r>
            <a:r>
              <a:rPr lang="en-US" sz="1400" dirty="0"/>
              <a:t>z is useful, because it’s used later on (in L8)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A61C9B5-E2BE-4A50-AAE6-144833576F06}"/>
              </a:ext>
            </a:extLst>
          </p:cNvPr>
          <p:cNvCxnSpPr>
            <a:cxnSpLocks/>
          </p:cNvCxnSpPr>
          <p:nvPr/>
        </p:nvCxnSpPr>
        <p:spPr>
          <a:xfrm flipH="1">
            <a:off x="3401382" y="5442781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E113F0CB-F674-48D9-A17E-04DE7736CF69}"/>
              </a:ext>
            </a:extLst>
          </p:cNvPr>
          <p:cNvSpPr txBox="1"/>
          <p:nvPr/>
        </p:nvSpPr>
        <p:spPr>
          <a:xfrm>
            <a:off x="4465579" y="5286440"/>
            <a:ext cx="6137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 </a:t>
            </a:r>
            <a:r>
              <a:rPr lang="en-US" sz="1400" dirty="0"/>
              <a:t>Previous definitions of z are not useful, because L7 killed them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E71350C-15DC-4EF5-8BE5-FA03D956C862}"/>
              </a:ext>
            </a:extLst>
          </p:cNvPr>
          <p:cNvCxnSpPr>
            <a:cxnSpLocks/>
          </p:cNvCxnSpPr>
          <p:nvPr/>
        </p:nvCxnSpPr>
        <p:spPr>
          <a:xfrm flipH="1">
            <a:off x="3401382" y="5097004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DFB13290-2205-4576-AC76-37C128530F31}"/>
              </a:ext>
            </a:extLst>
          </p:cNvPr>
          <p:cNvSpPr txBox="1"/>
          <p:nvPr/>
        </p:nvSpPr>
        <p:spPr>
          <a:xfrm>
            <a:off x="4465579" y="4940663"/>
            <a:ext cx="6776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 </a:t>
            </a:r>
            <a:r>
              <a:rPr lang="en-US" sz="1400" dirty="0"/>
              <a:t>nothing live at end of block, because nothing live at </a:t>
            </a:r>
            <a:r>
              <a:rPr lang="en-US" sz="1400" b="1" u="sng" dirty="0"/>
              <a:t>entry to successor</a:t>
            </a:r>
          </a:p>
        </p:txBody>
      </p:sp>
    </p:spTree>
    <p:extLst>
      <p:ext uri="{BB962C8B-B14F-4D97-AF65-F5344CB8AC3E}">
        <p14:creationId xmlns:p14="http://schemas.microsoft.com/office/powerpoint/2010/main" val="8069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/>
      <p:bldP spid="64" grpId="0"/>
      <p:bldP spid="90" grpId="0"/>
      <p:bldP spid="92" grpId="0"/>
      <p:bldP spid="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Generalizing Dataflow Intuition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 Intuition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17</a:t>
            </a:fld>
            <a:endParaRPr lang="en-US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2A03A577-09AF-43F5-847D-E498C02A22B5}"/>
              </a:ext>
            </a:extLst>
          </p:cNvPr>
          <p:cNvSpPr/>
          <p:nvPr/>
        </p:nvSpPr>
        <p:spPr>
          <a:xfrm>
            <a:off x="2634918" y="2787788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498312E7-A230-4DF5-A372-9C8C27D775C4}"/>
              </a:ext>
            </a:extLst>
          </p:cNvPr>
          <p:cNvSpPr/>
          <p:nvPr/>
        </p:nvSpPr>
        <p:spPr>
          <a:xfrm>
            <a:off x="2241573" y="4958443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52BE1C2-77B8-470E-AB1A-CFD812DEA8AD}"/>
              </a:ext>
            </a:extLst>
          </p:cNvPr>
          <p:cNvSpPr txBox="1"/>
          <p:nvPr/>
        </p:nvSpPr>
        <p:spPr>
          <a:xfrm>
            <a:off x="2448604" y="1883818"/>
            <a:ext cx="183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One possible CFG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83616F94-645B-454D-9B3E-E800DF5B70B1}"/>
              </a:ext>
            </a:extLst>
          </p:cNvPr>
          <p:cNvSpPr/>
          <p:nvPr/>
        </p:nvSpPr>
        <p:spPr>
          <a:xfrm>
            <a:off x="2415485" y="3965576"/>
            <a:ext cx="1972993" cy="1206926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268B26B-18D8-4D79-8DAD-28A52F4E4B33}"/>
              </a:ext>
            </a:extLst>
          </p:cNvPr>
          <p:cNvSpPr txBox="1"/>
          <p:nvPr/>
        </p:nvSpPr>
        <p:spPr>
          <a:xfrm>
            <a:off x="2768249" y="401370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9BF0BFB-2E1C-4CC5-9A8C-F3014382D7B3}"/>
              </a:ext>
            </a:extLst>
          </p:cNvPr>
          <p:cNvSpPr txBox="1"/>
          <p:nvPr/>
        </p:nvSpPr>
        <p:spPr>
          <a:xfrm>
            <a:off x="2768249" y="4366992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[y] := 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C238EC1-43EC-43D2-A265-1078C4C398CD}"/>
              </a:ext>
            </a:extLst>
          </p:cNvPr>
          <p:cNvSpPr txBox="1"/>
          <p:nvPr/>
        </p:nvSpPr>
        <p:spPr>
          <a:xfrm>
            <a:off x="2768248" y="4752366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[x] * [y]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25A14837-A293-4EBB-B4F7-EAEC49E2A430}"/>
              </a:ext>
            </a:extLst>
          </p:cNvPr>
          <p:cNvSpPr/>
          <p:nvPr/>
        </p:nvSpPr>
        <p:spPr>
          <a:xfrm>
            <a:off x="2415485" y="5385079"/>
            <a:ext cx="1968588" cy="1086631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E22AE39-F517-454F-8473-2D04DC1305AA}"/>
              </a:ext>
            </a:extLst>
          </p:cNvPr>
          <p:cNvSpPr txBox="1"/>
          <p:nvPr/>
        </p:nvSpPr>
        <p:spPr>
          <a:xfrm>
            <a:off x="2834965" y="6113157"/>
            <a:ext cx="67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3EFD2C1C-58E7-4761-8F61-119BC4337AFD}"/>
              </a:ext>
            </a:extLst>
          </p:cNvPr>
          <p:cNvSpPr/>
          <p:nvPr/>
        </p:nvSpPr>
        <p:spPr>
          <a:xfrm>
            <a:off x="2417534" y="2336185"/>
            <a:ext cx="1972993" cy="1172047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3984663-557C-4D79-BEB4-0198468DD46F}"/>
              </a:ext>
            </a:extLst>
          </p:cNvPr>
          <p:cNvSpPr txBox="1"/>
          <p:nvPr/>
        </p:nvSpPr>
        <p:spPr>
          <a:xfrm>
            <a:off x="2749909" y="3095785"/>
            <a:ext cx="143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ifz</a:t>
            </a:r>
            <a:r>
              <a:rPr lang="en-US" dirty="0"/>
              <a:t> [x] </a:t>
            </a:r>
            <a:r>
              <a:rPr lang="en-US" dirty="0" err="1"/>
              <a:t>goto</a:t>
            </a:r>
            <a:r>
              <a:rPr lang="en-US" dirty="0"/>
              <a:t> L7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3A4C4CE-D6C4-47B9-AC6A-F8257C4271B1}"/>
              </a:ext>
            </a:extLst>
          </p:cNvPr>
          <p:cNvSpPr txBox="1"/>
          <p:nvPr/>
        </p:nvSpPr>
        <p:spPr>
          <a:xfrm>
            <a:off x="2379646" y="539126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L7: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A1C66BD-FB51-4083-A4F4-5F47401141BD}"/>
              </a:ext>
            </a:extLst>
          </p:cNvPr>
          <p:cNvSpPr txBox="1"/>
          <p:nvPr/>
        </p:nvSpPr>
        <p:spPr>
          <a:xfrm>
            <a:off x="2750095" y="2375212"/>
            <a:ext cx="68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5702190-C2A2-467B-8A7F-E070F806A49D}"/>
              </a:ext>
            </a:extLst>
          </p:cNvPr>
          <p:cNvSpPr txBox="1"/>
          <p:nvPr/>
        </p:nvSpPr>
        <p:spPr>
          <a:xfrm>
            <a:off x="2749908" y="2723467"/>
            <a:ext cx="12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getarg</a:t>
            </a:r>
            <a:r>
              <a:rPr lang="en-US" dirty="0"/>
              <a:t> 1, [x]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B70887E-537E-43CC-9A8A-22C814EDDFC5}"/>
              </a:ext>
            </a:extLst>
          </p:cNvPr>
          <p:cNvSpPr txBox="1"/>
          <p:nvPr/>
        </p:nvSpPr>
        <p:spPr>
          <a:xfrm>
            <a:off x="2834967" y="5391268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3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317FB7C-E2E4-4458-81AB-F090EBF8B629}"/>
              </a:ext>
            </a:extLst>
          </p:cNvPr>
          <p:cNvCxnSpPr>
            <a:cxnSpLocks/>
          </p:cNvCxnSpPr>
          <p:nvPr/>
        </p:nvCxnSpPr>
        <p:spPr>
          <a:xfrm>
            <a:off x="3746885" y="3508232"/>
            <a:ext cx="0" cy="4573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064B3039-FB37-43EE-8CAE-45F4B78739DE}"/>
              </a:ext>
            </a:extLst>
          </p:cNvPr>
          <p:cNvCxnSpPr>
            <a:cxnSpLocks/>
          </p:cNvCxnSpPr>
          <p:nvPr/>
        </p:nvCxnSpPr>
        <p:spPr>
          <a:xfrm rot="5400000">
            <a:off x="1678041" y="4254224"/>
            <a:ext cx="2043788" cy="557777"/>
          </a:xfrm>
          <a:prstGeom prst="bentConnector4">
            <a:avLst>
              <a:gd name="adj1" fmla="val 13537"/>
              <a:gd name="adj2" fmla="val 14098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046A4BF3-9C22-403B-A845-847A697DC3A9}"/>
              </a:ext>
            </a:extLst>
          </p:cNvPr>
          <p:cNvSpPr txBox="1"/>
          <p:nvPr/>
        </p:nvSpPr>
        <p:spPr>
          <a:xfrm>
            <a:off x="1703474" y="4447203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A616CCC-89E7-460F-A2C1-7A5A18C463F7}"/>
              </a:ext>
            </a:extLst>
          </p:cNvPr>
          <p:cNvCxnSpPr>
            <a:cxnSpLocks/>
            <a:stCxn id="67" idx="2"/>
            <a:endCxn id="71" idx="0"/>
          </p:cNvCxnSpPr>
          <p:nvPr/>
        </p:nvCxnSpPr>
        <p:spPr>
          <a:xfrm flipH="1">
            <a:off x="3399779" y="5172502"/>
            <a:ext cx="2202" cy="2125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B7C188ED-E2FA-4914-ACAF-E327ED62BA43}"/>
              </a:ext>
            </a:extLst>
          </p:cNvPr>
          <p:cNvSpPr txBox="1"/>
          <p:nvPr/>
        </p:nvSpPr>
        <p:spPr>
          <a:xfrm>
            <a:off x="2379646" y="238022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L1: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9EAA29D-6360-4A60-A000-F001C68AF4F7}"/>
              </a:ext>
            </a:extLst>
          </p:cNvPr>
          <p:cNvSpPr txBox="1"/>
          <p:nvPr/>
        </p:nvSpPr>
        <p:spPr>
          <a:xfrm>
            <a:off x="2379646" y="2746869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L2: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283FCE6-2536-4718-80D9-633C47ACFF82}"/>
              </a:ext>
            </a:extLst>
          </p:cNvPr>
          <p:cNvSpPr txBox="1"/>
          <p:nvPr/>
        </p:nvSpPr>
        <p:spPr>
          <a:xfrm>
            <a:off x="2379646" y="310549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L3: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7DC6AF6-6DEC-40D0-86F7-D7BAF1FABD53}"/>
              </a:ext>
            </a:extLst>
          </p:cNvPr>
          <p:cNvSpPr txBox="1"/>
          <p:nvPr/>
        </p:nvSpPr>
        <p:spPr>
          <a:xfrm>
            <a:off x="2379646" y="402397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L4: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E5600DC-BCAE-435E-8FD3-0E8ACD564E2C}"/>
              </a:ext>
            </a:extLst>
          </p:cNvPr>
          <p:cNvSpPr txBox="1"/>
          <p:nvPr/>
        </p:nvSpPr>
        <p:spPr>
          <a:xfrm>
            <a:off x="2379646" y="4390615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L5: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0738F10-2802-4442-A504-8FA490412ECD}"/>
              </a:ext>
            </a:extLst>
          </p:cNvPr>
          <p:cNvSpPr txBox="1"/>
          <p:nvPr/>
        </p:nvSpPr>
        <p:spPr>
          <a:xfrm>
            <a:off x="2379646" y="4749236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L6: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ECF9272-0071-46B2-8F54-D0B23888ECD8}"/>
              </a:ext>
            </a:extLst>
          </p:cNvPr>
          <p:cNvSpPr txBox="1"/>
          <p:nvPr/>
        </p:nvSpPr>
        <p:spPr>
          <a:xfrm>
            <a:off x="2379646" y="6104841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L9: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D3495E-B850-4443-BB33-790AE3E7E46B}"/>
              </a:ext>
            </a:extLst>
          </p:cNvPr>
          <p:cNvSpPr txBox="1"/>
          <p:nvPr/>
        </p:nvSpPr>
        <p:spPr>
          <a:xfrm>
            <a:off x="2379645" y="575302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L8: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0CFD771-6D83-48C5-B9C9-EFB94BB9115C}"/>
              </a:ext>
            </a:extLst>
          </p:cNvPr>
          <p:cNvSpPr txBox="1"/>
          <p:nvPr/>
        </p:nvSpPr>
        <p:spPr>
          <a:xfrm>
            <a:off x="2834966" y="5753024"/>
            <a:ext cx="958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 [z]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92CB946-F088-47CD-8B54-E2888E374A69}"/>
              </a:ext>
            </a:extLst>
          </p:cNvPr>
          <p:cNvCxnSpPr>
            <a:cxnSpLocks/>
          </p:cNvCxnSpPr>
          <p:nvPr/>
        </p:nvCxnSpPr>
        <p:spPr>
          <a:xfrm flipH="1">
            <a:off x="3411555" y="6436257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AFF7B51-0E74-4A76-ABD2-8BD0ECFD695C}"/>
              </a:ext>
            </a:extLst>
          </p:cNvPr>
          <p:cNvCxnSpPr>
            <a:cxnSpLocks/>
          </p:cNvCxnSpPr>
          <p:nvPr/>
        </p:nvCxnSpPr>
        <p:spPr>
          <a:xfrm flipH="1">
            <a:off x="3411555" y="6140215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875AB38-A3D2-4691-9CB3-F192DD374D6F}"/>
              </a:ext>
            </a:extLst>
          </p:cNvPr>
          <p:cNvCxnSpPr>
            <a:cxnSpLocks/>
          </p:cNvCxnSpPr>
          <p:nvPr/>
        </p:nvCxnSpPr>
        <p:spPr>
          <a:xfrm flipH="1">
            <a:off x="3411555" y="5772304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8003880-DD14-4568-85F2-0B4D8A33CB29}"/>
              </a:ext>
            </a:extLst>
          </p:cNvPr>
          <p:cNvCxnSpPr>
            <a:cxnSpLocks/>
          </p:cNvCxnSpPr>
          <p:nvPr/>
        </p:nvCxnSpPr>
        <p:spPr>
          <a:xfrm flipH="1">
            <a:off x="3401382" y="5442781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121D32A-33EA-4193-AAC9-1937FF421CCF}"/>
              </a:ext>
            </a:extLst>
          </p:cNvPr>
          <p:cNvCxnSpPr>
            <a:cxnSpLocks/>
          </p:cNvCxnSpPr>
          <p:nvPr/>
        </p:nvCxnSpPr>
        <p:spPr>
          <a:xfrm flipH="1">
            <a:off x="3401382" y="5097004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4F1D021-0B2F-4A82-A6CF-B10999FD4212}"/>
              </a:ext>
            </a:extLst>
          </p:cNvPr>
          <p:cNvCxnSpPr>
            <a:cxnSpLocks/>
          </p:cNvCxnSpPr>
          <p:nvPr/>
        </p:nvCxnSpPr>
        <p:spPr>
          <a:xfrm flipH="1">
            <a:off x="3408245" y="4746620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46AE849-0335-4E9C-9B97-C6192305B83C}"/>
              </a:ext>
            </a:extLst>
          </p:cNvPr>
          <p:cNvCxnSpPr>
            <a:cxnSpLocks/>
          </p:cNvCxnSpPr>
          <p:nvPr/>
        </p:nvCxnSpPr>
        <p:spPr>
          <a:xfrm flipH="1">
            <a:off x="3413836" y="4368993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DF713D0-CF82-4ABE-8260-C3709C3CB346}"/>
              </a:ext>
            </a:extLst>
          </p:cNvPr>
          <p:cNvCxnSpPr>
            <a:cxnSpLocks/>
          </p:cNvCxnSpPr>
          <p:nvPr/>
        </p:nvCxnSpPr>
        <p:spPr>
          <a:xfrm flipH="1">
            <a:off x="3413836" y="4031150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F83D3A4-55C8-4A31-A806-D81C5CD5DEF2}"/>
              </a:ext>
            </a:extLst>
          </p:cNvPr>
          <p:cNvCxnSpPr>
            <a:cxnSpLocks/>
          </p:cNvCxnSpPr>
          <p:nvPr/>
        </p:nvCxnSpPr>
        <p:spPr>
          <a:xfrm flipH="1">
            <a:off x="3401382" y="3452969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6177288-276B-4774-B804-A662248FC8C9}"/>
              </a:ext>
            </a:extLst>
          </p:cNvPr>
          <p:cNvCxnSpPr>
            <a:cxnSpLocks/>
          </p:cNvCxnSpPr>
          <p:nvPr/>
        </p:nvCxnSpPr>
        <p:spPr>
          <a:xfrm flipH="1">
            <a:off x="3401382" y="3099918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448F97B-CA38-47E5-92E1-0A23083E7223}"/>
              </a:ext>
            </a:extLst>
          </p:cNvPr>
          <p:cNvCxnSpPr>
            <a:cxnSpLocks/>
          </p:cNvCxnSpPr>
          <p:nvPr/>
        </p:nvCxnSpPr>
        <p:spPr>
          <a:xfrm flipH="1">
            <a:off x="3401382" y="2731138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61ED4F0-6B1A-4FBA-A6C8-6611258384A1}"/>
              </a:ext>
            </a:extLst>
          </p:cNvPr>
          <p:cNvCxnSpPr>
            <a:cxnSpLocks/>
          </p:cNvCxnSpPr>
          <p:nvPr/>
        </p:nvCxnSpPr>
        <p:spPr>
          <a:xfrm flipH="1">
            <a:off x="3408245" y="2401615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EB48A9-758C-474B-807F-CD1C274B8555}"/>
              </a:ext>
            </a:extLst>
          </p:cNvPr>
          <p:cNvSpPr/>
          <p:nvPr/>
        </p:nvSpPr>
        <p:spPr>
          <a:xfrm>
            <a:off x="4547622" y="2181726"/>
            <a:ext cx="1401491" cy="446768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79C32B-E1AA-4633-A069-4EC30261C5AA}"/>
              </a:ext>
            </a:extLst>
          </p:cNvPr>
          <p:cNvSpPr txBox="1"/>
          <p:nvPr/>
        </p:nvSpPr>
        <p:spPr>
          <a:xfrm>
            <a:off x="4409552" y="1589299"/>
            <a:ext cx="2095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We call these sets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“dataflow fact sets”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312E143-AF4B-448A-81BD-8BC3F5D33739}"/>
              </a:ext>
            </a:extLst>
          </p:cNvPr>
          <p:cNvSpPr txBox="1"/>
          <p:nvPr/>
        </p:nvSpPr>
        <p:spPr>
          <a:xfrm>
            <a:off x="4472442" y="4590279"/>
            <a:ext cx="1577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😊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😊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4D6BE58-954C-4657-B66A-06BA7311D591}"/>
              </a:ext>
            </a:extLst>
          </p:cNvPr>
          <p:cNvSpPr txBox="1"/>
          <p:nvPr/>
        </p:nvSpPr>
        <p:spPr>
          <a:xfrm>
            <a:off x="4478033" y="4212652"/>
            <a:ext cx="1564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😊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310B8D8-A4A7-44C0-9D04-E2426EB98F80}"/>
              </a:ext>
            </a:extLst>
          </p:cNvPr>
          <p:cNvSpPr txBox="1"/>
          <p:nvPr/>
        </p:nvSpPr>
        <p:spPr>
          <a:xfrm>
            <a:off x="4478033" y="3874809"/>
            <a:ext cx="1592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2177D4A-6799-41B8-9DF9-B3A68D8659A6}"/>
              </a:ext>
            </a:extLst>
          </p:cNvPr>
          <p:cNvSpPr txBox="1"/>
          <p:nvPr/>
        </p:nvSpPr>
        <p:spPr>
          <a:xfrm>
            <a:off x="4465579" y="3296628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b="1" u="sng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54801DE-7F1C-499E-9C05-F648371A6CF8}"/>
              </a:ext>
            </a:extLst>
          </p:cNvPr>
          <p:cNvSpPr txBox="1"/>
          <p:nvPr/>
        </p:nvSpPr>
        <p:spPr>
          <a:xfrm>
            <a:off x="4465579" y="2943577"/>
            <a:ext cx="1604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😊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4372C2F-497B-432E-BD76-BAB93FFC9233}"/>
              </a:ext>
            </a:extLst>
          </p:cNvPr>
          <p:cNvSpPr txBox="1"/>
          <p:nvPr/>
        </p:nvSpPr>
        <p:spPr>
          <a:xfrm>
            <a:off x="4465578" y="2574797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A9829F6-5CC2-4A24-A51A-AFB4A2870811}"/>
              </a:ext>
            </a:extLst>
          </p:cNvPr>
          <p:cNvSpPr txBox="1"/>
          <p:nvPr/>
        </p:nvSpPr>
        <p:spPr>
          <a:xfrm>
            <a:off x="4472441" y="2245274"/>
            <a:ext cx="1592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33230FD-5CA7-46B0-A4B7-32F6F4D0DA01}"/>
              </a:ext>
            </a:extLst>
          </p:cNvPr>
          <p:cNvSpPr txBox="1"/>
          <p:nvPr/>
        </p:nvSpPr>
        <p:spPr>
          <a:xfrm>
            <a:off x="4465579" y="6279916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FACCFF4-9E19-4067-8729-E0EA8ED0E295}"/>
              </a:ext>
            </a:extLst>
          </p:cNvPr>
          <p:cNvSpPr txBox="1"/>
          <p:nvPr/>
        </p:nvSpPr>
        <p:spPr>
          <a:xfrm>
            <a:off x="4465579" y="5983874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8E6BAA1-E2E9-4FF4-884E-0E1F82763427}"/>
              </a:ext>
            </a:extLst>
          </p:cNvPr>
          <p:cNvSpPr txBox="1"/>
          <p:nvPr/>
        </p:nvSpPr>
        <p:spPr>
          <a:xfrm>
            <a:off x="4465578" y="5615963"/>
            <a:ext cx="1604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😊 </a:t>
            </a:r>
            <a:endParaRPr lang="en-US" sz="1400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1196431-AC66-4DE1-AE08-AC694F82707A}"/>
              </a:ext>
            </a:extLst>
          </p:cNvPr>
          <p:cNvSpPr txBox="1"/>
          <p:nvPr/>
        </p:nvSpPr>
        <p:spPr>
          <a:xfrm>
            <a:off x="4465579" y="5286440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581D9DD-DD92-43FB-BA3C-3C4B9B9F1DAB}"/>
              </a:ext>
            </a:extLst>
          </p:cNvPr>
          <p:cNvSpPr txBox="1"/>
          <p:nvPr/>
        </p:nvSpPr>
        <p:spPr>
          <a:xfrm>
            <a:off x="4465579" y="4940663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b="1" u="sng" dirty="0"/>
          </a:p>
        </p:txBody>
      </p:sp>
    </p:spTree>
    <p:extLst>
      <p:ext uri="{BB962C8B-B14F-4D97-AF65-F5344CB8AC3E}">
        <p14:creationId xmlns:p14="http://schemas.microsoft.com/office/powerpoint/2010/main" val="1566115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Initializing Fact Sets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 Intuition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2A03A577-09AF-43F5-847D-E498C02A22B5}"/>
              </a:ext>
            </a:extLst>
          </p:cNvPr>
          <p:cNvSpPr/>
          <p:nvPr/>
        </p:nvSpPr>
        <p:spPr>
          <a:xfrm>
            <a:off x="2634918" y="2787788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498312E7-A230-4DF5-A372-9C8C27D775C4}"/>
              </a:ext>
            </a:extLst>
          </p:cNvPr>
          <p:cNvSpPr/>
          <p:nvPr/>
        </p:nvSpPr>
        <p:spPr>
          <a:xfrm>
            <a:off x="2241573" y="4958443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52BE1C2-77B8-470E-AB1A-CFD812DEA8AD}"/>
              </a:ext>
            </a:extLst>
          </p:cNvPr>
          <p:cNvSpPr txBox="1"/>
          <p:nvPr/>
        </p:nvSpPr>
        <p:spPr>
          <a:xfrm>
            <a:off x="2448604" y="1883818"/>
            <a:ext cx="183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One possible CFG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83616F94-645B-454D-9B3E-E800DF5B70B1}"/>
              </a:ext>
            </a:extLst>
          </p:cNvPr>
          <p:cNvSpPr/>
          <p:nvPr/>
        </p:nvSpPr>
        <p:spPr>
          <a:xfrm>
            <a:off x="2415485" y="3965576"/>
            <a:ext cx="1972993" cy="1206926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268B26B-18D8-4D79-8DAD-28A52F4E4B33}"/>
              </a:ext>
            </a:extLst>
          </p:cNvPr>
          <p:cNvSpPr txBox="1"/>
          <p:nvPr/>
        </p:nvSpPr>
        <p:spPr>
          <a:xfrm>
            <a:off x="2768249" y="401370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9BF0BFB-2E1C-4CC5-9A8C-F3014382D7B3}"/>
              </a:ext>
            </a:extLst>
          </p:cNvPr>
          <p:cNvSpPr txBox="1"/>
          <p:nvPr/>
        </p:nvSpPr>
        <p:spPr>
          <a:xfrm>
            <a:off x="2768249" y="4366992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[y] := 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C238EC1-43EC-43D2-A265-1078C4C398CD}"/>
              </a:ext>
            </a:extLst>
          </p:cNvPr>
          <p:cNvSpPr txBox="1"/>
          <p:nvPr/>
        </p:nvSpPr>
        <p:spPr>
          <a:xfrm>
            <a:off x="2768248" y="4752366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[x] * [y]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25A14837-A293-4EBB-B4F7-EAEC49E2A430}"/>
              </a:ext>
            </a:extLst>
          </p:cNvPr>
          <p:cNvSpPr/>
          <p:nvPr/>
        </p:nvSpPr>
        <p:spPr>
          <a:xfrm>
            <a:off x="2415485" y="5385079"/>
            <a:ext cx="1968588" cy="1086631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E22AE39-F517-454F-8473-2D04DC1305AA}"/>
              </a:ext>
            </a:extLst>
          </p:cNvPr>
          <p:cNvSpPr txBox="1"/>
          <p:nvPr/>
        </p:nvSpPr>
        <p:spPr>
          <a:xfrm>
            <a:off x="2834965" y="6113157"/>
            <a:ext cx="67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3EFD2C1C-58E7-4761-8F61-119BC4337AFD}"/>
              </a:ext>
            </a:extLst>
          </p:cNvPr>
          <p:cNvSpPr/>
          <p:nvPr/>
        </p:nvSpPr>
        <p:spPr>
          <a:xfrm>
            <a:off x="2417534" y="2336185"/>
            <a:ext cx="1972993" cy="1172047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3984663-557C-4D79-BEB4-0198468DD46F}"/>
              </a:ext>
            </a:extLst>
          </p:cNvPr>
          <p:cNvSpPr txBox="1"/>
          <p:nvPr/>
        </p:nvSpPr>
        <p:spPr>
          <a:xfrm>
            <a:off x="2749909" y="3095785"/>
            <a:ext cx="143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ifz</a:t>
            </a:r>
            <a:r>
              <a:rPr lang="en-US" dirty="0"/>
              <a:t> [x] </a:t>
            </a:r>
            <a:r>
              <a:rPr lang="en-US" dirty="0" err="1"/>
              <a:t>goto</a:t>
            </a:r>
            <a:r>
              <a:rPr lang="en-US" dirty="0"/>
              <a:t> L7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3A4C4CE-D6C4-47B9-AC6A-F8257C4271B1}"/>
              </a:ext>
            </a:extLst>
          </p:cNvPr>
          <p:cNvSpPr txBox="1"/>
          <p:nvPr/>
        </p:nvSpPr>
        <p:spPr>
          <a:xfrm>
            <a:off x="2379646" y="539126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L7: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A1C66BD-FB51-4083-A4F4-5F47401141BD}"/>
              </a:ext>
            </a:extLst>
          </p:cNvPr>
          <p:cNvSpPr txBox="1"/>
          <p:nvPr/>
        </p:nvSpPr>
        <p:spPr>
          <a:xfrm>
            <a:off x="2750095" y="2375212"/>
            <a:ext cx="68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5702190-C2A2-467B-8A7F-E070F806A49D}"/>
              </a:ext>
            </a:extLst>
          </p:cNvPr>
          <p:cNvSpPr txBox="1"/>
          <p:nvPr/>
        </p:nvSpPr>
        <p:spPr>
          <a:xfrm>
            <a:off x="2749908" y="2723467"/>
            <a:ext cx="12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getarg</a:t>
            </a:r>
            <a:r>
              <a:rPr lang="en-US" dirty="0"/>
              <a:t> 1, [x]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B70887E-537E-43CC-9A8A-22C814EDDFC5}"/>
              </a:ext>
            </a:extLst>
          </p:cNvPr>
          <p:cNvSpPr txBox="1"/>
          <p:nvPr/>
        </p:nvSpPr>
        <p:spPr>
          <a:xfrm>
            <a:off x="2834967" y="5391268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3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317FB7C-E2E4-4458-81AB-F090EBF8B629}"/>
              </a:ext>
            </a:extLst>
          </p:cNvPr>
          <p:cNvCxnSpPr>
            <a:cxnSpLocks/>
          </p:cNvCxnSpPr>
          <p:nvPr/>
        </p:nvCxnSpPr>
        <p:spPr>
          <a:xfrm>
            <a:off x="3746885" y="3508232"/>
            <a:ext cx="0" cy="4573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064B3039-FB37-43EE-8CAE-45F4B78739DE}"/>
              </a:ext>
            </a:extLst>
          </p:cNvPr>
          <p:cNvCxnSpPr>
            <a:cxnSpLocks/>
          </p:cNvCxnSpPr>
          <p:nvPr/>
        </p:nvCxnSpPr>
        <p:spPr>
          <a:xfrm rot="5400000">
            <a:off x="1678041" y="4254224"/>
            <a:ext cx="2043788" cy="557777"/>
          </a:xfrm>
          <a:prstGeom prst="bentConnector4">
            <a:avLst>
              <a:gd name="adj1" fmla="val 13537"/>
              <a:gd name="adj2" fmla="val 14098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046A4BF3-9C22-403B-A845-847A697DC3A9}"/>
              </a:ext>
            </a:extLst>
          </p:cNvPr>
          <p:cNvSpPr txBox="1"/>
          <p:nvPr/>
        </p:nvSpPr>
        <p:spPr>
          <a:xfrm>
            <a:off x="1703474" y="4447203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A616CCC-89E7-460F-A2C1-7A5A18C463F7}"/>
              </a:ext>
            </a:extLst>
          </p:cNvPr>
          <p:cNvCxnSpPr>
            <a:cxnSpLocks/>
            <a:stCxn id="67" idx="2"/>
            <a:endCxn id="71" idx="0"/>
          </p:cNvCxnSpPr>
          <p:nvPr/>
        </p:nvCxnSpPr>
        <p:spPr>
          <a:xfrm flipH="1">
            <a:off x="3399779" y="5172502"/>
            <a:ext cx="2202" cy="2125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B7C188ED-E2FA-4914-ACAF-E327ED62BA43}"/>
              </a:ext>
            </a:extLst>
          </p:cNvPr>
          <p:cNvSpPr txBox="1"/>
          <p:nvPr/>
        </p:nvSpPr>
        <p:spPr>
          <a:xfrm>
            <a:off x="2379646" y="238022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L1: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9EAA29D-6360-4A60-A000-F001C68AF4F7}"/>
              </a:ext>
            </a:extLst>
          </p:cNvPr>
          <p:cNvSpPr txBox="1"/>
          <p:nvPr/>
        </p:nvSpPr>
        <p:spPr>
          <a:xfrm>
            <a:off x="2379646" y="2746869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L2: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283FCE6-2536-4718-80D9-633C47ACFF82}"/>
              </a:ext>
            </a:extLst>
          </p:cNvPr>
          <p:cNvSpPr txBox="1"/>
          <p:nvPr/>
        </p:nvSpPr>
        <p:spPr>
          <a:xfrm>
            <a:off x="2379646" y="310549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L3: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7DC6AF6-6DEC-40D0-86F7-D7BAF1FABD53}"/>
              </a:ext>
            </a:extLst>
          </p:cNvPr>
          <p:cNvSpPr txBox="1"/>
          <p:nvPr/>
        </p:nvSpPr>
        <p:spPr>
          <a:xfrm>
            <a:off x="2379646" y="402397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L4: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E5600DC-BCAE-435E-8FD3-0E8ACD564E2C}"/>
              </a:ext>
            </a:extLst>
          </p:cNvPr>
          <p:cNvSpPr txBox="1"/>
          <p:nvPr/>
        </p:nvSpPr>
        <p:spPr>
          <a:xfrm>
            <a:off x="2379646" y="4390615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L5: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0738F10-2802-4442-A504-8FA490412ECD}"/>
              </a:ext>
            </a:extLst>
          </p:cNvPr>
          <p:cNvSpPr txBox="1"/>
          <p:nvPr/>
        </p:nvSpPr>
        <p:spPr>
          <a:xfrm>
            <a:off x="2379646" y="4749236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L6: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ECF9272-0071-46B2-8F54-D0B23888ECD8}"/>
              </a:ext>
            </a:extLst>
          </p:cNvPr>
          <p:cNvSpPr txBox="1"/>
          <p:nvPr/>
        </p:nvSpPr>
        <p:spPr>
          <a:xfrm>
            <a:off x="2379646" y="6104841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L9: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D3495E-B850-4443-BB33-790AE3E7E46B}"/>
              </a:ext>
            </a:extLst>
          </p:cNvPr>
          <p:cNvSpPr txBox="1"/>
          <p:nvPr/>
        </p:nvSpPr>
        <p:spPr>
          <a:xfrm>
            <a:off x="2379645" y="575302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L8: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0CFD771-6D83-48C5-B9C9-EFB94BB9115C}"/>
              </a:ext>
            </a:extLst>
          </p:cNvPr>
          <p:cNvSpPr txBox="1"/>
          <p:nvPr/>
        </p:nvSpPr>
        <p:spPr>
          <a:xfrm>
            <a:off x="2834966" y="5753024"/>
            <a:ext cx="958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 [z]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92CB946-F088-47CD-8B54-E2888E374A69}"/>
              </a:ext>
            </a:extLst>
          </p:cNvPr>
          <p:cNvCxnSpPr>
            <a:cxnSpLocks/>
          </p:cNvCxnSpPr>
          <p:nvPr/>
        </p:nvCxnSpPr>
        <p:spPr>
          <a:xfrm flipH="1">
            <a:off x="3411555" y="6436257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AFF7B51-0E74-4A76-ABD2-8BD0ECFD695C}"/>
              </a:ext>
            </a:extLst>
          </p:cNvPr>
          <p:cNvCxnSpPr>
            <a:cxnSpLocks/>
          </p:cNvCxnSpPr>
          <p:nvPr/>
        </p:nvCxnSpPr>
        <p:spPr>
          <a:xfrm flipH="1">
            <a:off x="3411555" y="6140215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875AB38-A3D2-4691-9CB3-F192DD374D6F}"/>
              </a:ext>
            </a:extLst>
          </p:cNvPr>
          <p:cNvCxnSpPr>
            <a:cxnSpLocks/>
          </p:cNvCxnSpPr>
          <p:nvPr/>
        </p:nvCxnSpPr>
        <p:spPr>
          <a:xfrm flipH="1">
            <a:off x="3411555" y="5772304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8003880-DD14-4568-85F2-0B4D8A33CB29}"/>
              </a:ext>
            </a:extLst>
          </p:cNvPr>
          <p:cNvCxnSpPr>
            <a:cxnSpLocks/>
          </p:cNvCxnSpPr>
          <p:nvPr/>
        </p:nvCxnSpPr>
        <p:spPr>
          <a:xfrm flipH="1">
            <a:off x="3401382" y="5442781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121D32A-33EA-4193-AAC9-1937FF421CCF}"/>
              </a:ext>
            </a:extLst>
          </p:cNvPr>
          <p:cNvCxnSpPr>
            <a:cxnSpLocks/>
          </p:cNvCxnSpPr>
          <p:nvPr/>
        </p:nvCxnSpPr>
        <p:spPr>
          <a:xfrm flipH="1">
            <a:off x="3401382" y="5097004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4F1D021-0B2F-4A82-A6CF-B10999FD4212}"/>
              </a:ext>
            </a:extLst>
          </p:cNvPr>
          <p:cNvCxnSpPr>
            <a:cxnSpLocks/>
          </p:cNvCxnSpPr>
          <p:nvPr/>
        </p:nvCxnSpPr>
        <p:spPr>
          <a:xfrm flipH="1">
            <a:off x="3408245" y="4746620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46AE849-0335-4E9C-9B97-C6192305B83C}"/>
              </a:ext>
            </a:extLst>
          </p:cNvPr>
          <p:cNvCxnSpPr>
            <a:cxnSpLocks/>
          </p:cNvCxnSpPr>
          <p:nvPr/>
        </p:nvCxnSpPr>
        <p:spPr>
          <a:xfrm flipH="1">
            <a:off x="3413836" y="4368993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DF713D0-CF82-4ABE-8260-C3709C3CB346}"/>
              </a:ext>
            </a:extLst>
          </p:cNvPr>
          <p:cNvCxnSpPr>
            <a:cxnSpLocks/>
          </p:cNvCxnSpPr>
          <p:nvPr/>
        </p:nvCxnSpPr>
        <p:spPr>
          <a:xfrm flipH="1">
            <a:off x="3413836" y="4031150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F83D3A4-55C8-4A31-A806-D81C5CD5DEF2}"/>
              </a:ext>
            </a:extLst>
          </p:cNvPr>
          <p:cNvCxnSpPr>
            <a:cxnSpLocks/>
          </p:cNvCxnSpPr>
          <p:nvPr/>
        </p:nvCxnSpPr>
        <p:spPr>
          <a:xfrm flipH="1">
            <a:off x="3401382" y="3452969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6177288-276B-4774-B804-A662248FC8C9}"/>
              </a:ext>
            </a:extLst>
          </p:cNvPr>
          <p:cNvCxnSpPr>
            <a:cxnSpLocks/>
          </p:cNvCxnSpPr>
          <p:nvPr/>
        </p:nvCxnSpPr>
        <p:spPr>
          <a:xfrm flipH="1">
            <a:off x="3401382" y="3099918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448F97B-CA38-47E5-92E1-0A23083E7223}"/>
              </a:ext>
            </a:extLst>
          </p:cNvPr>
          <p:cNvCxnSpPr>
            <a:cxnSpLocks/>
          </p:cNvCxnSpPr>
          <p:nvPr/>
        </p:nvCxnSpPr>
        <p:spPr>
          <a:xfrm flipH="1">
            <a:off x="3401382" y="2731138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61ED4F0-6B1A-4FBA-A6C8-6611258384A1}"/>
              </a:ext>
            </a:extLst>
          </p:cNvPr>
          <p:cNvCxnSpPr>
            <a:cxnSpLocks/>
          </p:cNvCxnSpPr>
          <p:nvPr/>
        </p:nvCxnSpPr>
        <p:spPr>
          <a:xfrm flipH="1">
            <a:off x="3408245" y="2401615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EB48A9-758C-474B-807F-CD1C274B8555}"/>
              </a:ext>
            </a:extLst>
          </p:cNvPr>
          <p:cNvSpPr/>
          <p:nvPr/>
        </p:nvSpPr>
        <p:spPr>
          <a:xfrm>
            <a:off x="4547622" y="2181726"/>
            <a:ext cx="1401491" cy="446768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79C32B-E1AA-4633-A069-4EC30261C5AA}"/>
              </a:ext>
            </a:extLst>
          </p:cNvPr>
          <p:cNvSpPr txBox="1"/>
          <p:nvPr/>
        </p:nvSpPr>
        <p:spPr>
          <a:xfrm>
            <a:off x="4500989" y="1797117"/>
            <a:ext cx="151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After Analysis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312E143-AF4B-448A-81BD-8BC3F5D33739}"/>
              </a:ext>
            </a:extLst>
          </p:cNvPr>
          <p:cNvSpPr txBox="1"/>
          <p:nvPr/>
        </p:nvSpPr>
        <p:spPr>
          <a:xfrm>
            <a:off x="4472442" y="4590279"/>
            <a:ext cx="1577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😊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😊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4D6BE58-954C-4657-B66A-06BA7311D591}"/>
              </a:ext>
            </a:extLst>
          </p:cNvPr>
          <p:cNvSpPr txBox="1"/>
          <p:nvPr/>
        </p:nvSpPr>
        <p:spPr>
          <a:xfrm>
            <a:off x="4478033" y="4212652"/>
            <a:ext cx="1564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😊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310B8D8-A4A7-44C0-9D04-E2426EB98F80}"/>
              </a:ext>
            </a:extLst>
          </p:cNvPr>
          <p:cNvSpPr txBox="1"/>
          <p:nvPr/>
        </p:nvSpPr>
        <p:spPr>
          <a:xfrm>
            <a:off x="4478033" y="3874809"/>
            <a:ext cx="1592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2177D4A-6799-41B8-9DF9-B3A68D8659A6}"/>
              </a:ext>
            </a:extLst>
          </p:cNvPr>
          <p:cNvSpPr txBox="1"/>
          <p:nvPr/>
        </p:nvSpPr>
        <p:spPr>
          <a:xfrm>
            <a:off x="4465579" y="3296628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b="1" u="sng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54801DE-7F1C-499E-9C05-F648371A6CF8}"/>
              </a:ext>
            </a:extLst>
          </p:cNvPr>
          <p:cNvSpPr txBox="1"/>
          <p:nvPr/>
        </p:nvSpPr>
        <p:spPr>
          <a:xfrm>
            <a:off x="4465579" y="2943577"/>
            <a:ext cx="1604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😊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4372C2F-497B-432E-BD76-BAB93FFC9233}"/>
              </a:ext>
            </a:extLst>
          </p:cNvPr>
          <p:cNvSpPr txBox="1"/>
          <p:nvPr/>
        </p:nvSpPr>
        <p:spPr>
          <a:xfrm>
            <a:off x="4465578" y="2574797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A9829F6-5CC2-4A24-A51A-AFB4A2870811}"/>
              </a:ext>
            </a:extLst>
          </p:cNvPr>
          <p:cNvSpPr txBox="1"/>
          <p:nvPr/>
        </p:nvSpPr>
        <p:spPr>
          <a:xfrm>
            <a:off x="4472441" y="2245274"/>
            <a:ext cx="1592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33230FD-5CA7-46B0-A4B7-32F6F4D0DA01}"/>
              </a:ext>
            </a:extLst>
          </p:cNvPr>
          <p:cNvSpPr txBox="1"/>
          <p:nvPr/>
        </p:nvSpPr>
        <p:spPr>
          <a:xfrm>
            <a:off x="4465579" y="6279916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FACCFF4-9E19-4067-8729-E0EA8ED0E295}"/>
              </a:ext>
            </a:extLst>
          </p:cNvPr>
          <p:cNvSpPr txBox="1"/>
          <p:nvPr/>
        </p:nvSpPr>
        <p:spPr>
          <a:xfrm>
            <a:off x="4465579" y="5983874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8E6BAA1-E2E9-4FF4-884E-0E1F82763427}"/>
              </a:ext>
            </a:extLst>
          </p:cNvPr>
          <p:cNvSpPr txBox="1"/>
          <p:nvPr/>
        </p:nvSpPr>
        <p:spPr>
          <a:xfrm>
            <a:off x="4465578" y="5615963"/>
            <a:ext cx="1604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😊 </a:t>
            </a:r>
            <a:endParaRPr lang="en-US" sz="1400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1196431-AC66-4DE1-AE08-AC694F82707A}"/>
              </a:ext>
            </a:extLst>
          </p:cNvPr>
          <p:cNvSpPr txBox="1"/>
          <p:nvPr/>
        </p:nvSpPr>
        <p:spPr>
          <a:xfrm>
            <a:off x="4465579" y="5286440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581D9DD-DD92-43FB-BA3C-3C4B9B9F1DAB}"/>
              </a:ext>
            </a:extLst>
          </p:cNvPr>
          <p:cNvSpPr txBox="1"/>
          <p:nvPr/>
        </p:nvSpPr>
        <p:spPr>
          <a:xfrm>
            <a:off x="4465579" y="4940663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b="1" u="sng" dirty="0"/>
          </a:p>
        </p:txBody>
      </p:sp>
      <p:sp>
        <p:nvSpPr>
          <p:cNvPr id="62" name="Content Placeholder 1">
            <a:extLst>
              <a:ext uri="{FF2B5EF4-FFF2-40B4-BE49-F238E27FC236}">
                <a16:creationId xmlns:a16="http://schemas.microsoft.com/office/drawing/2014/main" id="{E5A0EAEE-D15A-4E92-80E4-7A32032AE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9497"/>
            <a:ext cx="12192000" cy="4398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Technically, we should start all fact sets as “Not enough info” (</a:t>
            </a:r>
            <a:r>
              <a:rPr lang="en-US" sz="16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2400" dirty="0"/>
              <a:t>). This will matter later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46DF2624-226B-4833-8E45-32653BF46B5E}"/>
              </a:ext>
            </a:extLst>
          </p:cNvPr>
          <p:cNvSpPr/>
          <p:nvPr/>
        </p:nvSpPr>
        <p:spPr>
          <a:xfrm>
            <a:off x="6412443" y="2184498"/>
            <a:ext cx="1401491" cy="446768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4BEB7C0-8D73-4748-898D-C01C818ED4A0}"/>
              </a:ext>
            </a:extLst>
          </p:cNvPr>
          <p:cNvSpPr txBox="1"/>
          <p:nvPr/>
        </p:nvSpPr>
        <p:spPr>
          <a:xfrm>
            <a:off x="6365810" y="1799889"/>
            <a:ext cx="1657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Before Analysis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88A556D-AD36-4540-8C76-7D469AE09855}"/>
              </a:ext>
            </a:extLst>
          </p:cNvPr>
          <p:cNvSpPr txBox="1"/>
          <p:nvPr/>
        </p:nvSpPr>
        <p:spPr>
          <a:xfrm>
            <a:off x="6337263" y="4593051"/>
            <a:ext cx="1577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y: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z: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sz="14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DD2D893-BD11-4E71-9DBC-68D7B9F7ED1F}"/>
              </a:ext>
            </a:extLst>
          </p:cNvPr>
          <p:cNvSpPr txBox="1"/>
          <p:nvPr/>
        </p:nvSpPr>
        <p:spPr>
          <a:xfrm>
            <a:off x="6342854" y="4215424"/>
            <a:ext cx="1590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y: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z: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sz="140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51B877F-659D-45C5-88D2-1CF001BD7982}"/>
              </a:ext>
            </a:extLst>
          </p:cNvPr>
          <p:cNvSpPr txBox="1"/>
          <p:nvPr/>
        </p:nvSpPr>
        <p:spPr>
          <a:xfrm>
            <a:off x="6342854" y="3877581"/>
            <a:ext cx="1592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y: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z: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sz="1400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1E8EB2E-BE53-404F-9C8F-14ADA536EF25}"/>
              </a:ext>
            </a:extLst>
          </p:cNvPr>
          <p:cNvSpPr txBox="1"/>
          <p:nvPr/>
        </p:nvSpPr>
        <p:spPr>
          <a:xfrm>
            <a:off x="6330400" y="3299400"/>
            <a:ext cx="1590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y: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z: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sz="1400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0A71E9E-7DE1-4CE0-A339-F4F2343319AC}"/>
              </a:ext>
            </a:extLst>
          </p:cNvPr>
          <p:cNvSpPr txBox="1"/>
          <p:nvPr/>
        </p:nvSpPr>
        <p:spPr>
          <a:xfrm>
            <a:off x="6330400" y="2946349"/>
            <a:ext cx="1604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y: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z: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sz="1400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B941A93-05A1-419C-AA7F-B2D0A20A7724}"/>
              </a:ext>
            </a:extLst>
          </p:cNvPr>
          <p:cNvSpPr txBox="1"/>
          <p:nvPr/>
        </p:nvSpPr>
        <p:spPr>
          <a:xfrm>
            <a:off x="6330399" y="2577569"/>
            <a:ext cx="1590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y: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z: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sz="1400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D66D115-7173-43B4-BD0C-69D252FCEAB0}"/>
              </a:ext>
            </a:extLst>
          </p:cNvPr>
          <p:cNvSpPr txBox="1"/>
          <p:nvPr/>
        </p:nvSpPr>
        <p:spPr>
          <a:xfrm>
            <a:off x="6337262" y="2248046"/>
            <a:ext cx="1577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y: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z: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sz="1400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142F2A1-6DE8-47A9-8059-C01B79F33BCD}"/>
              </a:ext>
            </a:extLst>
          </p:cNvPr>
          <p:cNvSpPr txBox="1"/>
          <p:nvPr/>
        </p:nvSpPr>
        <p:spPr>
          <a:xfrm>
            <a:off x="6330400" y="6282688"/>
            <a:ext cx="1590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y: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z: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sz="1400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1A7D407-FA9E-4401-A866-FEBABA16B9F7}"/>
              </a:ext>
            </a:extLst>
          </p:cNvPr>
          <p:cNvSpPr txBox="1"/>
          <p:nvPr/>
        </p:nvSpPr>
        <p:spPr>
          <a:xfrm>
            <a:off x="6330400" y="5986646"/>
            <a:ext cx="1590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y: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z: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sz="1400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8C3D4E5-E8F1-47C5-B7B1-73D5C66CDA31}"/>
              </a:ext>
            </a:extLst>
          </p:cNvPr>
          <p:cNvSpPr txBox="1"/>
          <p:nvPr/>
        </p:nvSpPr>
        <p:spPr>
          <a:xfrm>
            <a:off x="6330399" y="5618735"/>
            <a:ext cx="1604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y: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z: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sz="1400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E38BDC0-85D6-4BC0-BCA8-72A3ECA87E07}"/>
              </a:ext>
            </a:extLst>
          </p:cNvPr>
          <p:cNvSpPr txBox="1"/>
          <p:nvPr/>
        </p:nvSpPr>
        <p:spPr>
          <a:xfrm>
            <a:off x="6330400" y="5289212"/>
            <a:ext cx="1590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y: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z: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sz="1400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D7CF7FF-8720-4A83-8259-925962528EDA}"/>
              </a:ext>
            </a:extLst>
          </p:cNvPr>
          <p:cNvSpPr txBox="1"/>
          <p:nvPr/>
        </p:nvSpPr>
        <p:spPr>
          <a:xfrm>
            <a:off x="6330400" y="4943435"/>
            <a:ext cx="1590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y: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z: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49724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Merging Fact Sets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 Intuition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7" name="Content Placeholder 3">
            <a:extLst>
              <a:ext uri="{FF2B5EF4-FFF2-40B4-BE49-F238E27FC236}">
                <a16:creationId xmlns:a16="http://schemas.microsoft.com/office/drawing/2014/main" id="{CF2AD55E-DA0E-4421-8267-A78EBA9C2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962" y="1705503"/>
            <a:ext cx="537895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Fact sets may be different when multiple successors/predecessors join</a:t>
            </a:r>
          </a:p>
          <a:p>
            <a:r>
              <a:rPr lang="en-US" sz="2000" dirty="0"/>
              <a:t>Need to merge incoming fact sets</a:t>
            </a:r>
            <a:endParaRPr lang="en-US" sz="2000" b="1" dirty="0"/>
          </a:p>
          <a:p>
            <a:pPr marL="0" indent="0">
              <a:buNone/>
            </a:pPr>
            <a:r>
              <a:rPr lang="en-US" sz="2200" b="1" dirty="0"/>
              <a:t>Merge as conservatively as possible</a:t>
            </a:r>
          </a:p>
          <a:p>
            <a:r>
              <a:rPr lang="en-US" sz="2000" dirty="0"/>
              <a:t>Don’t do anything without a guarantee!</a:t>
            </a:r>
          </a:p>
          <a:p>
            <a:r>
              <a:rPr lang="en-US" sz="2000" dirty="0"/>
              <a:t>Plan for all possible flows</a:t>
            </a:r>
          </a:p>
          <a:p>
            <a:pPr marL="0" indent="0">
              <a:buNone/>
            </a:pPr>
            <a:r>
              <a:rPr lang="en-US" sz="2200" b="1" dirty="0"/>
              <a:t>Example: is L3 live? </a:t>
            </a:r>
            <a:r>
              <a:rPr lang="en-US" sz="1800" i="1" dirty="0"/>
              <a:t>(consider both block paths)</a:t>
            </a:r>
          </a:p>
          <a:p>
            <a:r>
              <a:rPr lang="en-US" sz="2000" dirty="0"/>
              <a:t>L3 definition clobbered on the  </a:t>
            </a:r>
            <a:r>
              <a:rPr lang="en-US" sz="2000" dirty="0" err="1"/>
              <a:t>fallthrough</a:t>
            </a:r>
            <a:r>
              <a:rPr lang="en-US" sz="2000" dirty="0"/>
              <a:t> branch (at L5)</a:t>
            </a:r>
          </a:p>
          <a:p>
            <a:r>
              <a:rPr lang="en-US" sz="2000" dirty="0"/>
              <a:t>L3 definition not clobbered on the jump branch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19</a:t>
            </a:fld>
            <a:endParaRPr lang="en-US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2A03A577-09AF-43F5-847D-E498C02A22B5}"/>
              </a:ext>
            </a:extLst>
          </p:cNvPr>
          <p:cNvSpPr/>
          <p:nvPr/>
        </p:nvSpPr>
        <p:spPr>
          <a:xfrm>
            <a:off x="2834966" y="3236913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498312E7-A230-4DF5-A372-9C8C27D775C4}"/>
              </a:ext>
            </a:extLst>
          </p:cNvPr>
          <p:cNvSpPr/>
          <p:nvPr/>
        </p:nvSpPr>
        <p:spPr>
          <a:xfrm>
            <a:off x="2426261" y="4953728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F3A6CDE-7F4D-43CD-BF6F-B12C9667DD8A}"/>
              </a:ext>
            </a:extLst>
          </p:cNvPr>
          <p:cNvSpPr/>
          <p:nvPr/>
        </p:nvSpPr>
        <p:spPr>
          <a:xfrm>
            <a:off x="2415485" y="4061807"/>
            <a:ext cx="1972993" cy="468198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BE0DAD-8A35-43BD-8360-A746DB2947FB}"/>
              </a:ext>
            </a:extLst>
          </p:cNvPr>
          <p:cNvSpPr txBox="1"/>
          <p:nvPr/>
        </p:nvSpPr>
        <p:spPr>
          <a:xfrm>
            <a:off x="2768249" y="4118707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[b] := 4 * [a]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E9F368A-A4D8-407D-AC8D-8257A09450AC}"/>
              </a:ext>
            </a:extLst>
          </p:cNvPr>
          <p:cNvSpPr/>
          <p:nvPr/>
        </p:nvSpPr>
        <p:spPr>
          <a:xfrm>
            <a:off x="2415485" y="4934883"/>
            <a:ext cx="1968588" cy="718685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F29DBE-5028-4ECC-AD31-276941906452}"/>
              </a:ext>
            </a:extLst>
          </p:cNvPr>
          <p:cNvSpPr txBox="1"/>
          <p:nvPr/>
        </p:nvSpPr>
        <p:spPr>
          <a:xfrm>
            <a:off x="2834965" y="5295015"/>
            <a:ext cx="67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1535035-095A-472F-9AE8-C2D2219B34DE}"/>
              </a:ext>
            </a:extLst>
          </p:cNvPr>
          <p:cNvSpPr/>
          <p:nvPr/>
        </p:nvSpPr>
        <p:spPr>
          <a:xfrm>
            <a:off x="2417534" y="1984174"/>
            <a:ext cx="1972993" cy="1524058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F271F0-6DFB-4C66-BB17-E2898F96950B}"/>
              </a:ext>
            </a:extLst>
          </p:cNvPr>
          <p:cNvSpPr txBox="1"/>
          <p:nvPr/>
        </p:nvSpPr>
        <p:spPr>
          <a:xfrm>
            <a:off x="2749909" y="3095785"/>
            <a:ext cx="144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ifz</a:t>
            </a:r>
            <a:r>
              <a:rPr lang="en-US" dirty="0"/>
              <a:t> [a] </a:t>
            </a:r>
            <a:r>
              <a:rPr lang="en-US" dirty="0" err="1"/>
              <a:t>goto</a:t>
            </a:r>
            <a:r>
              <a:rPr lang="en-US" dirty="0"/>
              <a:t> L7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D27069-8833-4582-8A0B-A984F169B9E3}"/>
              </a:ext>
            </a:extLst>
          </p:cNvPr>
          <p:cNvSpPr txBox="1"/>
          <p:nvPr/>
        </p:nvSpPr>
        <p:spPr>
          <a:xfrm>
            <a:off x="2750095" y="2006246"/>
            <a:ext cx="68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DF0965-7A34-420D-94E7-680CC2BC9F09}"/>
              </a:ext>
            </a:extLst>
          </p:cNvPr>
          <p:cNvSpPr txBox="1"/>
          <p:nvPr/>
        </p:nvSpPr>
        <p:spPr>
          <a:xfrm>
            <a:off x="2749908" y="2354501"/>
            <a:ext cx="130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getarg</a:t>
            </a:r>
            <a:r>
              <a:rPr lang="en-US" dirty="0"/>
              <a:t> 1, [a]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059AC53-7DB5-4717-B706-F646C622FF06}"/>
              </a:ext>
            </a:extLst>
          </p:cNvPr>
          <p:cNvCxnSpPr>
            <a:cxnSpLocks/>
          </p:cNvCxnSpPr>
          <p:nvPr/>
        </p:nvCxnSpPr>
        <p:spPr>
          <a:xfrm>
            <a:off x="3746885" y="3508231"/>
            <a:ext cx="0" cy="5535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9B937E11-CC38-499C-8F35-B13C87362711}"/>
              </a:ext>
            </a:extLst>
          </p:cNvPr>
          <p:cNvCxnSpPr>
            <a:cxnSpLocks/>
          </p:cNvCxnSpPr>
          <p:nvPr/>
        </p:nvCxnSpPr>
        <p:spPr>
          <a:xfrm rot="5400000">
            <a:off x="1875072" y="4015793"/>
            <a:ext cx="1608329" cy="599180"/>
          </a:xfrm>
          <a:prstGeom prst="bentConnector4">
            <a:avLst>
              <a:gd name="adj1" fmla="val 14336"/>
              <a:gd name="adj2" fmla="val 138152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A197AC5-3232-4B2D-8A40-9B7066278879}"/>
              </a:ext>
            </a:extLst>
          </p:cNvPr>
          <p:cNvSpPr txBox="1"/>
          <p:nvPr/>
        </p:nvSpPr>
        <p:spPr>
          <a:xfrm>
            <a:off x="1708033" y="4260493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B787EC8-C0DE-4187-AAFE-F130A7B44392}"/>
              </a:ext>
            </a:extLst>
          </p:cNvPr>
          <p:cNvCxnSpPr>
            <a:cxnSpLocks/>
          </p:cNvCxnSpPr>
          <p:nvPr/>
        </p:nvCxnSpPr>
        <p:spPr>
          <a:xfrm flipH="1">
            <a:off x="3399779" y="4530006"/>
            <a:ext cx="2202" cy="4048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17739F1-01A3-4638-8CE2-E0FF3E7F3A2A}"/>
              </a:ext>
            </a:extLst>
          </p:cNvPr>
          <p:cNvSpPr txBox="1"/>
          <p:nvPr/>
        </p:nvSpPr>
        <p:spPr>
          <a:xfrm>
            <a:off x="2379646" y="2011261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L1: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97BC5C-BBBC-4A65-B916-098A8847BD96}"/>
              </a:ext>
            </a:extLst>
          </p:cNvPr>
          <p:cNvSpPr txBox="1"/>
          <p:nvPr/>
        </p:nvSpPr>
        <p:spPr>
          <a:xfrm>
            <a:off x="2379646" y="237790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L2: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D4A6A0-3382-42F4-9C59-CA7714D95E29}"/>
              </a:ext>
            </a:extLst>
          </p:cNvPr>
          <p:cNvSpPr txBox="1"/>
          <p:nvPr/>
        </p:nvSpPr>
        <p:spPr>
          <a:xfrm>
            <a:off x="2379646" y="310549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L4: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979C646-F581-4C2D-994C-050F72C51A71}"/>
              </a:ext>
            </a:extLst>
          </p:cNvPr>
          <p:cNvSpPr txBox="1"/>
          <p:nvPr/>
        </p:nvSpPr>
        <p:spPr>
          <a:xfrm>
            <a:off x="2379646" y="4120225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L5: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1040F3D-BB01-49CA-83E6-5BA7A5A36451}"/>
              </a:ext>
            </a:extLst>
          </p:cNvPr>
          <p:cNvSpPr txBox="1"/>
          <p:nvPr/>
        </p:nvSpPr>
        <p:spPr>
          <a:xfrm>
            <a:off x="2379646" y="5286699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L9: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64EBBAB-AE70-4C4A-9525-0C6CCFA5281E}"/>
              </a:ext>
            </a:extLst>
          </p:cNvPr>
          <p:cNvSpPr txBox="1"/>
          <p:nvPr/>
        </p:nvSpPr>
        <p:spPr>
          <a:xfrm>
            <a:off x="2379645" y="4934882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L8: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CA3333-4612-4B9F-B4F2-5603CE558C35}"/>
              </a:ext>
            </a:extLst>
          </p:cNvPr>
          <p:cNvSpPr txBox="1"/>
          <p:nvPr/>
        </p:nvSpPr>
        <p:spPr>
          <a:xfrm>
            <a:off x="2834966" y="4934882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[b]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77399F1-D366-456F-84D6-56C57A4FA924}"/>
              </a:ext>
            </a:extLst>
          </p:cNvPr>
          <p:cNvSpPr txBox="1"/>
          <p:nvPr/>
        </p:nvSpPr>
        <p:spPr>
          <a:xfrm>
            <a:off x="2758628" y="2698032"/>
            <a:ext cx="132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getarg</a:t>
            </a:r>
            <a:r>
              <a:rPr lang="en-US" dirty="0"/>
              <a:t> 2, [b]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A3B35E0-D9BB-43D8-BD75-FD4A5F53F5BA}"/>
              </a:ext>
            </a:extLst>
          </p:cNvPr>
          <p:cNvSpPr txBox="1"/>
          <p:nvPr/>
        </p:nvSpPr>
        <p:spPr>
          <a:xfrm>
            <a:off x="2388366" y="272143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L3: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2BE6F71-45B1-4548-A0B6-212BAECF3E2D}"/>
              </a:ext>
            </a:extLst>
          </p:cNvPr>
          <p:cNvGrpSpPr/>
          <p:nvPr/>
        </p:nvGrpSpPr>
        <p:grpSpPr>
          <a:xfrm>
            <a:off x="3411554" y="5455324"/>
            <a:ext cx="2151348" cy="307777"/>
            <a:chOff x="1887554" y="5455323"/>
            <a:chExt cx="2151348" cy="307777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712E852-D33C-489D-BCD2-8935C36ECA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7554" y="5618115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7123AAA-FCEE-408A-A1D1-EB22ED908470}"/>
                </a:ext>
              </a:extLst>
            </p:cNvPr>
            <p:cNvSpPr txBox="1"/>
            <p:nvPr/>
          </p:nvSpPr>
          <p:spPr>
            <a:xfrm>
              <a:off x="2943730" y="5455323"/>
              <a:ext cx="10951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591539B-20C4-4F74-BA26-450139D1530B}"/>
              </a:ext>
            </a:extLst>
          </p:cNvPr>
          <p:cNvGrpSpPr/>
          <p:nvPr/>
        </p:nvGrpSpPr>
        <p:grpSpPr>
          <a:xfrm>
            <a:off x="3411555" y="5166569"/>
            <a:ext cx="2151349" cy="307777"/>
            <a:chOff x="1887554" y="5166568"/>
            <a:chExt cx="2151349" cy="30777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B341418-E9DF-44B8-9BDA-483C89617A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7554" y="5322073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A3EB3BE-2F01-4501-9941-0482EBF2A377}"/>
                </a:ext>
              </a:extLst>
            </p:cNvPr>
            <p:cNvSpPr txBox="1"/>
            <p:nvPr/>
          </p:nvSpPr>
          <p:spPr>
            <a:xfrm>
              <a:off x="2943731" y="5166568"/>
              <a:ext cx="10951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5BBB3E2-1421-42F7-87A4-9B38E3964EC6}"/>
              </a:ext>
            </a:extLst>
          </p:cNvPr>
          <p:cNvGrpSpPr/>
          <p:nvPr/>
        </p:nvGrpSpPr>
        <p:grpSpPr>
          <a:xfrm>
            <a:off x="3411554" y="4841732"/>
            <a:ext cx="2164173" cy="307777"/>
            <a:chOff x="1887553" y="4841731"/>
            <a:chExt cx="2164173" cy="307777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2A3F11F-522B-45F8-8053-F21F2D4115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7553" y="4997236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501BF33-E89E-4DB3-B6F3-44D0279FE499}"/>
                </a:ext>
              </a:extLst>
            </p:cNvPr>
            <p:cNvSpPr txBox="1"/>
            <p:nvPr/>
          </p:nvSpPr>
          <p:spPr>
            <a:xfrm>
              <a:off x="2943730" y="4841731"/>
              <a:ext cx="1107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😊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6553C09-39D4-4246-9C10-50171E849691}"/>
              </a:ext>
            </a:extLst>
          </p:cNvPr>
          <p:cNvGrpSpPr/>
          <p:nvPr/>
        </p:nvGrpSpPr>
        <p:grpSpPr>
          <a:xfrm>
            <a:off x="3408244" y="4312455"/>
            <a:ext cx="2182000" cy="307777"/>
            <a:chOff x="1884244" y="4312454"/>
            <a:chExt cx="2182000" cy="30777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ADD083A-D434-48D9-AB23-7E7B6AF269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4244" y="4465885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89FE00B-62FE-4AAC-8942-0C938F6490D4}"/>
                </a:ext>
              </a:extLst>
            </p:cNvPr>
            <p:cNvSpPr txBox="1"/>
            <p:nvPr/>
          </p:nvSpPr>
          <p:spPr>
            <a:xfrm>
              <a:off x="2958248" y="4312454"/>
              <a:ext cx="1107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 💀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😊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63CFB86-4DFE-4165-A85A-28F5B6F09A5B}"/>
              </a:ext>
            </a:extLst>
          </p:cNvPr>
          <p:cNvGrpSpPr/>
          <p:nvPr/>
        </p:nvGrpSpPr>
        <p:grpSpPr>
          <a:xfrm>
            <a:off x="3413835" y="3974887"/>
            <a:ext cx="2232871" cy="307777"/>
            <a:chOff x="1889835" y="3974886"/>
            <a:chExt cx="2232871" cy="307777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6BC4DBA-996A-48CE-9377-9B10760E48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9835" y="4127402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0A024E2-EA41-4096-9A30-9F9FA465369F}"/>
                </a:ext>
              </a:extLst>
            </p:cNvPr>
            <p:cNvSpPr txBox="1"/>
            <p:nvPr/>
          </p:nvSpPr>
          <p:spPr>
            <a:xfrm>
              <a:off x="2974635" y="3974886"/>
              <a:ext cx="11480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 😊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86CF982-CEC3-49B9-8037-91F2F1577FEC}"/>
              </a:ext>
            </a:extLst>
          </p:cNvPr>
          <p:cNvGrpSpPr/>
          <p:nvPr/>
        </p:nvGrpSpPr>
        <p:grpSpPr>
          <a:xfrm>
            <a:off x="3401382" y="3293209"/>
            <a:ext cx="2201687" cy="307777"/>
            <a:chOff x="1877381" y="3293208"/>
            <a:chExt cx="2201687" cy="30777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2F12F40-055F-40B6-AF12-ADDA447785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7381" y="3452969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682DDD3-0C45-4559-A429-93BE5BEC56D2}"/>
                </a:ext>
              </a:extLst>
            </p:cNvPr>
            <p:cNvSpPr txBox="1"/>
            <p:nvPr/>
          </p:nvSpPr>
          <p:spPr>
            <a:xfrm>
              <a:off x="2958248" y="3293208"/>
              <a:ext cx="1120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 😊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😊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43D0FC4-BAD6-4A08-B8FD-E2C2C6050FF4}"/>
              </a:ext>
            </a:extLst>
          </p:cNvPr>
          <p:cNvGrpSpPr/>
          <p:nvPr/>
        </p:nvGrpSpPr>
        <p:grpSpPr>
          <a:xfrm>
            <a:off x="3401382" y="2936878"/>
            <a:ext cx="2201687" cy="307777"/>
            <a:chOff x="1877381" y="2936877"/>
            <a:chExt cx="2201687" cy="307777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3117B60-CB1E-43B7-8D77-C77B2D7E46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7381" y="3099918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C6EB806-3785-46EC-BAFE-5A581620BD76}"/>
                </a:ext>
              </a:extLst>
            </p:cNvPr>
            <p:cNvSpPr txBox="1"/>
            <p:nvPr/>
          </p:nvSpPr>
          <p:spPr>
            <a:xfrm>
              <a:off x="2958248" y="2936877"/>
              <a:ext cx="1120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 😊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😊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16EEDCF-2250-45A8-AAB3-F8BC90D5579A}"/>
              </a:ext>
            </a:extLst>
          </p:cNvPr>
          <p:cNvGrpSpPr/>
          <p:nvPr/>
        </p:nvGrpSpPr>
        <p:grpSpPr>
          <a:xfrm>
            <a:off x="3401382" y="2580547"/>
            <a:ext cx="2188863" cy="307777"/>
            <a:chOff x="1877381" y="2580546"/>
            <a:chExt cx="2188863" cy="307777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A781E8D-F3F5-46A1-97D2-FE0AB2C6AA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7381" y="2731138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2E3DE75-C5C9-417C-940E-3720EF2700FA}"/>
                </a:ext>
              </a:extLst>
            </p:cNvPr>
            <p:cNvSpPr txBox="1"/>
            <p:nvPr/>
          </p:nvSpPr>
          <p:spPr>
            <a:xfrm>
              <a:off x="2958248" y="2580546"/>
              <a:ext cx="1107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 😊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4A0F4B8-F478-4EE6-86BE-8815E7A2B1D3}"/>
              </a:ext>
            </a:extLst>
          </p:cNvPr>
          <p:cNvGrpSpPr/>
          <p:nvPr/>
        </p:nvGrpSpPr>
        <p:grpSpPr>
          <a:xfrm>
            <a:off x="3408244" y="2224216"/>
            <a:ext cx="2169176" cy="307777"/>
            <a:chOff x="1884244" y="2224215"/>
            <a:chExt cx="2169176" cy="307777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CB04993-9F6A-4595-8BF2-C494BBB857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4244" y="2401615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96DA5A2-36FD-4A44-A1ED-99B4F8B7821E}"/>
                </a:ext>
              </a:extLst>
            </p:cNvPr>
            <p:cNvSpPr txBox="1"/>
            <p:nvPr/>
          </p:nvSpPr>
          <p:spPr>
            <a:xfrm>
              <a:off x="2958248" y="2224215"/>
              <a:ext cx="10951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 💀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4F28B79-0550-473F-89C4-D51B283E6B87}"/>
              </a:ext>
            </a:extLst>
          </p:cNvPr>
          <p:cNvGrpSpPr/>
          <p:nvPr/>
        </p:nvGrpSpPr>
        <p:grpSpPr>
          <a:xfrm>
            <a:off x="3408244" y="1895338"/>
            <a:ext cx="2169176" cy="307777"/>
            <a:chOff x="1884244" y="1895337"/>
            <a:chExt cx="2169176" cy="307777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1F7F839-F137-4212-89E1-9C9B8AE0E1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4244" y="2048674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33EACDC-5315-482B-8FD7-4D85BCFBB0EC}"/>
                </a:ext>
              </a:extLst>
            </p:cNvPr>
            <p:cNvSpPr txBox="1"/>
            <p:nvPr/>
          </p:nvSpPr>
          <p:spPr>
            <a:xfrm>
              <a:off x="2958248" y="1895337"/>
              <a:ext cx="10951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 💀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629C824A-4734-42A9-82DA-A0E541828F6B}"/>
              </a:ext>
            </a:extLst>
          </p:cNvPr>
          <p:cNvCxnSpPr>
            <a:cxnSpLocks/>
          </p:cNvCxnSpPr>
          <p:nvPr/>
        </p:nvCxnSpPr>
        <p:spPr>
          <a:xfrm rot="5400000">
            <a:off x="1875072" y="4015793"/>
            <a:ext cx="1608329" cy="599180"/>
          </a:xfrm>
          <a:prstGeom prst="bentConnector4">
            <a:avLst>
              <a:gd name="adj1" fmla="val 14336"/>
              <a:gd name="adj2" fmla="val 138152"/>
            </a:avLst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2E2E87D-2339-45E9-A779-D123218D93EE}"/>
              </a:ext>
            </a:extLst>
          </p:cNvPr>
          <p:cNvCxnSpPr>
            <a:cxnSpLocks/>
          </p:cNvCxnSpPr>
          <p:nvPr/>
        </p:nvCxnSpPr>
        <p:spPr>
          <a:xfrm>
            <a:off x="3746885" y="3508231"/>
            <a:ext cx="0" cy="553576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D5F2426F-44A7-445E-8508-C4B225638428}"/>
              </a:ext>
            </a:extLst>
          </p:cNvPr>
          <p:cNvCxnSpPr>
            <a:cxnSpLocks/>
          </p:cNvCxnSpPr>
          <p:nvPr/>
        </p:nvCxnSpPr>
        <p:spPr>
          <a:xfrm flipH="1">
            <a:off x="3399779" y="4530006"/>
            <a:ext cx="2202" cy="404877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02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Announcements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Administrivia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75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Dataflow analysis</a:t>
            </a:r>
          </a:p>
          <a:p>
            <a:r>
              <a:rPr lang="en-US" dirty="0"/>
              <a:t>Intuition</a:t>
            </a:r>
          </a:p>
          <a:p>
            <a:r>
              <a:rPr lang="en-US" dirty="0"/>
              <a:t>Dataflow frameworks</a:t>
            </a:r>
          </a:p>
          <a:p>
            <a:r>
              <a:rPr lang="en-US" dirty="0"/>
              <a:t>Abstract Interpretation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3E8DEE-1E7F-4490-9869-87A3719B11CA}"/>
              </a:ext>
            </a:extLst>
          </p:cNvPr>
          <p:cNvSpPr txBox="1"/>
          <p:nvPr/>
        </p:nvSpPr>
        <p:spPr>
          <a:xfrm>
            <a:off x="8137411" y="5543768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Optimization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1A93AE8-70F6-4086-8430-3D5A1557FB78}"/>
              </a:ext>
            </a:extLst>
          </p:cNvPr>
          <p:cNvSpPr/>
          <p:nvPr/>
        </p:nvSpPr>
        <p:spPr>
          <a:xfrm>
            <a:off x="2111577" y="2632546"/>
            <a:ext cx="3615891" cy="587829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09F20A-52A8-403B-9255-D29D75F2E9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6"/>
          <a:stretch/>
        </p:blipFill>
        <p:spPr>
          <a:xfrm>
            <a:off x="7744332" y="2462726"/>
            <a:ext cx="2211998" cy="31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78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16"/>
            <a:ext cx="12192000" cy="1325563"/>
          </a:xfrm>
          <a:noFill/>
          <a:ln w="12700">
            <a:noFill/>
          </a:ln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Harnessing Commonalities of Dataflow Analyses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 Frameworks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B704D-0E5E-4FE7-A881-75A37AE47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12229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Basic algorithms for many dataflow analyses follow a common template with minor variations</a:t>
            </a:r>
            <a:endParaRPr lang="en-US" dirty="0"/>
          </a:p>
          <a:p>
            <a:r>
              <a:rPr lang="en-US" dirty="0"/>
              <a:t>Idea: restate each analysis in terms of its variations</a:t>
            </a:r>
          </a:p>
          <a:p>
            <a:r>
              <a:rPr lang="en-US" dirty="0"/>
              <a:t>Profit: reuse the same algorithm to get results</a:t>
            </a:r>
          </a:p>
        </p:txBody>
      </p:sp>
      <p:pic>
        <p:nvPicPr>
          <p:cNvPr id="1026" name="Picture 2" descr="Guardian Fall Protection Series 1 Harness, XS-S, QC, TB in the Safety  Accessories department at Lowes.com">
            <a:extLst>
              <a:ext uri="{FF2B5EF4-FFF2-40B4-BE49-F238E27FC236}">
                <a16:creationId xmlns:a16="http://schemas.microsoft.com/office/drawing/2014/main" id="{5E1601B1-4A38-44CC-8EF8-F6EB5BB90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895" y="3128992"/>
            <a:ext cx="940164" cy="140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79CCD6-BE9D-4FA0-A38D-616E8160B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2361" y="3160532"/>
            <a:ext cx="1400926" cy="1409756"/>
          </a:xfrm>
          <a:prstGeom prst="rect">
            <a:avLst/>
          </a:prstGeom>
        </p:spPr>
      </p:pic>
      <p:sp>
        <p:nvSpPr>
          <p:cNvPr id="14" name="Cross 13">
            <a:extLst>
              <a:ext uri="{FF2B5EF4-FFF2-40B4-BE49-F238E27FC236}">
                <a16:creationId xmlns:a16="http://schemas.microsoft.com/office/drawing/2014/main" id="{AB32B27F-A3B0-40C6-B669-1E7691172259}"/>
              </a:ext>
            </a:extLst>
          </p:cNvPr>
          <p:cNvSpPr/>
          <p:nvPr/>
        </p:nvSpPr>
        <p:spPr>
          <a:xfrm>
            <a:off x="8173287" y="3399898"/>
            <a:ext cx="824752" cy="867947"/>
          </a:xfrm>
          <a:prstGeom prst="plus">
            <a:avLst>
              <a:gd name="adj" fmla="val 381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quals 20">
            <a:extLst>
              <a:ext uri="{FF2B5EF4-FFF2-40B4-BE49-F238E27FC236}">
                <a16:creationId xmlns:a16="http://schemas.microsoft.com/office/drawing/2014/main" id="{8097725C-3908-47C5-A989-A77E2DD848CC}"/>
              </a:ext>
            </a:extLst>
          </p:cNvPr>
          <p:cNvSpPr/>
          <p:nvPr/>
        </p:nvSpPr>
        <p:spPr>
          <a:xfrm>
            <a:off x="9966594" y="3399898"/>
            <a:ext cx="1105593" cy="93102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B7F6E4F9-B595-4AE8-A596-64830C5557DF}"/>
              </a:ext>
            </a:extLst>
          </p:cNvPr>
          <p:cNvSpPr txBox="1"/>
          <p:nvPr/>
        </p:nvSpPr>
        <p:spPr>
          <a:xfrm>
            <a:off x="10947047" y="3504867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$$$</a:t>
            </a:r>
          </a:p>
        </p:txBody>
      </p:sp>
    </p:spTree>
    <p:extLst>
      <p:ext uri="{BB962C8B-B14F-4D97-AF65-F5344CB8AC3E}">
        <p14:creationId xmlns:p14="http://schemas.microsoft.com/office/powerpoint/2010/main" val="1102363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16"/>
            <a:ext cx="12192000" cy="1325563"/>
          </a:xfrm>
          <a:noFill/>
          <a:ln w="12700">
            <a:noFill/>
          </a:ln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Harnessing Commonalities of Dataflow Analyses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 Frameworks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B704D-0E5E-4FE7-A881-75A37AE47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12229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Basic algorithms for many dataflow analyses follow a common template with minor variations</a:t>
            </a:r>
            <a:endParaRPr lang="en-US" dirty="0"/>
          </a:p>
          <a:p>
            <a:r>
              <a:rPr lang="en-US" dirty="0"/>
              <a:t>Idea: restate each analysis in terms of its variations</a:t>
            </a:r>
          </a:p>
          <a:p>
            <a:r>
              <a:rPr lang="en-US" dirty="0"/>
              <a:t>Profit: reuse the same algorithm to get results</a:t>
            </a:r>
          </a:p>
        </p:txBody>
      </p:sp>
      <p:sp>
        <p:nvSpPr>
          <p:cNvPr id="137" name="Content Placeholder 3">
            <a:extLst>
              <a:ext uri="{FF2B5EF4-FFF2-40B4-BE49-F238E27FC236}">
                <a16:creationId xmlns:a16="http://schemas.microsoft.com/office/drawing/2014/main" id="{F77A4527-31E0-450E-AFBF-036A838C0E57}"/>
              </a:ext>
            </a:extLst>
          </p:cNvPr>
          <p:cNvSpPr txBox="1">
            <a:spLocks/>
          </p:cNvSpPr>
          <p:nvPr/>
        </p:nvSpPr>
        <p:spPr>
          <a:xfrm>
            <a:off x="7136477" y="1825625"/>
            <a:ext cx="46426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Variations</a:t>
            </a:r>
            <a:endParaRPr lang="en-US" dirty="0"/>
          </a:p>
          <a:p>
            <a:r>
              <a:rPr lang="en-US" dirty="0"/>
              <a:t>What information is tracked</a:t>
            </a:r>
          </a:p>
          <a:p>
            <a:r>
              <a:rPr lang="en-US" dirty="0"/>
              <a:t>How fact sets are merged</a:t>
            </a:r>
          </a:p>
          <a:p>
            <a:r>
              <a:rPr lang="en-US" dirty="0"/>
              <a:t>The direction of the analysis</a:t>
            </a:r>
          </a:p>
        </p:txBody>
      </p:sp>
    </p:spTree>
    <p:extLst>
      <p:ext uri="{BB962C8B-B14F-4D97-AF65-F5344CB8AC3E}">
        <p14:creationId xmlns:p14="http://schemas.microsoft.com/office/powerpoint/2010/main" val="46498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Templated Information Tracking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 Frameworks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5BF84E66-9C82-453C-99A5-E86590C23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28" y="1720209"/>
            <a:ext cx="6246804" cy="4489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Framework tracks the “interplay between data” at basic blocks boundaries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23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6BB14C9-C193-497D-8939-A378C4C1179B}"/>
              </a:ext>
            </a:extLst>
          </p:cNvPr>
          <p:cNvSpPr/>
          <p:nvPr/>
        </p:nvSpPr>
        <p:spPr>
          <a:xfrm>
            <a:off x="9163732" y="3372831"/>
            <a:ext cx="1119035" cy="58932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4E6BAF-BF68-43C9-8DE8-99ACD25A848B}"/>
              </a:ext>
            </a:extLst>
          </p:cNvPr>
          <p:cNvSpPr/>
          <p:nvPr/>
        </p:nvSpPr>
        <p:spPr>
          <a:xfrm>
            <a:off x="8578280" y="3354705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B3: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00EAA4F-41BB-4167-A0A8-3875337C4D3F}"/>
              </a:ext>
            </a:extLst>
          </p:cNvPr>
          <p:cNvCxnSpPr>
            <a:cxnSpLocks/>
            <a:stCxn id="16" idx="2"/>
            <a:endCxn id="8" idx="0"/>
          </p:cNvCxnSpPr>
          <p:nvPr/>
        </p:nvCxnSpPr>
        <p:spPr>
          <a:xfrm flipH="1">
            <a:off x="9723249" y="2671792"/>
            <a:ext cx="879314" cy="701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321CFF6-07F6-4FA1-B30D-BC793EABEB09}"/>
              </a:ext>
            </a:extLst>
          </p:cNvPr>
          <p:cNvCxnSpPr>
            <a:cxnSpLocks/>
            <a:stCxn id="8" idx="2"/>
            <a:endCxn id="15" idx="0"/>
          </p:cNvCxnSpPr>
          <p:nvPr/>
        </p:nvCxnSpPr>
        <p:spPr>
          <a:xfrm>
            <a:off x="9723250" y="3962155"/>
            <a:ext cx="12789" cy="610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040B44F-B74C-4880-8D06-E3BB477BEDF2}"/>
              </a:ext>
            </a:extLst>
          </p:cNvPr>
          <p:cNvSpPr/>
          <p:nvPr/>
        </p:nvSpPr>
        <p:spPr>
          <a:xfrm>
            <a:off x="9176521" y="4572941"/>
            <a:ext cx="1119035" cy="55220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DF5D480-F802-4C29-A352-229D56352F15}"/>
              </a:ext>
            </a:extLst>
          </p:cNvPr>
          <p:cNvSpPr/>
          <p:nvPr/>
        </p:nvSpPr>
        <p:spPr>
          <a:xfrm>
            <a:off x="10043046" y="2082467"/>
            <a:ext cx="1119035" cy="58932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A4E615C-F628-48B5-8970-7C2A12627C37}"/>
              </a:ext>
            </a:extLst>
          </p:cNvPr>
          <p:cNvSpPr/>
          <p:nvPr/>
        </p:nvSpPr>
        <p:spPr>
          <a:xfrm>
            <a:off x="8193843" y="2074691"/>
            <a:ext cx="1119035" cy="58932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97BDDF3-FC84-4A89-8244-AAE85F67066F}"/>
              </a:ext>
            </a:extLst>
          </p:cNvPr>
          <p:cNvCxnSpPr>
            <a:cxnSpLocks/>
            <a:stCxn id="17" idx="2"/>
            <a:endCxn id="8" idx="0"/>
          </p:cNvCxnSpPr>
          <p:nvPr/>
        </p:nvCxnSpPr>
        <p:spPr>
          <a:xfrm>
            <a:off x="8753361" y="2664016"/>
            <a:ext cx="969889" cy="708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65EA8062-EBCA-421F-89C6-E954C4C16464}"/>
              </a:ext>
            </a:extLst>
          </p:cNvPr>
          <p:cNvSpPr/>
          <p:nvPr/>
        </p:nvSpPr>
        <p:spPr>
          <a:xfrm>
            <a:off x="7692542" y="2074690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B1: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5D9652-3B28-411C-9EA1-FC9BCF4A57D7}"/>
              </a:ext>
            </a:extLst>
          </p:cNvPr>
          <p:cNvSpPr/>
          <p:nvPr/>
        </p:nvSpPr>
        <p:spPr>
          <a:xfrm>
            <a:off x="9515058" y="2089582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B2: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9EF222-6E88-4A47-8B21-85E42BF5DBF2}"/>
              </a:ext>
            </a:extLst>
          </p:cNvPr>
          <p:cNvSpPr/>
          <p:nvPr/>
        </p:nvSpPr>
        <p:spPr>
          <a:xfrm>
            <a:off x="8617003" y="4492331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B4:</a:t>
            </a:r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9848F138-FBA2-474D-AC84-E78A6C65E4B2}"/>
              </a:ext>
            </a:extLst>
          </p:cNvPr>
          <p:cNvSpPr txBox="1">
            <a:spLocks/>
          </p:cNvSpPr>
          <p:nvPr/>
        </p:nvSpPr>
        <p:spPr>
          <a:xfrm>
            <a:off x="658418" y="2730785"/>
            <a:ext cx="4320278" cy="19865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For a given basic block b:</a:t>
            </a:r>
          </a:p>
          <a:p>
            <a:r>
              <a:rPr lang="en-US" sz="2400" dirty="0"/>
              <a:t>IN(b): facts true on entry to b</a:t>
            </a:r>
          </a:p>
          <a:p>
            <a:r>
              <a:rPr lang="en-US" sz="2400" dirty="0"/>
              <a:t>OUT(b): facts true on exit from b</a:t>
            </a:r>
          </a:p>
          <a:p>
            <a:r>
              <a:rPr lang="en-US" sz="2400" dirty="0"/>
              <a:t>GEN(b): facts created in b</a:t>
            </a:r>
          </a:p>
          <a:p>
            <a:r>
              <a:rPr lang="en-US" sz="2400" dirty="0"/>
              <a:t>KILL(b): facts removed in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7BD3319-CB59-4E7A-9AF8-2A591A078E64}"/>
                  </a:ext>
                </a:extLst>
              </p:cNvPr>
              <p:cNvSpPr txBox="1"/>
              <p:nvPr/>
            </p:nvSpPr>
            <p:spPr>
              <a:xfrm>
                <a:off x="846610" y="5094056"/>
                <a:ext cx="3118674" cy="5522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IN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⋃"/>
                          <m:limLoc m:val="subSup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  <m:brk m:alnAt="9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m:rPr>
                              <m:brk m:alnAt="9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𝑝𝑟𝑒𝑑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OUT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7BD3319-CB59-4E7A-9AF8-2A591A078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10" y="5094056"/>
                <a:ext cx="3118674" cy="5522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07D35C5-0EFF-404A-ADCD-B76E9EC550E2}"/>
                  </a:ext>
                </a:extLst>
              </p:cNvPr>
              <p:cNvSpPr txBox="1"/>
              <p:nvPr/>
            </p:nvSpPr>
            <p:spPr>
              <a:xfrm>
                <a:off x="771001" y="5814336"/>
                <a:ext cx="40078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OUT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GEN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 ∪(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IN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KILL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07D35C5-0EFF-404A-ADCD-B76E9EC55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01" y="5814336"/>
                <a:ext cx="4007828" cy="276999"/>
              </a:xfrm>
              <a:prstGeom prst="rect">
                <a:avLst/>
              </a:prstGeom>
              <a:blipFill>
                <a:blip r:embed="rId4"/>
                <a:stretch>
                  <a:fillRect l="-3495" t="-28889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B7DE54B-DE69-4CC6-BD1A-E1A3850F85B0}"/>
              </a:ext>
            </a:extLst>
          </p:cNvPr>
          <p:cNvSpPr/>
          <p:nvPr/>
        </p:nvSpPr>
        <p:spPr>
          <a:xfrm>
            <a:off x="888176" y="3084022"/>
            <a:ext cx="3890654" cy="78139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193713-4913-43EF-AAF9-F9BED245C912}"/>
              </a:ext>
            </a:extLst>
          </p:cNvPr>
          <p:cNvSpPr txBox="1"/>
          <p:nvPr/>
        </p:nvSpPr>
        <p:spPr>
          <a:xfrm>
            <a:off x="4779193" y="3017521"/>
            <a:ext cx="31073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For a </a:t>
            </a:r>
            <a:r>
              <a:rPr lang="en-US" i="1" dirty="0">
                <a:solidFill>
                  <a:srgbClr val="7030A0"/>
                </a:solidFill>
              </a:rPr>
              <a:t>backwards analysis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IN is at the bottom of the block</a:t>
            </a:r>
          </a:p>
          <a:p>
            <a:r>
              <a:rPr lang="en-US" dirty="0">
                <a:solidFill>
                  <a:srgbClr val="7030A0"/>
                </a:solidFill>
              </a:rPr>
              <a:t>OUT is at the top of the block</a:t>
            </a:r>
          </a:p>
        </p:txBody>
      </p:sp>
    </p:spTree>
    <p:extLst>
      <p:ext uri="{BB962C8B-B14F-4D97-AF65-F5344CB8AC3E}">
        <p14:creationId xmlns:p14="http://schemas.microsoft.com/office/powerpoint/2010/main" val="251282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5" grpId="0" animBg="1"/>
      <p:bldP spid="16" grpId="0" animBg="1"/>
      <p:bldP spid="17" grpId="0" animBg="1"/>
      <p:bldP spid="19" grpId="0"/>
      <p:bldP spid="20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Dataflow Sets: Example 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5BF84E66-9C82-453C-99A5-E86590C23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8544" y="1699469"/>
            <a:ext cx="4320278" cy="1986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IN(b): facts true on entry to b</a:t>
            </a:r>
          </a:p>
          <a:p>
            <a:pPr marL="0" indent="0">
              <a:buNone/>
            </a:pPr>
            <a:r>
              <a:rPr lang="en-US" sz="2400" dirty="0"/>
              <a:t>OUT(b): facts true on exit from b</a:t>
            </a:r>
          </a:p>
          <a:p>
            <a:pPr marL="0" indent="0">
              <a:buNone/>
            </a:pPr>
            <a:r>
              <a:rPr lang="en-US" sz="2400" dirty="0"/>
              <a:t>GEN(b): facts created in b</a:t>
            </a:r>
          </a:p>
          <a:p>
            <a:pPr marL="0" indent="0">
              <a:buNone/>
            </a:pPr>
            <a:r>
              <a:rPr lang="en-US" sz="2400" dirty="0"/>
              <a:t>KILL(b): facts removed in b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24</a:t>
            </a:fld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9D30054-B53B-4580-90EC-0927D4341257}"/>
              </a:ext>
            </a:extLst>
          </p:cNvPr>
          <p:cNvSpPr/>
          <p:nvPr/>
        </p:nvSpPr>
        <p:spPr>
          <a:xfrm>
            <a:off x="7604401" y="3065973"/>
            <a:ext cx="1823106" cy="97774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 := 2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 := [y]</a:t>
            </a:r>
          </a:p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6C0416-B6F2-40FA-8972-CF74479BEA9A}"/>
              </a:ext>
            </a:extLst>
          </p:cNvPr>
          <p:cNvSpPr/>
          <p:nvPr/>
        </p:nvSpPr>
        <p:spPr>
          <a:xfrm>
            <a:off x="7032390" y="3009549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B3: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A51B93-375A-457E-A92D-274538FDE3C3}"/>
              </a:ext>
            </a:extLst>
          </p:cNvPr>
          <p:cNvSpPr txBox="1"/>
          <p:nvPr/>
        </p:nvSpPr>
        <p:spPr>
          <a:xfrm>
            <a:off x="9079412" y="2753063"/>
            <a:ext cx="1579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x = {4,5}, y = 0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93BAD30-4902-4F10-B04E-9CA8907B38A2}"/>
              </a:ext>
            </a:extLst>
          </p:cNvPr>
          <p:cNvCxnSpPr>
            <a:cxnSpLocks/>
            <a:stCxn id="23" idx="2"/>
            <a:endCxn id="13" idx="0"/>
          </p:cNvCxnSpPr>
          <p:nvPr/>
        </p:nvCxnSpPr>
        <p:spPr>
          <a:xfrm flipH="1">
            <a:off x="8515955" y="2364934"/>
            <a:ext cx="963879" cy="701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4F1A664-8D0A-4034-B36D-6B5572BA4422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8505374" y="4007275"/>
            <a:ext cx="0" cy="547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FD2BDEF-0E37-4CBE-B897-0FEED8AA3618}"/>
              </a:ext>
            </a:extLst>
          </p:cNvPr>
          <p:cNvSpPr txBox="1"/>
          <p:nvPr/>
        </p:nvSpPr>
        <p:spPr>
          <a:xfrm>
            <a:off x="9266307" y="4010652"/>
            <a:ext cx="117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x = 0, y 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ACC2E3-D253-45C0-A294-2560416289D0}"/>
                  </a:ext>
                </a:extLst>
              </p:cNvPr>
              <p:cNvSpPr txBox="1"/>
              <p:nvPr/>
            </p:nvSpPr>
            <p:spPr>
              <a:xfrm>
                <a:off x="2475904" y="3988462"/>
                <a:ext cx="3118674" cy="5522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IN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⋃"/>
                          <m:limLoc m:val="subSup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  <m:brk m:alnAt="9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m:rPr>
                              <m:brk m:alnAt="9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𝑝𝑟𝑒𝑑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OUT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ACC2E3-D253-45C0-A294-256041628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904" y="3988462"/>
                <a:ext cx="3118674" cy="5522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2D2E012-6F98-4A4B-9CEA-3117EE06262A}"/>
                  </a:ext>
                </a:extLst>
              </p:cNvPr>
              <p:cNvSpPr txBox="1"/>
              <p:nvPr/>
            </p:nvSpPr>
            <p:spPr>
              <a:xfrm>
                <a:off x="2400295" y="5099441"/>
                <a:ext cx="40078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OUT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GEN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 ∪(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IN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KILL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2D2E012-6F98-4A4B-9CEA-3117EE062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295" y="5099441"/>
                <a:ext cx="4007828" cy="276999"/>
              </a:xfrm>
              <a:prstGeom prst="rect">
                <a:avLst/>
              </a:prstGeom>
              <a:blipFill>
                <a:blip r:embed="rId4"/>
                <a:stretch>
                  <a:fillRect l="-3653" t="-28889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81EA129-2F86-4051-9280-8D7CD837A857}"/>
                  </a:ext>
                </a:extLst>
              </p14:cNvPr>
              <p14:cNvContentPartPr/>
              <p14:nvPr/>
            </p14:nvContentPartPr>
            <p14:xfrm>
              <a:off x="-586806" y="3299065"/>
              <a:ext cx="26640" cy="5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81EA129-2F86-4051-9280-8D7CD837A85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595806" y="3290065"/>
                <a:ext cx="44280" cy="2340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80F5511-E416-461F-B173-6E44E07736AD}"/>
              </a:ext>
            </a:extLst>
          </p:cNvPr>
          <p:cNvSpPr/>
          <p:nvPr/>
        </p:nvSpPr>
        <p:spPr>
          <a:xfrm>
            <a:off x="7593821" y="4555259"/>
            <a:ext cx="1823106" cy="55220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2BF618B-8F68-461C-857A-BE041A45CC48}"/>
              </a:ext>
            </a:extLst>
          </p:cNvPr>
          <p:cNvSpPr/>
          <p:nvPr/>
        </p:nvSpPr>
        <p:spPr>
          <a:xfrm>
            <a:off x="8920316" y="1775609"/>
            <a:ext cx="1119035" cy="58932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D32EB18-0167-425E-9173-3B6F4AABFECE}"/>
              </a:ext>
            </a:extLst>
          </p:cNvPr>
          <p:cNvSpPr/>
          <p:nvPr/>
        </p:nvSpPr>
        <p:spPr>
          <a:xfrm>
            <a:off x="7071113" y="1767833"/>
            <a:ext cx="1119035" cy="58932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19CE71F-C746-4F16-B39C-90A90C99CAEA}"/>
              </a:ext>
            </a:extLst>
          </p:cNvPr>
          <p:cNvCxnSpPr>
            <a:cxnSpLocks/>
            <a:stCxn id="30" idx="2"/>
            <a:endCxn id="13" idx="0"/>
          </p:cNvCxnSpPr>
          <p:nvPr/>
        </p:nvCxnSpPr>
        <p:spPr>
          <a:xfrm>
            <a:off x="7630630" y="2357158"/>
            <a:ext cx="885324" cy="708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6F864C8E-D56E-44D3-A4EB-9B1CB9DEBFBD}"/>
              </a:ext>
            </a:extLst>
          </p:cNvPr>
          <p:cNvSpPr/>
          <p:nvPr/>
        </p:nvSpPr>
        <p:spPr>
          <a:xfrm>
            <a:off x="6569812" y="1767832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B1: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63DBB41-91B4-4018-A7DF-5AC8E4BC6350}"/>
              </a:ext>
            </a:extLst>
          </p:cNvPr>
          <p:cNvSpPr/>
          <p:nvPr/>
        </p:nvSpPr>
        <p:spPr>
          <a:xfrm>
            <a:off x="8392328" y="1782724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B2: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8A37F0-20C6-48EE-AF7D-A4F3462F78B4}"/>
              </a:ext>
            </a:extLst>
          </p:cNvPr>
          <p:cNvSpPr txBox="1"/>
          <p:nvPr/>
        </p:nvSpPr>
        <p:spPr>
          <a:xfrm>
            <a:off x="6352065" y="2289132"/>
            <a:ext cx="117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x = 4, y = 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692C865-07B2-4B33-B79A-7162CADAB148}"/>
              </a:ext>
            </a:extLst>
          </p:cNvPr>
          <p:cNvSpPr txBox="1"/>
          <p:nvPr/>
        </p:nvSpPr>
        <p:spPr>
          <a:xfrm>
            <a:off x="9492678" y="2336105"/>
            <a:ext cx="117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x = 5, y = 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A244D18-3DDF-47DB-8A40-5B71E4CBE8B2}"/>
              </a:ext>
            </a:extLst>
          </p:cNvPr>
          <p:cNvSpPr/>
          <p:nvPr/>
        </p:nvSpPr>
        <p:spPr>
          <a:xfrm>
            <a:off x="7057680" y="4485186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B4: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49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9" grpId="0"/>
      <p:bldP spid="12" grpId="0"/>
      <p:bldP spid="22" grpId="0" animBg="1"/>
      <p:bldP spid="23" grpId="0" animBg="1"/>
      <p:bldP spid="30" grpId="0" animBg="1"/>
      <p:bldP spid="33" grpId="0"/>
      <p:bldP spid="35" grpId="0"/>
      <p:bldP spid="36" grpId="0"/>
      <p:bldP spid="37" grpId="0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Benefits of the Framework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 Frameworks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When set up properly…</a:t>
            </a:r>
          </a:p>
          <a:p>
            <a:r>
              <a:rPr lang="en-US" dirty="0"/>
              <a:t>Safety of the analysis is guaranteed</a:t>
            </a:r>
          </a:p>
          <a:p>
            <a:r>
              <a:rPr lang="en-US" dirty="0"/>
              <a:t>Termination of the analysis is guaranteed</a:t>
            </a:r>
          </a:p>
          <a:p>
            <a:r>
              <a:rPr lang="en-US" dirty="0"/>
              <a:t>Order of analysis (which block you process) is unimportant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64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Compute Live Variables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 - Example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26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74A3903-CBC6-4ECD-AC8A-CE4F9265FAB7}"/>
              </a:ext>
            </a:extLst>
          </p:cNvPr>
          <p:cNvSpPr/>
          <p:nvPr/>
        </p:nvSpPr>
        <p:spPr>
          <a:xfrm>
            <a:off x="3129884" y="2480963"/>
            <a:ext cx="2547593" cy="52345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 := 2</a:t>
            </a:r>
          </a:p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[t2]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423783-11AF-4D54-9199-6C78BC49752A}"/>
              </a:ext>
            </a:extLst>
          </p:cNvPr>
          <p:cNvSpPr/>
          <p:nvPr/>
        </p:nvSpPr>
        <p:spPr>
          <a:xfrm>
            <a:off x="2531643" y="2460491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B2: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D305229-555F-4BC8-A5F2-16BEAC9EBFC8}"/>
              </a:ext>
            </a:extLst>
          </p:cNvPr>
          <p:cNvSpPr/>
          <p:nvPr/>
        </p:nvSpPr>
        <p:spPr>
          <a:xfrm>
            <a:off x="3365733" y="4447016"/>
            <a:ext cx="1396514" cy="52345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 := 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80B801-0ED3-4D7D-8805-B2E66C426A0B}"/>
              </a:ext>
            </a:extLst>
          </p:cNvPr>
          <p:cNvSpPr/>
          <p:nvPr/>
        </p:nvSpPr>
        <p:spPr>
          <a:xfrm>
            <a:off x="2830138" y="4431206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B4:</a:t>
            </a:r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928A16F-CD56-4C85-8E12-D1D43133A56E}"/>
              </a:ext>
            </a:extLst>
          </p:cNvPr>
          <p:cNvSpPr/>
          <p:nvPr/>
        </p:nvSpPr>
        <p:spPr>
          <a:xfrm>
            <a:off x="4622296" y="3555934"/>
            <a:ext cx="2531371" cy="52345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 := [y]</a:t>
            </a:r>
          </a:p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[t5]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BB6479-DD5A-4B7B-AFB1-8C168D746AE7}"/>
              </a:ext>
            </a:extLst>
          </p:cNvPr>
          <p:cNvSpPr/>
          <p:nvPr/>
        </p:nvSpPr>
        <p:spPr>
          <a:xfrm>
            <a:off x="4085934" y="3511953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B5: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9D30054-B53B-4580-90EC-0927D4341257}"/>
              </a:ext>
            </a:extLst>
          </p:cNvPr>
          <p:cNvSpPr/>
          <p:nvPr/>
        </p:nvSpPr>
        <p:spPr>
          <a:xfrm>
            <a:off x="7254087" y="2261505"/>
            <a:ext cx="1425628" cy="97774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 := 2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 := 0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6C0416-B6F2-40FA-8972-CF74479BEA9A}"/>
              </a:ext>
            </a:extLst>
          </p:cNvPr>
          <p:cNvSpPr/>
          <p:nvPr/>
        </p:nvSpPr>
        <p:spPr>
          <a:xfrm>
            <a:off x="6683836" y="2232487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B3:</a:t>
            </a:r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B136848-BC7F-4C58-B321-C5BACAECDDE7}"/>
              </a:ext>
            </a:extLst>
          </p:cNvPr>
          <p:cNvSpPr/>
          <p:nvPr/>
        </p:nvSpPr>
        <p:spPr>
          <a:xfrm>
            <a:off x="5333996" y="1499877"/>
            <a:ext cx="2470488" cy="52345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[y] := 0</a:t>
            </a:r>
          </a:p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[t1]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ECFF03-CB24-4619-B420-74C61ADAC55F}"/>
              </a:ext>
            </a:extLst>
          </p:cNvPr>
          <p:cNvSpPr/>
          <p:nvPr/>
        </p:nvSpPr>
        <p:spPr>
          <a:xfrm>
            <a:off x="4735756" y="1479405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B1:</a:t>
            </a:r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AB0D280-7652-4BAC-9491-69C4582792D2}"/>
              </a:ext>
            </a:extLst>
          </p:cNvPr>
          <p:cNvSpPr/>
          <p:nvPr/>
        </p:nvSpPr>
        <p:spPr>
          <a:xfrm>
            <a:off x="5300486" y="5531270"/>
            <a:ext cx="1981590" cy="67358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[z] := [x]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OUTPUT [z]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E22712-FBEE-4595-9A78-1180289572D6}"/>
              </a:ext>
            </a:extLst>
          </p:cNvPr>
          <p:cNvSpPr/>
          <p:nvPr/>
        </p:nvSpPr>
        <p:spPr>
          <a:xfrm>
            <a:off x="4715706" y="5504366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B6:</a:t>
            </a:r>
            <a:endParaRPr lang="en-US" dirty="0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2CA2102B-4D86-4C3D-9425-B4F33BF76010}"/>
              </a:ext>
            </a:extLst>
          </p:cNvPr>
          <p:cNvCxnSpPr>
            <a:cxnSpLocks/>
            <a:stCxn id="15" idx="2"/>
            <a:endCxn id="5" idx="0"/>
          </p:cNvCxnSpPr>
          <p:nvPr/>
        </p:nvCxnSpPr>
        <p:spPr>
          <a:xfrm rot="5400000">
            <a:off x="5257643" y="1169366"/>
            <a:ext cx="457634" cy="216556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7F855F5-6770-404B-98C1-11B5234D5E58}"/>
              </a:ext>
            </a:extLst>
          </p:cNvPr>
          <p:cNvCxnSpPr>
            <a:cxnSpLocks/>
            <a:stCxn id="15" idx="2"/>
            <a:endCxn id="13" idx="0"/>
          </p:cNvCxnSpPr>
          <p:nvPr/>
        </p:nvCxnSpPr>
        <p:spPr>
          <a:xfrm>
            <a:off x="6569241" y="2023330"/>
            <a:ext cx="1397661" cy="2381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3021D89-1931-4806-8A19-61CC59D05B25}"/>
              </a:ext>
            </a:extLst>
          </p:cNvPr>
          <p:cNvSpPr txBox="1"/>
          <p:nvPr/>
        </p:nvSpPr>
        <p:spPr>
          <a:xfrm>
            <a:off x="4665189" y="201919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40BF2DD-7273-472F-AD38-39D1BFF7728F}"/>
              </a:ext>
            </a:extLst>
          </p:cNvPr>
          <p:cNvSpPr/>
          <p:nvPr/>
        </p:nvSpPr>
        <p:spPr>
          <a:xfrm>
            <a:off x="3245110" y="3020225"/>
            <a:ext cx="1139945" cy="1401651"/>
          </a:xfrm>
          <a:custGeom>
            <a:avLst/>
            <a:gdLst>
              <a:gd name="connsiteX0" fmla="*/ 1367377 w 1463927"/>
              <a:gd name="connsiteY0" fmla="*/ 0 h 1439839"/>
              <a:gd name="connsiteX1" fmla="*/ 1360553 w 1463927"/>
              <a:gd name="connsiteY1" fmla="*/ 136477 h 1439839"/>
              <a:gd name="connsiteX2" fmla="*/ 309675 w 1463927"/>
              <a:gd name="connsiteY2" fmla="*/ 416257 h 1439839"/>
              <a:gd name="connsiteX3" fmla="*/ 23073 w 1463927"/>
              <a:gd name="connsiteY3" fmla="*/ 1071349 h 1439839"/>
              <a:gd name="connsiteX4" fmla="*/ 800995 w 1463927"/>
              <a:gd name="connsiteY4" fmla="*/ 1235122 h 1439839"/>
              <a:gd name="connsiteX5" fmla="*/ 917001 w 1463927"/>
              <a:gd name="connsiteY5" fmla="*/ 1439839 h 1439839"/>
              <a:gd name="connsiteX0" fmla="*/ 1360553 w 1360553"/>
              <a:gd name="connsiteY0" fmla="*/ 0 h 1303362"/>
              <a:gd name="connsiteX1" fmla="*/ 309675 w 1360553"/>
              <a:gd name="connsiteY1" fmla="*/ 279780 h 1303362"/>
              <a:gd name="connsiteX2" fmla="*/ 23073 w 1360553"/>
              <a:gd name="connsiteY2" fmla="*/ 934872 h 1303362"/>
              <a:gd name="connsiteX3" fmla="*/ 800995 w 1360553"/>
              <a:gd name="connsiteY3" fmla="*/ 1098645 h 1303362"/>
              <a:gd name="connsiteX4" fmla="*/ 917001 w 1360553"/>
              <a:gd name="connsiteY4" fmla="*/ 1303362 h 1303362"/>
              <a:gd name="connsiteX0" fmla="*/ 1196407 w 1196407"/>
              <a:gd name="connsiteY0" fmla="*/ 0 h 1436712"/>
              <a:gd name="connsiteX1" fmla="*/ 307454 w 1196407"/>
              <a:gd name="connsiteY1" fmla="*/ 413130 h 1436712"/>
              <a:gd name="connsiteX2" fmla="*/ 20852 w 1196407"/>
              <a:gd name="connsiteY2" fmla="*/ 1068222 h 1436712"/>
              <a:gd name="connsiteX3" fmla="*/ 798774 w 1196407"/>
              <a:gd name="connsiteY3" fmla="*/ 1231995 h 1436712"/>
              <a:gd name="connsiteX4" fmla="*/ 914780 w 1196407"/>
              <a:gd name="connsiteY4" fmla="*/ 1436712 h 1436712"/>
              <a:gd name="connsiteX0" fmla="*/ 1175555 w 1175555"/>
              <a:gd name="connsiteY0" fmla="*/ 0 h 1436712"/>
              <a:gd name="connsiteX1" fmla="*/ 0 w 1175555"/>
              <a:gd name="connsiteY1" fmla="*/ 1068222 h 1436712"/>
              <a:gd name="connsiteX2" fmla="*/ 777922 w 1175555"/>
              <a:gd name="connsiteY2" fmla="*/ 1231995 h 1436712"/>
              <a:gd name="connsiteX3" fmla="*/ 893928 w 1175555"/>
              <a:gd name="connsiteY3" fmla="*/ 1436712 h 1436712"/>
              <a:gd name="connsiteX0" fmla="*/ 1137455 w 1137455"/>
              <a:gd name="connsiteY0" fmla="*/ 0 h 1436712"/>
              <a:gd name="connsiteX1" fmla="*/ 0 w 1137455"/>
              <a:gd name="connsiteY1" fmla="*/ 696747 h 1436712"/>
              <a:gd name="connsiteX2" fmla="*/ 739822 w 1137455"/>
              <a:gd name="connsiteY2" fmla="*/ 1231995 h 1436712"/>
              <a:gd name="connsiteX3" fmla="*/ 855828 w 1137455"/>
              <a:gd name="connsiteY3" fmla="*/ 1436712 h 1436712"/>
              <a:gd name="connsiteX0" fmla="*/ 1139945 w 1139945"/>
              <a:gd name="connsiteY0" fmla="*/ 0 h 1436712"/>
              <a:gd name="connsiteX1" fmla="*/ 2490 w 1139945"/>
              <a:gd name="connsiteY1" fmla="*/ 696747 h 1436712"/>
              <a:gd name="connsiteX2" fmla="*/ 742312 w 1139945"/>
              <a:gd name="connsiteY2" fmla="*/ 1231995 h 1436712"/>
              <a:gd name="connsiteX3" fmla="*/ 858318 w 1139945"/>
              <a:gd name="connsiteY3" fmla="*/ 1436712 h 143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9945" h="1436712">
                <a:moveTo>
                  <a:pt x="1139945" y="0"/>
                </a:moveTo>
                <a:cubicBezTo>
                  <a:pt x="895038" y="222546"/>
                  <a:pt x="49712" y="177090"/>
                  <a:pt x="2490" y="696747"/>
                </a:cubicBezTo>
                <a:cubicBezTo>
                  <a:pt x="-44732" y="1216404"/>
                  <a:pt x="593324" y="1170580"/>
                  <a:pt x="742312" y="1231995"/>
                </a:cubicBezTo>
                <a:cubicBezTo>
                  <a:pt x="891300" y="1293410"/>
                  <a:pt x="874809" y="1365061"/>
                  <a:pt x="858318" y="1436712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51B8F821-8937-46BF-A404-5B6EBE6BE8BD}"/>
              </a:ext>
            </a:extLst>
          </p:cNvPr>
          <p:cNvCxnSpPr>
            <a:cxnSpLocks/>
            <a:stCxn id="5" idx="2"/>
            <a:endCxn id="11" idx="0"/>
          </p:cNvCxnSpPr>
          <p:nvPr/>
        </p:nvCxnSpPr>
        <p:spPr>
          <a:xfrm rot="16200000" flipH="1">
            <a:off x="4870072" y="2538024"/>
            <a:ext cx="551519" cy="1484301"/>
          </a:xfrm>
          <a:prstGeom prst="curved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CFD548C-7DD9-4B3F-B04D-920C666FDD27}"/>
              </a:ext>
            </a:extLst>
          </p:cNvPr>
          <p:cNvSpPr txBox="1"/>
          <p:nvPr/>
        </p:nvSpPr>
        <p:spPr>
          <a:xfrm>
            <a:off x="2754689" y="3429001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2E1CFBD7-6C30-496A-93F8-F006C852EFE3}"/>
              </a:ext>
            </a:extLst>
          </p:cNvPr>
          <p:cNvCxnSpPr>
            <a:cxnSpLocks/>
            <a:stCxn id="13" idx="2"/>
            <a:endCxn id="17" idx="0"/>
          </p:cNvCxnSpPr>
          <p:nvPr/>
        </p:nvCxnSpPr>
        <p:spPr>
          <a:xfrm rot="5400000">
            <a:off x="5983081" y="3547449"/>
            <a:ext cx="2292020" cy="167562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5131F1A1-0172-4F69-897F-BA3AD547B5D2}"/>
              </a:ext>
            </a:extLst>
          </p:cNvPr>
          <p:cNvCxnSpPr>
            <a:cxnSpLocks/>
            <a:stCxn id="11" idx="2"/>
            <a:endCxn id="17" idx="0"/>
          </p:cNvCxnSpPr>
          <p:nvPr/>
        </p:nvCxnSpPr>
        <p:spPr>
          <a:xfrm rot="16200000" flipH="1">
            <a:off x="5363691" y="4603677"/>
            <a:ext cx="1451883" cy="40330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9FA4B59D-E70C-4CA4-9288-07091F85F41E}"/>
              </a:ext>
            </a:extLst>
          </p:cNvPr>
          <p:cNvCxnSpPr>
            <a:cxnSpLocks/>
            <a:stCxn id="11" idx="2"/>
            <a:endCxn id="7" idx="0"/>
          </p:cNvCxnSpPr>
          <p:nvPr/>
        </p:nvCxnSpPr>
        <p:spPr>
          <a:xfrm rot="5400000">
            <a:off x="4792171" y="3351207"/>
            <a:ext cx="367630" cy="182399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F954891-86E3-447A-86C7-647667CB1BF5}"/>
              </a:ext>
            </a:extLst>
          </p:cNvPr>
          <p:cNvSpPr txBox="1"/>
          <p:nvPr/>
        </p:nvSpPr>
        <p:spPr>
          <a:xfrm>
            <a:off x="5272496" y="4477017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754CF96-1C4B-43CE-A1BF-DA468A401A5A}"/>
              </a:ext>
            </a:extLst>
          </p:cNvPr>
          <p:cNvSpPr txBox="1"/>
          <p:nvPr/>
        </p:nvSpPr>
        <p:spPr>
          <a:xfrm>
            <a:off x="7591465" y="4050338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7D80173-2BA4-439A-8D1E-AC6C5D05CE85}"/>
              </a:ext>
            </a:extLst>
          </p:cNvPr>
          <p:cNvSpPr txBox="1"/>
          <p:nvPr/>
        </p:nvSpPr>
        <p:spPr>
          <a:xfrm>
            <a:off x="4838081" y="6341814"/>
            <a:ext cx="2714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values are live at B6?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47DD2A2-AB59-4A06-BEE6-6E415501193C}"/>
              </a:ext>
            </a:extLst>
          </p:cNvPr>
          <p:cNvSpPr/>
          <p:nvPr/>
        </p:nvSpPr>
        <p:spPr>
          <a:xfrm>
            <a:off x="4061927" y="4954556"/>
            <a:ext cx="2200608" cy="559837"/>
          </a:xfrm>
          <a:custGeom>
            <a:avLst/>
            <a:gdLst>
              <a:gd name="connsiteX0" fmla="*/ 0 w 1502228"/>
              <a:gd name="connsiteY0" fmla="*/ 0 h 531845"/>
              <a:gd name="connsiteX1" fmla="*/ 895738 w 1502228"/>
              <a:gd name="connsiteY1" fmla="*/ 177282 h 531845"/>
              <a:gd name="connsiteX2" fmla="*/ 1502228 w 1502228"/>
              <a:gd name="connsiteY2" fmla="*/ 531845 h 531845"/>
              <a:gd name="connsiteX0" fmla="*/ 0 w 1819469"/>
              <a:gd name="connsiteY0" fmla="*/ 0 h 559837"/>
              <a:gd name="connsiteX1" fmla="*/ 895738 w 1819469"/>
              <a:gd name="connsiteY1" fmla="*/ 177282 h 559837"/>
              <a:gd name="connsiteX2" fmla="*/ 1819469 w 1819469"/>
              <a:gd name="connsiteY2" fmla="*/ 559837 h 559837"/>
              <a:gd name="connsiteX0" fmla="*/ 0 w 1819469"/>
              <a:gd name="connsiteY0" fmla="*/ 0 h 559837"/>
              <a:gd name="connsiteX1" fmla="*/ 895738 w 1819469"/>
              <a:gd name="connsiteY1" fmla="*/ 177282 h 559837"/>
              <a:gd name="connsiteX2" fmla="*/ 1819469 w 1819469"/>
              <a:gd name="connsiteY2" fmla="*/ 559837 h 559837"/>
              <a:gd name="connsiteX0" fmla="*/ 0 w 1819469"/>
              <a:gd name="connsiteY0" fmla="*/ 0 h 559837"/>
              <a:gd name="connsiteX1" fmla="*/ 1819469 w 1819469"/>
              <a:gd name="connsiteY1" fmla="*/ 559837 h 559837"/>
              <a:gd name="connsiteX0" fmla="*/ 0 w 1819469"/>
              <a:gd name="connsiteY0" fmla="*/ 0 h 559837"/>
              <a:gd name="connsiteX1" fmla="*/ 1819469 w 1819469"/>
              <a:gd name="connsiteY1" fmla="*/ 559837 h 559837"/>
              <a:gd name="connsiteX0" fmla="*/ 0 w 1819469"/>
              <a:gd name="connsiteY0" fmla="*/ 0 h 559837"/>
              <a:gd name="connsiteX1" fmla="*/ 1819469 w 1819469"/>
              <a:gd name="connsiteY1" fmla="*/ 559837 h 55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19469" h="559837">
                <a:moveTo>
                  <a:pt x="0" y="0"/>
                </a:moveTo>
                <a:cubicBezTo>
                  <a:pt x="27992" y="345232"/>
                  <a:pt x="1800808" y="177282"/>
                  <a:pt x="1819469" y="559837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DEF1A37-5CCD-4C9A-9E7F-5EFA7CFDBDC2}"/>
              </a:ext>
            </a:extLst>
          </p:cNvPr>
          <p:cNvSpPr txBox="1"/>
          <p:nvPr/>
        </p:nvSpPr>
        <p:spPr>
          <a:xfrm>
            <a:off x="7254086" y="6017351"/>
            <a:ext cx="33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1"/>
                </a:solidFill>
              </a:rPr>
              <a:t>{ }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F80D29-B082-4C70-82B6-12A0214E4E86}"/>
              </a:ext>
            </a:extLst>
          </p:cNvPr>
          <p:cNvSpPr txBox="1"/>
          <p:nvPr/>
        </p:nvSpPr>
        <p:spPr>
          <a:xfrm>
            <a:off x="7219872" y="5302004"/>
            <a:ext cx="3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1"/>
                </a:solidFill>
              </a:rPr>
              <a:t>{x}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B031C2E-0A90-440B-9099-53753CFB6229}"/>
              </a:ext>
            </a:extLst>
          </p:cNvPr>
          <p:cNvSpPr txBox="1"/>
          <p:nvPr/>
        </p:nvSpPr>
        <p:spPr>
          <a:xfrm>
            <a:off x="4704722" y="4825792"/>
            <a:ext cx="3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1"/>
                </a:solidFill>
              </a:rPr>
              <a:t>{x}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E16AF04-AB61-4984-A03B-06F4E86659F6}"/>
              </a:ext>
            </a:extLst>
          </p:cNvPr>
          <p:cNvSpPr txBox="1"/>
          <p:nvPr/>
        </p:nvSpPr>
        <p:spPr>
          <a:xfrm>
            <a:off x="4706063" y="4257741"/>
            <a:ext cx="33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1"/>
                </a:solidFill>
              </a:rPr>
              <a:t>{ }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BD1DABB-4C5C-4D51-BED2-52E8B489AC27}"/>
              </a:ext>
            </a:extLst>
          </p:cNvPr>
          <p:cNvSpPr txBox="1"/>
          <p:nvPr/>
        </p:nvSpPr>
        <p:spPr>
          <a:xfrm>
            <a:off x="7060516" y="3904802"/>
            <a:ext cx="3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1"/>
                </a:solidFill>
              </a:rPr>
              <a:t>{x}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5DE78EE-EB11-4F56-B331-FEF0419AA136}"/>
              </a:ext>
            </a:extLst>
          </p:cNvPr>
          <p:cNvSpPr txBox="1"/>
          <p:nvPr/>
        </p:nvSpPr>
        <p:spPr>
          <a:xfrm>
            <a:off x="7123526" y="336744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1"/>
                </a:solidFill>
              </a:rPr>
              <a:t>{t5, y}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D77148-2EED-4152-BDB3-20D138DE4AEB}"/>
              </a:ext>
            </a:extLst>
          </p:cNvPr>
          <p:cNvSpPr txBox="1"/>
          <p:nvPr/>
        </p:nvSpPr>
        <p:spPr>
          <a:xfrm>
            <a:off x="8627954" y="3076764"/>
            <a:ext cx="263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95D5B9B-99A6-430D-817D-4D8A8A80BCC8}"/>
              </a:ext>
            </a:extLst>
          </p:cNvPr>
          <p:cNvSpPr txBox="1"/>
          <p:nvPr/>
        </p:nvSpPr>
        <p:spPr>
          <a:xfrm>
            <a:off x="8627954" y="2180070"/>
            <a:ext cx="33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1"/>
                </a:solidFill>
              </a:rPr>
              <a:t>{ }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2A8AE38-7A99-4E76-B5DA-A21012966F92}"/>
              </a:ext>
            </a:extLst>
          </p:cNvPr>
          <p:cNvSpPr txBox="1"/>
          <p:nvPr/>
        </p:nvSpPr>
        <p:spPr>
          <a:xfrm>
            <a:off x="7739458" y="1836533"/>
            <a:ext cx="841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1"/>
                </a:solidFill>
              </a:rPr>
              <a:t>{t5, y, t2}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4FA6AF2-9878-4B22-9A80-EC7AE1377047}"/>
              </a:ext>
            </a:extLst>
          </p:cNvPr>
          <p:cNvSpPr txBox="1"/>
          <p:nvPr/>
        </p:nvSpPr>
        <p:spPr>
          <a:xfrm>
            <a:off x="5622336" y="2780490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1"/>
                </a:solidFill>
              </a:rPr>
              <a:t>{t5, y}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BCFD9F1-426C-4092-A542-81A8DD50BB1B}"/>
              </a:ext>
            </a:extLst>
          </p:cNvPr>
          <p:cNvSpPr txBox="1"/>
          <p:nvPr/>
        </p:nvSpPr>
        <p:spPr>
          <a:xfrm>
            <a:off x="5622335" y="2326971"/>
            <a:ext cx="841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1"/>
                </a:solidFill>
              </a:rPr>
              <a:t>{t5, y, t2}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45D5470-1C5D-4AE9-A94E-55DA413421C9}"/>
              </a:ext>
            </a:extLst>
          </p:cNvPr>
          <p:cNvSpPr txBox="1"/>
          <p:nvPr/>
        </p:nvSpPr>
        <p:spPr>
          <a:xfrm>
            <a:off x="7755938" y="1348786"/>
            <a:ext cx="835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1"/>
                </a:solidFill>
              </a:rPr>
              <a:t>{t5,t2,t1}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CD84A0-1EA1-44CA-891E-0CC36720DDBC}"/>
              </a:ext>
            </a:extLst>
          </p:cNvPr>
          <p:cNvCxnSpPr>
            <a:cxnSpLocks/>
          </p:cNvCxnSpPr>
          <p:nvPr/>
        </p:nvCxnSpPr>
        <p:spPr>
          <a:xfrm flipV="1">
            <a:off x="3187496" y="2554316"/>
            <a:ext cx="1255171" cy="14087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BF784286-3388-40D7-9046-2D5FBD9A3D01}"/>
              </a:ext>
            </a:extLst>
          </p:cNvPr>
          <p:cNvSpPr txBox="1"/>
          <p:nvPr/>
        </p:nvSpPr>
        <p:spPr>
          <a:xfrm>
            <a:off x="3266689" y="2087103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Dead!</a:t>
            </a:r>
            <a:endParaRPr lang="en-US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65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  <p:bldP spid="39" grpId="0"/>
      <p:bldP spid="41" grpId="0"/>
      <p:bldP spid="43" grpId="0"/>
      <p:bldP spid="45" grpId="0"/>
      <p:bldP spid="46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Example Analyses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Let’s do some examples in this light</a:t>
            </a:r>
          </a:p>
          <a:p>
            <a:r>
              <a:rPr lang="en-US" dirty="0"/>
              <a:t>A slightly bigger dead code elimination example</a:t>
            </a:r>
          </a:p>
          <a:p>
            <a:r>
              <a:rPr lang="en-US" dirty="0"/>
              <a:t>Constant propagation</a:t>
            </a:r>
          </a:p>
          <a:p>
            <a:pPr lvl="1"/>
            <a:r>
              <a:rPr lang="en-US" dirty="0"/>
              <a:t>Recall: replace a variable with it’s known constant value</a:t>
            </a:r>
          </a:p>
          <a:p>
            <a:pPr lvl="1"/>
            <a:r>
              <a:rPr lang="en-US" dirty="0"/>
              <a:t>Forward analysis</a:t>
            </a:r>
          </a:p>
          <a:p>
            <a:pPr lvl="1"/>
            <a:r>
              <a:rPr lang="en-US" dirty="0"/>
              <a:t>Fact sets: variable to (sets of) known values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27</a:t>
            </a:fld>
            <a:endParaRPr lang="en-US"/>
          </a:p>
        </p:txBody>
      </p:sp>
      <p:sp>
        <p:nvSpPr>
          <p:cNvPr id="2" name="L-Shape 1">
            <a:extLst>
              <a:ext uri="{FF2B5EF4-FFF2-40B4-BE49-F238E27FC236}">
                <a16:creationId xmlns:a16="http://schemas.microsoft.com/office/drawing/2014/main" id="{C61DFE0F-E868-433B-AB4A-5402D9930123}"/>
              </a:ext>
            </a:extLst>
          </p:cNvPr>
          <p:cNvSpPr/>
          <p:nvPr/>
        </p:nvSpPr>
        <p:spPr>
          <a:xfrm rot="18920344">
            <a:off x="2214468" y="2281907"/>
            <a:ext cx="271047" cy="128544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45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Refresh Constant/Copy Propagation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5829300" cy="531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Copy Propagation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28</a:t>
            </a:fld>
            <a:endParaRPr lang="en-US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BEBE5C0B-89D1-44AC-BA26-5FB9DD389464}"/>
              </a:ext>
            </a:extLst>
          </p:cNvPr>
          <p:cNvSpPr txBox="1">
            <a:spLocks/>
          </p:cNvSpPr>
          <p:nvPr/>
        </p:nvSpPr>
        <p:spPr>
          <a:xfrm>
            <a:off x="2148098" y="4111968"/>
            <a:ext cx="5829300" cy="531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Constant folding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7B0D27C-7314-42B1-A37D-5115569B93F3}"/>
              </a:ext>
            </a:extLst>
          </p:cNvPr>
          <p:cNvSpPr/>
          <p:nvPr/>
        </p:nvSpPr>
        <p:spPr>
          <a:xfrm>
            <a:off x="6599825" y="1878175"/>
            <a:ext cx="1164118" cy="1811112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86C74F-C9FF-4CDF-9AE1-DDB3D7BED39D}"/>
              </a:ext>
            </a:extLst>
          </p:cNvPr>
          <p:cNvSpPr txBox="1"/>
          <p:nvPr/>
        </p:nvSpPr>
        <p:spPr>
          <a:xfrm>
            <a:off x="6716113" y="193312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:=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143E18-B9E4-45D9-A557-9BBDC8B5DDF7}"/>
              </a:ext>
            </a:extLst>
          </p:cNvPr>
          <p:cNvSpPr txBox="1"/>
          <p:nvPr/>
        </p:nvSpPr>
        <p:spPr>
          <a:xfrm>
            <a:off x="6716113" y="2794028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 := x + 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16D6A8-8C35-4E74-AAED-5C7591C78AF1}"/>
              </a:ext>
            </a:extLst>
          </p:cNvPr>
          <p:cNvSpPr txBox="1"/>
          <p:nvPr/>
        </p:nvSpPr>
        <p:spPr>
          <a:xfrm>
            <a:off x="6716113" y="236357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:= x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D93AACEF-71E1-4200-800C-F22CED51F0DC}"/>
              </a:ext>
            </a:extLst>
          </p:cNvPr>
          <p:cNvSpPr/>
          <p:nvPr/>
        </p:nvSpPr>
        <p:spPr>
          <a:xfrm>
            <a:off x="7905713" y="2491606"/>
            <a:ext cx="689612" cy="599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56111B-77D4-4BE6-9828-DB212EE7DF49}"/>
              </a:ext>
            </a:extLst>
          </p:cNvPr>
          <p:cNvSpPr txBox="1"/>
          <p:nvPr/>
        </p:nvSpPr>
        <p:spPr>
          <a:xfrm>
            <a:off x="6727374" y="322447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:= 3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80F2A4A-3DA3-4E40-9AE0-064254B7B38B}"/>
              </a:ext>
            </a:extLst>
          </p:cNvPr>
          <p:cNvSpPr/>
          <p:nvPr/>
        </p:nvSpPr>
        <p:spPr>
          <a:xfrm>
            <a:off x="8737095" y="1876344"/>
            <a:ext cx="1164118" cy="1811111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0FDECF-B6B8-4E43-A42D-AB990D30FC81}"/>
              </a:ext>
            </a:extLst>
          </p:cNvPr>
          <p:cNvSpPr txBox="1"/>
          <p:nvPr/>
        </p:nvSpPr>
        <p:spPr>
          <a:xfrm>
            <a:off x="8853383" y="193129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:= 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508AD5-9DC9-46DE-A72D-49AFEA135CCB}"/>
              </a:ext>
            </a:extLst>
          </p:cNvPr>
          <p:cNvSpPr txBox="1"/>
          <p:nvPr/>
        </p:nvSpPr>
        <p:spPr>
          <a:xfrm>
            <a:off x="8853383" y="279341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 := 1 + 1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E47309-D558-4463-81F1-E16C6520FDBF}"/>
              </a:ext>
            </a:extLst>
          </p:cNvPr>
          <p:cNvSpPr txBox="1"/>
          <p:nvPr/>
        </p:nvSpPr>
        <p:spPr>
          <a:xfrm>
            <a:off x="8853382" y="2362357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:=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C1A5D2-9B6D-434F-A6B3-7A898792C55C}"/>
              </a:ext>
            </a:extLst>
          </p:cNvPr>
          <p:cNvSpPr txBox="1"/>
          <p:nvPr/>
        </p:nvSpPr>
        <p:spPr>
          <a:xfrm>
            <a:off x="8864644" y="322447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:= 3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B2E9136-96A9-4020-92C7-B9B55B4ECB10}"/>
              </a:ext>
            </a:extLst>
          </p:cNvPr>
          <p:cNvSpPr/>
          <p:nvPr/>
        </p:nvSpPr>
        <p:spPr>
          <a:xfrm>
            <a:off x="6599825" y="4567736"/>
            <a:ext cx="1164118" cy="1574154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18D8F6-567C-4BEA-9DCB-0093EA9F01A3}"/>
              </a:ext>
            </a:extLst>
          </p:cNvPr>
          <p:cNvSpPr txBox="1"/>
          <p:nvPr/>
        </p:nvSpPr>
        <p:spPr>
          <a:xfrm>
            <a:off x="6716113" y="462268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:=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CAF30E-3647-4FEC-9E54-AC6CBF1FD112}"/>
              </a:ext>
            </a:extLst>
          </p:cNvPr>
          <p:cNvSpPr txBox="1"/>
          <p:nvPr/>
        </p:nvSpPr>
        <p:spPr>
          <a:xfrm>
            <a:off x="6716113" y="5369666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 := 1 + 1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C9EF135-F02D-4803-A094-D2CAA5E1A44D}"/>
              </a:ext>
            </a:extLst>
          </p:cNvPr>
          <p:cNvSpPr txBox="1"/>
          <p:nvPr/>
        </p:nvSpPr>
        <p:spPr>
          <a:xfrm>
            <a:off x="6716112" y="4974319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:= 1</a:t>
            </a: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3A4D39F2-56A7-4F54-89B3-8FCBF314501F}"/>
              </a:ext>
            </a:extLst>
          </p:cNvPr>
          <p:cNvSpPr/>
          <p:nvPr/>
        </p:nvSpPr>
        <p:spPr>
          <a:xfrm>
            <a:off x="7905713" y="4957233"/>
            <a:ext cx="689612" cy="599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AF15744-1C87-4596-BF9D-BFB91F70F81A}"/>
              </a:ext>
            </a:extLst>
          </p:cNvPr>
          <p:cNvSpPr txBox="1"/>
          <p:nvPr/>
        </p:nvSpPr>
        <p:spPr>
          <a:xfrm>
            <a:off x="6727374" y="569943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:= 3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38E100E-C58D-4C4B-BCFB-AC2BBBDCD9C7}"/>
              </a:ext>
            </a:extLst>
          </p:cNvPr>
          <p:cNvSpPr/>
          <p:nvPr/>
        </p:nvSpPr>
        <p:spPr>
          <a:xfrm>
            <a:off x="8737095" y="4565905"/>
            <a:ext cx="1164118" cy="1574154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2CED8B3-A7EF-48F3-AFB3-3D589FF02FB2}"/>
              </a:ext>
            </a:extLst>
          </p:cNvPr>
          <p:cNvSpPr txBox="1"/>
          <p:nvPr/>
        </p:nvSpPr>
        <p:spPr>
          <a:xfrm>
            <a:off x="8853383" y="462085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:= 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249A008-215A-4B8F-B879-FCBB795C1F07}"/>
              </a:ext>
            </a:extLst>
          </p:cNvPr>
          <p:cNvSpPr txBox="1"/>
          <p:nvPr/>
        </p:nvSpPr>
        <p:spPr>
          <a:xfrm>
            <a:off x="8853382" y="536783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 := 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C6BB44F-0F4E-4CA4-8F4B-07AC11640531}"/>
              </a:ext>
            </a:extLst>
          </p:cNvPr>
          <p:cNvSpPr txBox="1"/>
          <p:nvPr/>
        </p:nvSpPr>
        <p:spPr>
          <a:xfrm>
            <a:off x="8853382" y="4972488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:= 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1B704DB-B7CD-4EDB-AB5C-5C663E6C6BFE}"/>
              </a:ext>
            </a:extLst>
          </p:cNvPr>
          <p:cNvSpPr txBox="1"/>
          <p:nvPr/>
        </p:nvSpPr>
        <p:spPr>
          <a:xfrm>
            <a:off x="8864644" y="569759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:=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0DDA2E-93F8-49CE-9498-F7AD0E4AC0FF}"/>
              </a:ext>
            </a:extLst>
          </p:cNvPr>
          <p:cNvSpPr txBox="1"/>
          <p:nvPr/>
        </p:nvSpPr>
        <p:spPr>
          <a:xfrm>
            <a:off x="2147842" y="2204983"/>
            <a:ext cx="3444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Replace RHS of simple assigns with value of assign (if known)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935A69F-1B5B-4C85-AF5B-8B1251F590F7}"/>
              </a:ext>
            </a:extLst>
          </p:cNvPr>
          <p:cNvSpPr txBox="1"/>
          <p:nvPr/>
        </p:nvSpPr>
        <p:spPr>
          <a:xfrm>
            <a:off x="2104301" y="2842573"/>
            <a:ext cx="344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Forward analysis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3EBB4AD-000C-4B5E-A5C9-249EFFCBC7D5}"/>
              </a:ext>
            </a:extLst>
          </p:cNvPr>
          <p:cNvSpPr txBox="1"/>
          <p:nvPr/>
        </p:nvSpPr>
        <p:spPr>
          <a:xfrm>
            <a:off x="2085633" y="4588129"/>
            <a:ext cx="3444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Replace constant RHS expressions with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Traversal order isn’t important</a:t>
            </a:r>
          </a:p>
        </p:txBody>
      </p:sp>
    </p:spTree>
    <p:extLst>
      <p:ext uri="{BB962C8B-B14F-4D97-AF65-F5344CB8AC3E}">
        <p14:creationId xmlns:p14="http://schemas.microsoft.com/office/powerpoint/2010/main" val="387415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/>
      <p:bldP spid="17" grpId="0"/>
      <p:bldP spid="19" grpId="0"/>
      <p:bldP spid="24" grpId="0" animBg="1"/>
      <p:bldP spid="25" grpId="0"/>
      <p:bldP spid="27" grpId="0" animBg="1"/>
      <p:bldP spid="28" grpId="0"/>
      <p:bldP spid="29" grpId="0"/>
      <p:bldP spid="30" grpId="0"/>
      <p:bldP spid="31" grpId="0"/>
      <p:bldP spid="32" grpId="0" animBg="1"/>
      <p:bldP spid="33" grpId="0"/>
      <p:bldP spid="34" grpId="0"/>
      <p:bldP spid="35" grpId="0"/>
      <p:bldP spid="36" grpId="0" animBg="1"/>
      <p:bldP spid="37" grpId="0"/>
      <p:bldP spid="38" grpId="0" animBg="1"/>
      <p:bldP spid="39" grpId="0"/>
      <p:bldP spid="40" grpId="0"/>
      <p:bldP spid="41" grpId="0"/>
      <p:bldP spid="42" grpId="0"/>
      <p:bldP spid="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Example Constant Propagation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 - Example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74A3903-CBC6-4ECD-AC8A-CE4F9265FAB7}"/>
              </a:ext>
            </a:extLst>
          </p:cNvPr>
          <p:cNvSpPr/>
          <p:nvPr/>
        </p:nvSpPr>
        <p:spPr>
          <a:xfrm>
            <a:off x="3129883" y="2480963"/>
            <a:ext cx="2445902" cy="52345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 := 2</a:t>
            </a:r>
          </a:p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[t2]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423783-11AF-4D54-9199-6C78BC49752A}"/>
              </a:ext>
            </a:extLst>
          </p:cNvPr>
          <p:cNvSpPr/>
          <p:nvPr/>
        </p:nvSpPr>
        <p:spPr>
          <a:xfrm>
            <a:off x="2573449" y="2467828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B2: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D305229-555F-4BC8-A5F2-16BEAC9EBFC8}"/>
              </a:ext>
            </a:extLst>
          </p:cNvPr>
          <p:cNvSpPr/>
          <p:nvPr/>
        </p:nvSpPr>
        <p:spPr>
          <a:xfrm>
            <a:off x="3475453" y="4456312"/>
            <a:ext cx="1347120" cy="52345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 := 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80B801-0ED3-4D7D-8805-B2E66C426A0B}"/>
              </a:ext>
            </a:extLst>
          </p:cNvPr>
          <p:cNvSpPr/>
          <p:nvPr/>
        </p:nvSpPr>
        <p:spPr>
          <a:xfrm>
            <a:off x="2961796" y="4544865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B4:</a:t>
            </a:r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928A16F-CD56-4C85-8E12-D1D43133A56E}"/>
              </a:ext>
            </a:extLst>
          </p:cNvPr>
          <p:cNvSpPr/>
          <p:nvPr/>
        </p:nvSpPr>
        <p:spPr>
          <a:xfrm>
            <a:off x="4258402" y="3555934"/>
            <a:ext cx="2445902" cy="52345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 := [y]</a:t>
            </a:r>
          </a:p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[t5]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BB6479-DD5A-4B7B-AFB1-8C168D746AE7}"/>
              </a:ext>
            </a:extLst>
          </p:cNvPr>
          <p:cNvSpPr/>
          <p:nvPr/>
        </p:nvSpPr>
        <p:spPr>
          <a:xfrm>
            <a:off x="3724891" y="3535459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B5: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9D30054-B53B-4580-90EC-0927D4341257}"/>
              </a:ext>
            </a:extLst>
          </p:cNvPr>
          <p:cNvSpPr/>
          <p:nvPr/>
        </p:nvSpPr>
        <p:spPr>
          <a:xfrm>
            <a:off x="7809235" y="2482423"/>
            <a:ext cx="1529746" cy="97774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:= 2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:= 0</a:t>
            </a:r>
          </a:p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6C0416-B6F2-40FA-8972-CF74479BEA9A}"/>
              </a:ext>
            </a:extLst>
          </p:cNvPr>
          <p:cNvSpPr/>
          <p:nvPr/>
        </p:nvSpPr>
        <p:spPr>
          <a:xfrm>
            <a:off x="7274511" y="2446791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B3:</a:t>
            </a:r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B136848-BC7F-4C58-B321-C5BACAECDDE7}"/>
              </a:ext>
            </a:extLst>
          </p:cNvPr>
          <p:cNvSpPr/>
          <p:nvPr/>
        </p:nvSpPr>
        <p:spPr>
          <a:xfrm>
            <a:off x="5333996" y="1499877"/>
            <a:ext cx="2518432" cy="52345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[y] := 0</a:t>
            </a:r>
          </a:p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[t1]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ECFF03-CB24-4619-B420-74C61ADAC55F}"/>
              </a:ext>
            </a:extLst>
          </p:cNvPr>
          <p:cNvSpPr/>
          <p:nvPr/>
        </p:nvSpPr>
        <p:spPr>
          <a:xfrm>
            <a:off x="4735756" y="1479405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B1:</a:t>
            </a:r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AB0D280-7652-4BAC-9491-69C4582792D2}"/>
              </a:ext>
            </a:extLst>
          </p:cNvPr>
          <p:cNvSpPr/>
          <p:nvPr/>
        </p:nvSpPr>
        <p:spPr>
          <a:xfrm>
            <a:off x="5164655" y="5496845"/>
            <a:ext cx="1625118" cy="52345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[z] := [x]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E22712-FBEE-4595-9A78-1180289572D6}"/>
              </a:ext>
            </a:extLst>
          </p:cNvPr>
          <p:cNvSpPr/>
          <p:nvPr/>
        </p:nvSpPr>
        <p:spPr>
          <a:xfrm>
            <a:off x="4566415" y="5476373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B6:</a:t>
            </a:r>
            <a:endParaRPr lang="en-US" dirty="0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2CA2102B-4D86-4C3D-9425-B4F33BF76010}"/>
              </a:ext>
            </a:extLst>
          </p:cNvPr>
          <p:cNvCxnSpPr>
            <a:cxnSpLocks/>
            <a:stCxn id="15" idx="2"/>
            <a:endCxn id="5" idx="0"/>
          </p:cNvCxnSpPr>
          <p:nvPr/>
        </p:nvCxnSpPr>
        <p:spPr>
          <a:xfrm rot="5400000">
            <a:off x="5244206" y="1131957"/>
            <a:ext cx="457634" cy="2240378"/>
          </a:xfrm>
          <a:prstGeom prst="curvedConnector3">
            <a:avLst>
              <a:gd name="adj1" fmla="val 50000"/>
            </a:avLst>
          </a:pr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7F855F5-6770-404B-98C1-11B5234D5E58}"/>
              </a:ext>
            </a:extLst>
          </p:cNvPr>
          <p:cNvCxnSpPr>
            <a:cxnSpLocks/>
            <a:stCxn id="15" idx="2"/>
            <a:endCxn id="13" idx="0"/>
          </p:cNvCxnSpPr>
          <p:nvPr/>
        </p:nvCxnSpPr>
        <p:spPr>
          <a:xfrm>
            <a:off x="6593212" y="2023330"/>
            <a:ext cx="1980896" cy="459093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3021D89-1931-4806-8A19-61CC59D05B25}"/>
              </a:ext>
            </a:extLst>
          </p:cNvPr>
          <p:cNvSpPr txBox="1"/>
          <p:nvPr/>
        </p:nvSpPr>
        <p:spPr>
          <a:xfrm>
            <a:off x="4665189" y="201919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40BF2DD-7273-472F-AD38-39D1BFF7728F}"/>
              </a:ext>
            </a:extLst>
          </p:cNvPr>
          <p:cNvSpPr/>
          <p:nvPr/>
        </p:nvSpPr>
        <p:spPr>
          <a:xfrm>
            <a:off x="3320323" y="3004412"/>
            <a:ext cx="1032512" cy="1468394"/>
          </a:xfrm>
          <a:custGeom>
            <a:avLst/>
            <a:gdLst>
              <a:gd name="connsiteX0" fmla="*/ 1367377 w 1463927"/>
              <a:gd name="connsiteY0" fmla="*/ 0 h 1439839"/>
              <a:gd name="connsiteX1" fmla="*/ 1360553 w 1463927"/>
              <a:gd name="connsiteY1" fmla="*/ 136477 h 1439839"/>
              <a:gd name="connsiteX2" fmla="*/ 309675 w 1463927"/>
              <a:gd name="connsiteY2" fmla="*/ 416257 h 1439839"/>
              <a:gd name="connsiteX3" fmla="*/ 23073 w 1463927"/>
              <a:gd name="connsiteY3" fmla="*/ 1071349 h 1439839"/>
              <a:gd name="connsiteX4" fmla="*/ 800995 w 1463927"/>
              <a:gd name="connsiteY4" fmla="*/ 1235122 h 1439839"/>
              <a:gd name="connsiteX5" fmla="*/ 917001 w 1463927"/>
              <a:gd name="connsiteY5" fmla="*/ 1439839 h 1439839"/>
              <a:gd name="connsiteX0" fmla="*/ 1367377 w 1463927"/>
              <a:gd name="connsiteY0" fmla="*/ 0 h 1476812"/>
              <a:gd name="connsiteX1" fmla="*/ 1360553 w 1463927"/>
              <a:gd name="connsiteY1" fmla="*/ 136477 h 1476812"/>
              <a:gd name="connsiteX2" fmla="*/ 309675 w 1463927"/>
              <a:gd name="connsiteY2" fmla="*/ 416257 h 1476812"/>
              <a:gd name="connsiteX3" fmla="*/ 23073 w 1463927"/>
              <a:gd name="connsiteY3" fmla="*/ 1071349 h 1476812"/>
              <a:gd name="connsiteX4" fmla="*/ 800995 w 1463927"/>
              <a:gd name="connsiteY4" fmla="*/ 1235122 h 1476812"/>
              <a:gd name="connsiteX5" fmla="*/ 749050 w 1463927"/>
              <a:gd name="connsiteY5" fmla="*/ 1476812 h 1476812"/>
              <a:gd name="connsiteX0" fmla="*/ 1359434 w 1455984"/>
              <a:gd name="connsiteY0" fmla="*/ 0 h 1476812"/>
              <a:gd name="connsiteX1" fmla="*/ 1352610 w 1455984"/>
              <a:gd name="connsiteY1" fmla="*/ 136477 h 1476812"/>
              <a:gd name="connsiteX2" fmla="*/ 301732 w 1455984"/>
              <a:gd name="connsiteY2" fmla="*/ 416257 h 1476812"/>
              <a:gd name="connsiteX3" fmla="*/ 15130 w 1455984"/>
              <a:gd name="connsiteY3" fmla="*/ 1071349 h 1476812"/>
              <a:gd name="connsiteX4" fmla="*/ 662424 w 1455984"/>
              <a:gd name="connsiteY4" fmla="*/ 1244365 h 1476812"/>
              <a:gd name="connsiteX5" fmla="*/ 741107 w 1455984"/>
              <a:gd name="connsiteY5" fmla="*/ 1476812 h 1476812"/>
              <a:gd name="connsiteX0" fmla="*/ 1359515 w 1359515"/>
              <a:gd name="connsiteY0" fmla="*/ 0 h 1476812"/>
              <a:gd name="connsiteX1" fmla="*/ 301813 w 1359515"/>
              <a:gd name="connsiteY1" fmla="*/ 416257 h 1476812"/>
              <a:gd name="connsiteX2" fmla="*/ 15211 w 1359515"/>
              <a:gd name="connsiteY2" fmla="*/ 1071349 h 1476812"/>
              <a:gd name="connsiteX3" fmla="*/ 662505 w 1359515"/>
              <a:gd name="connsiteY3" fmla="*/ 1244365 h 1476812"/>
              <a:gd name="connsiteX4" fmla="*/ 741188 w 1359515"/>
              <a:gd name="connsiteY4" fmla="*/ 1476812 h 1476812"/>
              <a:gd name="connsiteX0" fmla="*/ 1359515 w 1359515"/>
              <a:gd name="connsiteY0" fmla="*/ 0 h 1476812"/>
              <a:gd name="connsiteX1" fmla="*/ 301813 w 1359515"/>
              <a:gd name="connsiteY1" fmla="*/ 416257 h 1476812"/>
              <a:gd name="connsiteX2" fmla="*/ 15211 w 1359515"/>
              <a:gd name="connsiteY2" fmla="*/ 1071349 h 1476812"/>
              <a:gd name="connsiteX3" fmla="*/ 662505 w 1359515"/>
              <a:gd name="connsiteY3" fmla="*/ 1244365 h 1476812"/>
              <a:gd name="connsiteX4" fmla="*/ 741188 w 1359515"/>
              <a:gd name="connsiteY4" fmla="*/ 1476812 h 1476812"/>
              <a:gd name="connsiteX0" fmla="*/ 1344304 w 1344304"/>
              <a:gd name="connsiteY0" fmla="*/ 0 h 1476812"/>
              <a:gd name="connsiteX1" fmla="*/ 0 w 1344304"/>
              <a:gd name="connsiteY1" fmla="*/ 1071349 h 1476812"/>
              <a:gd name="connsiteX2" fmla="*/ 647294 w 1344304"/>
              <a:gd name="connsiteY2" fmla="*/ 1244365 h 1476812"/>
              <a:gd name="connsiteX3" fmla="*/ 725977 w 1344304"/>
              <a:gd name="connsiteY3" fmla="*/ 1476812 h 1476812"/>
              <a:gd name="connsiteX0" fmla="*/ 1280135 w 1280135"/>
              <a:gd name="connsiteY0" fmla="*/ 0 h 1476812"/>
              <a:gd name="connsiteX1" fmla="*/ 0 w 1280135"/>
              <a:gd name="connsiteY1" fmla="*/ 753511 h 1476812"/>
              <a:gd name="connsiteX2" fmla="*/ 583125 w 1280135"/>
              <a:gd name="connsiteY2" fmla="*/ 1244365 h 1476812"/>
              <a:gd name="connsiteX3" fmla="*/ 661808 w 1280135"/>
              <a:gd name="connsiteY3" fmla="*/ 1476812 h 1476812"/>
              <a:gd name="connsiteX0" fmla="*/ 1280243 w 1280243"/>
              <a:gd name="connsiteY0" fmla="*/ 0 h 1476812"/>
              <a:gd name="connsiteX1" fmla="*/ 108 w 1280243"/>
              <a:gd name="connsiteY1" fmla="*/ 753511 h 1476812"/>
              <a:gd name="connsiteX2" fmla="*/ 583233 w 1280243"/>
              <a:gd name="connsiteY2" fmla="*/ 1244365 h 1476812"/>
              <a:gd name="connsiteX3" fmla="*/ 661916 w 1280243"/>
              <a:gd name="connsiteY3" fmla="*/ 1476812 h 1476812"/>
              <a:gd name="connsiteX0" fmla="*/ 1291517 w 1291517"/>
              <a:gd name="connsiteY0" fmla="*/ 0 h 1476812"/>
              <a:gd name="connsiteX1" fmla="*/ 11382 w 1291517"/>
              <a:gd name="connsiteY1" fmla="*/ 753511 h 1476812"/>
              <a:gd name="connsiteX2" fmla="*/ 673190 w 1291517"/>
              <a:gd name="connsiteY2" fmla="*/ 1476812 h 1476812"/>
              <a:gd name="connsiteX0" fmla="*/ 1289191 w 1289191"/>
              <a:gd name="connsiteY0" fmla="*/ 0 h 1476812"/>
              <a:gd name="connsiteX1" fmla="*/ 9056 w 1289191"/>
              <a:gd name="connsiteY1" fmla="*/ 753511 h 1476812"/>
              <a:gd name="connsiteX2" fmla="*/ 670864 w 1289191"/>
              <a:gd name="connsiteY2" fmla="*/ 1476812 h 1476812"/>
              <a:gd name="connsiteX0" fmla="*/ 1280137 w 1280137"/>
              <a:gd name="connsiteY0" fmla="*/ 0 h 1476812"/>
              <a:gd name="connsiteX1" fmla="*/ 2 w 1280137"/>
              <a:gd name="connsiteY1" fmla="*/ 753511 h 1476812"/>
              <a:gd name="connsiteX2" fmla="*/ 661810 w 1280137"/>
              <a:gd name="connsiteY2" fmla="*/ 1476812 h 1476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0137" h="1476812">
                <a:moveTo>
                  <a:pt x="1280137" y="0"/>
                </a:moveTo>
                <a:cubicBezTo>
                  <a:pt x="1000074" y="223198"/>
                  <a:pt x="-1217" y="205429"/>
                  <a:pt x="2" y="753511"/>
                </a:cubicBezTo>
                <a:cubicBezTo>
                  <a:pt x="1221" y="1301593"/>
                  <a:pt x="708417" y="1040070"/>
                  <a:pt x="661810" y="1476812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51B8F821-8937-46BF-A404-5B6EBE6BE8BD}"/>
              </a:ext>
            </a:extLst>
          </p:cNvPr>
          <p:cNvCxnSpPr>
            <a:cxnSpLocks/>
            <a:stCxn id="5" idx="2"/>
            <a:endCxn id="11" idx="0"/>
          </p:cNvCxnSpPr>
          <p:nvPr/>
        </p:nvCxnSpPr>
        <p:spPr>
          <a:xfrm rot="16200000" flipH="1">
            <a:off x="4641335" y="2715915"/>
            <a:ext cx="551519" cy="1128519"/>
          </a:xfrm>
          <a:prstGeom prst="curvedConnector3">
            <a:avLst/>
          </a:pr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CFD548C-7DD9-4B3F-B04D-920C666FDD27}"/>
              </a:ext>
            </a:extLst>
          </p:cNvPr>
          <p:cNvSpPr txBox="1"/>
          <p:nvPr/>
        </p:nvSpPr>
        <p:spPr>
          <a:xfrm>
            <a:off x="2754689" y="3429001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2E1CFBD7-6C30-496A-93F8-F006C852EFE3}"/>
              </a:ext>
            </a:extLst>
          </p:cNvPr>
          <p:cNvCxnSpPr>
            <a:cxnSpLocks/>
            <a:stCxn id="13" idx="2"/>
            <a:endCxn id="17" idx="0"/>
          </p:cNvCxnSpPr>
          <p:nvPr/>
        </p:nvCxnSpPr>
        <p:spPr>
          <a:xfrm rot="5400000">
            <a:off x="6257322" y="3180059"/>
            <a:ext cx="2036678" cy="2596894"/>
          </a:xfrm>
          <a:prstGeom prst="curvedConnector3">
            <a:avLst>
              <a:gd name="adj1" fmla="val 50000"/>
            </a:avLst>
          </a:pr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5131F1A1-0172-4F69-897F-BA3AD547B5D2}"/>
              </a:ext>
            </a:extLst>
          </p:cNvPr>
          <p:cNvCxnSpPr>
            <a:cxnSpLocks/>
            <a:stCxn id="11" idx="2"/>
            <a:endCxn id="17" idx="0"/>
          </p:cNvCxnSpPr>
          <p:nvPr/>
        </p:nvCxnSpPr>
        <p:spPr>
          <a:xfrm rot="16200000" flipH="1">
            <a:off x="5020555" y="4540185"/>
            <a:ext cx="1417459" cy="495861"/>
          </a:xfrm>
          <a:prstGeom prst="curvedConnector3">
            <a:avLst>
              <a:gd name="adj1" fmla="val 50000"/>
            </a:avLst>
          </a:pr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9FA4B59D-E70C-4CA4-9288-07091F85F41E}"/>
              </a:ext>
            </a:extLst>
          </p:cNvPr>
          <p:cNvCxnSpPr>
            <a:cxnSpLocks/>
            <a:stCxn id="11" idx="2"/>
            <a:endCxn id="7" idx="0"/>
          </p:cNvCxnSpPr>
          <p:nvPr/>
        </p:nvCxnSpPr>
        <p:spPr>
          <a:xfrm rot="5400000">
            <a:off x="4626720" y="3601679"/>
            <a:ext cx="376926" cy="1332340"/>
          </a:xfrm>
          <a:prstGeom prst="curvedConnector3">
            <a:avLst>
              <a:gd name="adj1" fmla="val 50000"/>
            </a:avLst>
          </a:pr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F954891-86E3-447A-86C7-647667CB1BF5}"/>
              </a:ext>
            </a:extLst>
          </p:cNvPr>
          <p:cNvSpPr txBox="1"/>
          <p:nvPr/>
        </p:nvSpPr>
        <p:spPr>
          <a:xfrm>
            <a:off x="5251989" y="4584048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754CF96-1C4B-43CE-A1BF-DA468A401A5A}"/>
              </a:ext>
            </a:extLst>
          </p:cNvPr>
          <p:cNvSpPr txBox="1"/>
          <p:nvPr/>
        </p:nvSpPr>
        <p:spPr>
          <a:xfrm>
            <a:off x="8206509" y="3997535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7D80173-2BA4-439A-8D1E-AC6C5D05CE85}"/>
              </a:ext>
            </a:extLst>
          </p:cNvPr>
          <p:cNvSpPr txBox="1"/>
          <p:nvPr/>
        </p:nvSpPr>
        <p:spPr>
          <a:xfrm>
            <a:off x="4838081" y="6341814"/>
            <a:ext cx="3261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values can x take on at B6?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695E32-6E9F-4C3B-AA69-3CA5598FCB63}"/>
              </a:ext>
            </a:extLst>
          </p:cNvPr>
          <p:cNvSpPr txBox="1"/>
          <p:nvPr/>
        </p:nvSpPr>
        <p:spPr>
          <a:xfrm>
            <a:off x="7780379" y="1259953"/>
            <a:ext cx="33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{ }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365422-47CA-4CA7-9D8B-83E8E7B15389}"/>
              </a:ext>
            </a:extLst>
          </p:cNvPr>
          <p:cNvSpPr txBox="1"/>
          <p:nvPr/>
        </p:nvSpPr>
        <p:spPr>
          <a:xfrm>
            <a:off x="8795077" y="3511841"/>
            <a:ext cx="106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{</a:t>
            </a:r>
            <a:r>
              <a:rPr lang="en-US" sz="1400" i="1" dirty="0">
                <a:solidFill>
                  <a:schemeClr val="accent1"/>
                </a:solidFill>
              </a:rPr>
              <a:t>y = 0, x = 0</a:t>
            </a:r>
            <a:r>
              <a:rPr lang="en-US" sz="1400" dirty="0">
                <a:solidFill>
                  <a:schemeClr val="accent1"/>
                </a:solidFill>
              </a:rPr>
              <a:t>}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7E4477B-889C-455D-9A73-BE2F21E47B8A}"/>
              </a:ext>
            </a:extLst>
          </p:cNvPr>
          <p:cNvSpPr txBox="1"/>
          <p:nvPr/>
        </p:nvSpPr>
        <p:spPr>
          <a:xfrm>
            <a:off x="7802552" y="1805715"/>
            <a:ext cx="63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{</a:t>
            </a:r>
            <a:r>
              <a:rPr lang="en-US" sz="1400" i="1" dirty="0">
                <a:solidFill>
                  <a:schemeClr val="accent1"/>
                </a:solidFill>
              </a:rPr>
              <a:t>y = 0</a:t>
            </a:r>
            <a:r>
              <a:rPr lang="en-US" sz="1400" dirty="0">
                <a:solidFill>
                  <a:schemeClr val="accent1"/>
                </a:solidFill>
              </a:rPr>
              <a:t>}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9B2ADC4-96E3-43B4-ADCD-4E347915C676}"/>
              </a:ext>
            </a:extLst>
          </p:cNvPr>
          <p:cNvSpPr txBox="1"/>
          <p:nvPr/>
        </p:nvSpPr>
        <p:spPr>
          <a:xfrm>
            <a:off x="8844290" y="2153469"/>
            <a:ext cx="63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{</a:t>
            </a:r>
            <a:r>
              <a:rPr lang="en-US" sz="1400" i="1" dirty="0">
                <a:solidFill>
                  <a:schemeClr val="accent1"/>
                </a:solidFill>
              </a:rPr>
              <a:t>y = 0</a:t>
            </a:r>
            <a:r>
              <a:rPr lang="en-US" sz="1400" dirty="0">
                <a:solidFill>
                  <a:schemeClr val="accent1"/>
                </a:solidFill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BDDFCC-007E-47AD-AEC9-B76F592AC659}"/>
              </a:ext>
            </a:extLst>
          </p:cNvPr>
          <p:cNvSpPr txBox="1"/>
          <p:nvPr/>
        </p:nvSpPr>
        <p:spPr>
          <a:xfrm>
            <a:off x="2599973" y="2224586"/>
            <a:ext cx="63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{</a:t>
            </a:r>
            <a:r>
              <a:rPr lang="en-US" sz="1400" i="1" dirty="0">
                <a:solidFill>
                  <a:schemeClr val="accent1"/>
                </a:solidFill>
              </a:rPr>
              <a:t>y = 0</a:t>
            </a:r>
            <a:r>
              <a:rPr lang="en-US" sz="1400" dirty="0">
                <a:solidFill>
                  <a:schemeClr val="accent1"/>
                </a:solidFill>
              </a:rPr>
              <a:t>}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57EECCC-8AA7-4C31-8FBF-CE6FE78DBE47}"/>
              </a:ext>
            </a:extLst>
          </p:cNvPr>
          <p:cNvSpPr txBox="1"/>
          <p:nvPr/>
        </p:nvSpPr>
        <p:spPr>
          <a:xfrm>
            <a:off x="2197804" y="2918355"/>
            <a:ext cx="106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{</a:t>
            </a:r>
            <a:r>
              <a:rPr lang="en-US" sz="1400" i="1" dirty="0">
                <a:solidFill>
                  <a:schemeClr val="accent1"/>
                </a:solidFill>
              </a:rPr>
              <a:t>y = 0, x = 2</a:t>
            </a:r>
            <a:r>
              <a:rPr lang="en-US" sz="1400" dirty="0">
                <a:solidFill>
                  <a:schemeClr val="accent1"/>
                </a:solidFill>
              </a:rPr>
              <a:t>}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6F14C0B-E2F7-4881-B255-722FA8FF0395}"/>
              </a:ext>
            </a:extLst>
          </p:cNvPr>
          <p:cNvSpPr txBox="1"/>
          <p:nvPr/>
        </p:nvSpPr>
        <p:spPr>
          <a:xfrm>
            <a:off x="1854361" y="4163012"/>
            <a:ext cx="1391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{</a:t>
            </a:r>
            <a:r>
              <a:rPr lang="en-US" sz="1400" i="1" dirty="0">
                <a:solidFill>
                  <a:schemeClr val="accent1"/>
                </a:solidFill>
              </a:rPr>
              <a:t> y = 0, x = {0,2} </a:t>
            </a:r>
            <a:r>
              <a:rPr lang="en-US" sz="1400" dirty="0">
                <a:solidFill>
                  <a:schemeClr val="accent1"/>
                </a:solidFill>
              </a:rPr>
              <a:t>}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45720B8-C3E8-4404-87D3-D6D2D689540E}"/>
              </a:ext>
            </a:extLst>
          </p:cNvPr>
          <p:cNvSpPr txBox="1"/>
          <p:nvPr/>
        </p:nvSpPr>
        <p:spPr>
          <a:xfrm>
            <a:off x="2204448" y="4952467"/>
            <a:ext cx="106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{</a:t>
            </a:r>
            <a:r>
              <a:rPr lang="en-US" sz="1400" i="1" dirty="0">
                <a:solidFill>
                  <a:schemeClr val="accent1"/>
                </a:solidFill>
              </a:rPr>
              <a:t>y = 0, x = 0</a:t>
            </a:r>
            <a:r>
              <a:rPr lang="en-US" sz="1400" dirty="0">
                <a:solidFill>
                  <a:schemeClr val="accent1"/>
                </a:solidFill>
              </a:rPr>
              <a:t>}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8FE536D-5049-4751-84A6-09FA8856AC5A}"/>
              </a:ext>
            </a:extLst>
          </p:cNvPr>
          <p:cNvSpPr txBox="1"/>
          <p:nvPr/>
        </p:nvSpPr>
        <p:spPr>
          <a:xfrm>
            <a:off x="6483317" y="3275217"/>
            <a:ext cx="106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{</a:t>
            </a:r>
            <a:r>
              <a:rPr lang="en-US" sz="1400" i="1" dirty="0">
                <a:solidFill>
                  <a:schemeClr val="accent1"/>
                </a:solidFill>
              </a:rPr>
              <a:t>y = 0, x = 2</a:t>
            </a:r>
            <a:r>
              <a:rPr lang="en-US" sz="1400" dirty="0">
                <a:solidFill>
                  <a:schemeClr val="accent1"/>
                </a:solidFill>
              </a:rPr>
              <a:t>}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34E4DA-1799-44AA-A580-9DCB48045551}"/>
              </a:ext>
            </a:extLst>
          </p:cNvPr>
          <p:cNvSpPr txBox="1"/>
          <p:nvPr/>
        </p:nvSpPr>
        <p:spPr>
          <a:xfrm>
            <a:off x="6474417" y="4050085"/>
            <a:ext cx="106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{</a:t>
            </a:r>
            <a:r>
              <a:rPr lang="en-US" sz="1400" i="1" dirty="0">
                <a:solidFill>
                  <a:schemeClr val="accent1"/>
                </a:solidFill>
              </a:rPr>
              <a:t>y = 0, x = 0</a:t>
            </a:r>
            <a:r>
              <a:rPr lang="en-US" sz="1400" dirty="0">
                <a:solidFill>
                  <a:schemeClr val="accent1"/>
                </a:solidFill>
              </a:rPr>
              <a:t>}</a:t>
            </a:r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C3068E54-D26D-413E-870D-BE12BDDF5DBA}"/>
              </a:ext>
            </a:extLst>
          </p:cNvPr>
          <p:cNvCxnSpPr>
            <a:cxnSpLocks/>
            <a:stCxn id="7" idx="2"/>
            <a:endCxn id="17" idx="0"/>
          </p:cNvCxnSpPr>
          <p:nvPr/>
        </p:nvCxnSpPr>
        <p:spPr>
          <a:xfrm rot="16200000" flipH="1">
            <a:off x="4804574" y="4324204"/>
            <a:ext cx="517081" cy="1828201"/>
          </a:xfrm>
          <a:prstGeom prst="curvedConnector3">
            <a:avLst>
              <a:gd name="adj1" fmla="val 50000"/>
            </a:avLst>
          </a:pr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09FD342-5C9C-4C70-BDA9-E2AB9D0A63BE}"/>
              </a:ext>
            </a:extLst>
          </p:cNvPr>
          <p:cNvSpPr txBox="1"/>
          <p:nvPr/>
        </p:nvSpPr>
        <p:spPr>
          <a:xfrm>
            <a:off x="6506618" y="5130692"/>
            <a:ext cx="106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{</a:t>
            </a:r>
            <a:r>
              <a:rPr lang="en-US" sz="1400" i="1" dirty="0">
                <a:solidFill>
                  <a:schemeClr val="accent1"/>
                </a:solidFill>
              </a:rPr>
              <a:t>y = 0, x = 0</a:t>
            </a:r>
            <a:r>
              <a:rPr lang="en-US" sz="1400" dirty="0">
                <a:solidFill>
                  <a:schemeClr val="accent1"/>
                </a:solidFill>
              </a:rPr>
              <a:t>}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8202C2F-62FF-4FE1-B588-D27A7C7C4C7D}"/>
              </a:ext>
            </a:extLst>
          </p:cNvPr>
          <p:cNvSpPr txBox="1"/>
          <p:nvPr/>
        </p:nvSpPr>
        <p:spPr>
          <a:xfrm>
            <a:off x="6536386" y="6007806"/>
            <a:ext cx="1479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{</a:t>
            </a:r>
            <a:r>
              <a:rPr lang="en-US" sz="1400" i="1" dirty="0">
                <a:solidFill>
                  <a:schemeClr val="accent1"/>
                </a:solidFill>
              </a:rPr>
              <a:t>y = 0, x = 0, z = 0</a:t>
            </a:r>
            <a:r>
              <a:rPr lang="en-US" sz="1400" dirty="0">
                <a:solidFill>
                  <a:schemeClr val="accent1"/>
                </a:solidFill>
              </a:rPr>
              <a:t>}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244E0F-C6C5-4162-9D76-D2FC37D81C46}"/>
              </a:ext>
            </a:extLst>
          </p:cNvPr>
          <p:cNvCxnSpPr/>
          <p:nvPr/>
        </p:nvCxnSpPr>
        <p:spPr>
          <a:xfrm flipV="1">
            <a:off x="6185662" y="5654842"/>
            <a:ext cx="487855" cy="25667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AB44BED-D817-4646-B1E7-002FD0783E4B}"/>
              </a:ext>
            </a:extLst>
          </p:cNvPr>
          <p:cNvSpPr txBox="1"/>
          <p:nvPr/>
        </p:nvSpPr>
        <p:spPr>
          <a:xfrm>
            <a:off x="6760334" y="55572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6448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31" grpId="0"/>
      <p:bldP spid="32" grpId="0"/>
      <p:bldP spid="34" grpId="0"/>
      <p:bldP spid="38" grpId="0"/>
      <p:bldP spid="39" grpId="0"/>
      <p:bldP spid="41" grpId="0"/>
      <p:bldP spid="42" grpId="0"/>
      <p:bldP spid="43" grpId="0"/>
      <p:bldP spid="56" grpId="0"/>
      <p:bldP spid="57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7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4801805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Dataflow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Drew Davidson | University of Kansas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3510" y="635635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1E4D22D-60C6-4454-B0A0-104164FF2ADA}"/>
                  </a:ext>
                </a:extLst>
              </p14:cNvPr>
              <p14:cNvContentPartPr/>
              <p14:nvPr/>
            </p14:nvContentPartPr>
            <p14:xfrm>
              <a:off x="7073040" y="3343680"/>
              <a:ext cx="3600" cy="7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1E4D22D-60C6-4454-B0A0-104164FF2A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63680" y="3334320"/>
                <a:ext cx="22320" cy="2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Handling Practical Data Abstractions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Global 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C61F04D6-F553-4B28-90D3-9B0C57D2C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Global variables</a:t>
            </a:r>
          </a:p>
          <a:p>
            <a:r>
              <a:rPr lang="en-US" dirty="0"/>
              <a:t>We only have visibility into 1 procedure </a:t>
            </a:r>
          </a:p>
          <a:p>
            <a:r>
              <a:rPr lang="en-US" dirty="0"/>
              <a:t>Be conservative about the effect of other procedures</a:t>
            </a:r>
          </a:p>
          <a:p>
            <a:pPr lvl="1"/>
            <a:r>
              <a:rPr lang="en-US" dirty="0"/>
              <a:t>Reset fact sets across a call</a:t>
            </a:r>
          </a:p>
          <a:p>
            <a:pPr lvl="1"/>
            <a:r>
              <a:rPr lang="en-US" dirty="0"/>
              <a:t>Consider global variables live at function end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53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Analysis Termination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C61F04D6-F553-4B28-90D3-9B0C57D2C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32" y="1682843"/>
            <a:ext cx="522905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 the previous examples, we completed in one pass over the CFG</a:t>
            </a:r>
          </a:p>
          <a:p>
            <a:r>
              <a:rPr lang="en-US" dirty="0"/>
              <a:t>This won’t always be the case, due to a fundamental construct…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3EF710-02B2-4B1C-93A5-0C28C64E1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528" y="1736476"/>
            <a:ext cx="3879272" cy="383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226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959376-5116-4E4A-AA80-67C5C6B1A2C9}"/>
              </a:ext>
            </a:extLst>
          </p:cNvPr>
          <p:cNvSpPr/>
          <p:nvPr/>
        </p:nvSpPr>
        <p:spPr>
          <a:xfrm>
            <a:off x="2035728" y="2625145"/>
            <a:ext cx="3531767" cy="866199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Loops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C61F04D6-F553-4B28-90D3-9B0C57D2C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39433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Loops complicate dataflow analysis</a:t>
            </a:r>
          </a:p>
          <a:p>
            <a:r>
              <a:rPr lang="en-US" dirty="0"/>
              <a:t>Create cyclic dependencies</a:t>
            </a:r>
          </a:p>
          <a:p>
            <a:r>
              <a:rPr lang="en-US" dirty="0"/>
              <a:t>Complicate fact sets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8E4164-2AA9-41A2-AEDD-CD1B0A523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502" y="2481003"/>
            <a:ext cx="3557848" cy="23282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7929BD-7E68-431A-826C-AD9B78E45FF6}"/>
              </a:ext>
            </a:extLst>
          </p:cNvPr>
          <p:cNvSpPr txBox="1"/>
          <p:nvPr/>
        </p:nvSpPr>
        <p:spPr>
          <a:xfrm>
            <a:off x="6181024" y="4809259"/>
            <a:ext cx="4059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Oh </a:t>
            </a:r>
            <a:r>
              <a:rPr lang="en-US" b="1" i="1" dirty="0" err="1"/>
              <a:t>bröther</a:t>
            </a:r>
            <a:r>
              <a:rPr lang="en-US" b="1" i="1" dirty="0"/>
              <a:t>, you might have some </a:t>
            </a:r>
            <a:r>
              <a:rPr lang="en-US" b="1" i="1" dirty="0" err="1"/>
              <a:t>lööps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10570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Loops: Dependency cycles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C61F04D6-F553-4B28-90D3-9B0C57D2C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735" y="1603148"/>
            <a:ext cx="44623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Solution: Saturate fact sets</a:t>
            </a:r>
            <a:endParaRPr lang="en-US" sz="2400" dirty="0"/>
          </a:p>
          <a:p>
            <a:r>
              <a:rPr lang="en-US" sz="2200" dirty="0"/>
              <a:t>Start sets “TBD” (</a:t>
            </a:r>
            <a:r>
              <a:rPr lang="en-US" sz="2400" dirty="0">
                <a:solidFill>
                  <a:srgbClr val="E8E7E3"/>
                </a:solidFill>
                <a:latin typeface="apple color emoji"/>
              </a:rPr>
              <a:t>🤷</a:t>
            </a:r>
            <a:r>
              <a:rPr lang="en-US" sz="2400" dirty="0"/>
              <a:t>)</a:t>
            </a:r>
            <a:r>
              <a:rPr lang="en-US" sz="2200" dirty="0"/>
              <a:t> value</a:t>
            </a:r>
          </a:p>
          <a:p>
            <a:r>
              <a:rPr lang="en-US" sz="2200" dirty="0"/>
              <a:t>Run the algorithm until sets don’t change</a:t>
            </a:r>
          </a:p>
          <a:p>
            <a:pPr marL="0" indent="0">
              <a:buNone/>
            </a:pPr>
            <a:r>
              <a:rPr lang="en-US" sz="2400" b="1" dirty="0"/>
              <a:t>We’ve seen the saturation approach before </a:t>
            </a:r>
          </a:p>
          <a:p>
            <a:r>
              <a:rPr lang="en-US" sz="2200" dirty="0"/>
              <a:t>(FIRST and FOLLOW sets)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6988" y="6492875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33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C2DF1BF-D5D7-42F8-A512-59EDCF5E9B13}"/>
              </a:ext>
            </a:extLst>
          </p:cNvPr>
          <p:cNvSpPr/>
          <p:nvPr/>
        </p:nvSpPr>
        <p:spPr>
          <a:xfrm>
            <a:off x="6227614" y="3751871"/>
            <a:ext cx="3161935" cy="104369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rand()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D85864-10B9-4EB5-B47F-2D7BE57CBC95}"/>
              </a:ext>
            </a:extLst>
          </p:cNvPr>
          <p:cNvSpPr/>
          <p:nvPr/>
        </p:nvSpPr>
        <p:spPr>
          <a:xfrm>
            <a:off x="6265870" y="3788935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B2: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62B9ED-991F-484E-B981-3D3458AA08BB}"/>
              </a:ext>
            </a:extLst>
          </p:cNvPr>
          <p:cNvSpPr/>
          <p:nvPr/>
        </p:nvSpPr>
        <p:spPr>
          <a:xfrm>
            <a:off x="9374361" y="2850172"/>
            <a:ext cx="104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OUT(B1):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1E0DB475-4FB4-4B49-87A6-D88E4AC34484}"/>
              </a:ext>
            </a:extLst>
          </p:cNvPr>
          <p:cNvCxnSpPr>
            <a:cxnSpLocks/>
          </p:cNvCxnSpPr>
          <p:nvPr/>
        </p:nvCxnSpPr>
        <p:spPr>
          <a:xfrm rot="5400000" flipH="1">
            <a:off x="6873468" y="4273716"/>
            <a:ext cx="1043691" cy="12700"/>
          </a:xfrm>
          <a:prstGeom prst="bentConnector5">
            <a:avLst>
              <a:gd name="adj1" fmla="val -21903"/>
              <a:gd name="adj2" fmla="val 10732630"/>
              <a:gd name="adj3" fmla="val 12190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61C5C33-0BB1-4881-9F05-E0F54C544872}"/>
              </a:ext>
            </a:extLst>
          </p:cNvPr>
          <p:cNvCxnSpPr>
            <a:cxnSpLocks/>
          </p:cNvCxnSpPr>
          <p:nvPr/>
        </p:nvCxnSpPr>
        <p:spPr>
          <a:xfrm>
            <a:off x="8481031" y="4816032"/>
            <a:ext cx="0" cy="6743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80A2FD9-21A2-4094-9CC4-4E246618DCC6}"/>
              </a:ext>
            </a:extLst>
          </p:cNvPr>
          <p:cNvSpPr txBox="1"/>
          <p:nvPr/>
        </p:nvSpPr>
        <p:spPr>
          <a:xfrm>
            <a:off x="5553830" y="4097931"/>
            <a:ext cx="47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5D2EB1B-A13C-4755-8B0D-A268D8A3FC59}"/>
              </a:ext>
            </a:extLst>
          </p:cNvPr>
          <p:cNvCxnSpPr>
            <a:cxnSpLocks/>
          </p:cNvCxnSpPr>
          <p:nvPr/>
        </p:nvCxnSpPr>
        <p:spPr>
          <a:xfrm>
            <a:off x="8027078" y="2996188"/>
            <a:ext cx="0" cy="7633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6E5B424-1E41-41AA-9B26-DD8DCB9235E1}"/>
              </a:ext>
            </a:extLst>
          </p:cNvPr>
          <p:cNvSpPr/>
          <p:nvPr/>
        </p:nvSpPr>
        <p:spPr>
          <a:xfrm>
            <a:off x="6743536" y="4097930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[x]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7AA532-39CD-4B3A-97E7-DA66CB85B228}"/>
              </a:ext>
            </a:extLst>
          </p:cNvPr>
          <p:cNvSpPr/>
          <p:nvPr/>
        </p:nvSpPr>
        <p:spPr>
          <a:xfrm>
            <a:off x="6736545" y="3788935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[y]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[x]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781F24-1986-4E08-BFE1-9BD2E0FF272E}"/>
              </a:ext>
            </a:extLst>
          </p:cNvPr>
          <p:cNvSpPr txBox="1"/>
          <p:nvPr/>
        </p:nvSpPr>
        <p:spPr>
          <a:xfrm>
            <a:off x="6491419" y="1397464"/>
            <a:ext cx="32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IN(B2) requires knowing OUT(B2)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AF5A26-69DA-4840-9457-0AA94FD480F9}"/>
              </a:ext>
            </a:extLst>
          </p:cNvPr>
          <p:cNvSpPr txBox="1"/>
          <p:nvPr/>
        </p:nvSpPr>
        <p:spPr>
          <a:xfrm>
            <a:off x="6510816" y="1691179"/>
            <a:ext cx="32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OUT(B2) requires knowing IN(B2)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9EFA6D-88B7-4155-9297-854F9D4DDDD8}"/>
              </a:ext>
            </a:extLst>
          </p:cNvPr>
          <p:cNvSpPr txBox="1"/>
          <p:nvPr/>
        </p:nvSpPr>
        <p:spPr>
          <a:xfrm>
            <a:off x="6901513" y="1101676"/>
            <a:ext cx="2251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Constant propagation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4A7A900-9488-477B-A6E7-3EA68C86776E}"/>
              </a:ext>
            </a:extLst>
          </p:cNvPr>
          <p:cNvSpPr/>
          <p:nvPr/>
        </p:nvSpPr>
        <p:spPr>
          <a:xfrm>
            <a:off x="6271149" y="2274737"/>
            <a:ext cx="3161935" cy="71510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B1: enter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[x] := 3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1DD0737-0851-43C0-8F04-F9192A869EB2}"/>
              </a:ext>
            </a:extLst>
          </p:cNvPr>
          <p:cNvSpPr/>
          <p:nvPr/>
        </p:nvSpPr>
        <p:spPr>
          <a:xfrm>
            <a:off x="6446110" y="5530081"/>
            <a:ext cx="3161935" cy="73195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B3: leave</a:t>
            </a:r>
          </a:p>
          <a:p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6CC7302-5B85-47EE-A50E-926CC531992E}"/>
              </a:ext>
            </a:extLst>
          </p:cNvPr>
          <p:cNvSpPr/>
          <p:nvPr/>
        </p:nvSpPr>
        <p:spPr>
          <a:xfrm>
            <a:off x="9420218" y="2028268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IN(B1):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3F60A88-A5CF-449E-AA6A-7C12DAC956D0}"/>
              </a:ext>
            </a:extLst>
          </p:cNvPr>
          <p:cNvSpPr/>
          <p:nvPr/>
        </p:nvSpPr>
        <p:spPr>
          <a:xfrm>
            <a:off x="9382416" y="3574827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IN(B2):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2DD270E-CF5E-4F5D-A9AC-9D2F006B5B21}"/>
              </a:ext>
            </a:extLst>
          </p:cNvPr>
          <p:cNvSpPr/>
          <p:nvPr/>
        </p:nvSpPr>
        <p:spPr>
          <a:xfrm>
            <a:off x="9385188" y="4575127"/>
            <a:ext cx="104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OUT(B2):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10BAF5-A4CA-4EC2-B676-AEA5D794752D}"/>
              </a:ext>
            </a:extLst>
          </p:cNvPr>
          <p:cNvSpPr txBox="1"/>
          <p:nvPr/>
        </p:nvSpPr>
        <p:spPr>
          <a:xfrm>
            <a:off x="10153795" y="2038481"/>
            <a:ext cx="1454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{x=</a:t>
            </a:r>
            <a:r>
              <a:rPr lang="en-US" dirty="0">
                <a:solidFill>
                  <a:srgbClr val="E8E7E3"/>
                </a:solidFill>
              </a:rPr>
              <a:t>🤷</a:t>
            </a:r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,y=</a:t>
            </a:r>
            <a:r>
              <a:rPr lang="en-US" dirty="0">
                <a:solidFill>
                  <a:srgbClr val="E8E7E3"/>
                </a:solidFill>
              </a:rPr>
              <a:t>🤷</a:t>
            </a:r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1C914F-5714-450C-8116-04686DC7BD29}"/>
              </a:ext>
            </a:extLst>
          </p:cNvPr>
          <p:cNvSpPr txBox="1"/>
          <p:nvPr/>
        </p:nvSpPr>
        <p:spPr>
          <a:xfrm>
            <a:off x="10346557" y="2850172"/>
            <a:ext cx="1261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{x=3,y=</a:t>
            </a:r>
            <a:r>
              <a:rPr lang="en-US" dirty="0">
                <a:solidFill>
                  <a:srgbClr val="E8E7E3"/>
                </a:solidFill>
              </a:rPr>
              <a:t>🤷</a:t>
            </a:r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88FC7AB-695D-4343-B2B1-6ADB5A8EEBCE}"/>
              </a:ext>
            </a:extLst>
          </p:cNvPr>
          <p:cNvSpPr txBox="1"/>
          <p:nvPr/>
        </p:nvSpPr>
        <p:spPr>
          <a:xfrm>
            <a:off x="10130998" y="3856822"/>
            <a:ext cx="1454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{x= 3,   y=</a:t>
            </a:r>
            <a:r>
              <a:rPr lang="en-US" dirty="0">
                <a:solidFill>
                  <a:srgbClr val="E8E7E3"/>
                </a:solidFill>
              </a:rPr>
              <a:t>🤷</a:t>
            </a:r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7ACB3B5-9698-4FB7-90BB-35F2A12177FC}"/>
              </a:ext>
            </a:extLst>
          </p:cNvPr>
          <p:cNvSpPr txBox="1"/>
          <p:nvPr/>
        </p:nvSpPr>
        <p:spPr>
          <a:xfrm>
            <a:off x="10120831" y="3568009"/>
            <a:ext cx="1454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{x=</a:t>
            </a:r>
            <a:r>
              <a:rPr lang="en-US" dirty="0">
                <a:solidFill>
                  <a:srgbClr val="E8E7E3"/>
                </a:solidFill>
              </a:rPr>
              <a:t>🤷</a:t>
            </a:r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,y=</a:t>
            </a:r>
            <a:r>
              <a:rPr lang="en-US" dirty="0">
                <a:solidFill>
                  <a:srgbClr val="E8E7E3"/>
                </a:solidFill>
              </a:rPr>
              <a:t>🤷</a:t>
            </a:r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DE8843-728B-4467-9673-A310DC4EB72F}"/>
              </a:ext>
            </a:extLst>
          </p:cNvPr>
          <p:cNvSpPr txBox="1"/>
          <p:nvPr/>
        </p:nvSpPr>
        <p:spPr>
          <a:xfrm>
            <a:off x="10290628" y="4573777"/>
            <a:ext cx="1454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{x=3, y=</a:t>
            </a:r>
            <a:r>
              <a:rPr lang="en-US" dirty="0">
                <a:solidFill>
                  <a:srgbClr val="E8E7E3"/>
                </a:solidFill>
              </a:rPr>
              <a:t>🤷</a:t>
            </a:r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487C281-2540-4CE6-BB17-89B311DB1FC5}"/>
              </a:ext>
            </a:extLst>
          </p:cNvPr>
          <p:cNvSpPr txBox="1"/>
          <p:nvPr/>
        </p:nvSpPr>
        <p:spPr>
          <a:xfrm>
            <a:off x="10300415" y="4843623"/>
            <a:ext cx="1454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{x=3, y= 3  }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03868D-0481-4D79-A1AA-36ED0E41107F}"/>
              </a:ext>
            </a:extLst>
          </p:cNvPr>
          <p:cNvCxnSpPr>
            <a:cxnSpLocks/>
          </p:cNvCxnSpPr>
          <p:nvPr/>
        </p:nvCxnSpPr>
        <p:spPr>
          <a:xfrm flipH="1">
            <a:off x="10180419" y="3691915"/>
            <a:ext cx="1302882" cy="15915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8B2370F-0DFA-4C04-B954-E33A4AF5F735}"/>
              </a:ext>
            </a:extLst>
          </p:cNvPr>
          <p:cNvCxnSpPr>
            <a:cxnSpLocks/>
          </p:cNvCxnSpPr>
          <p:nvPr/>
        </p:nvCxnSpPr>
        <p:spPr>
          <a:xfrm flipH="1">
            <a:off x="10300415" y="4690227"/>
            <a:ext cx="1302882" cy="15915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D9D3BC99-448D-4F17-BC1B-F3506527AC77}"/>
              </a:ext>
            </a:extLst>
          </p:cNvPr>
          <p:cNvSpPr/>
          <p:nvPr/>
        </p:nvSpPr>
        <p:spPr>
          <a:xfrm>
            <a:off x="9576594" y="5305716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IN(B3):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1B9CD17-56A9-4AAC-A4CC-44BE2B8B7BDC}"/>
              </a:ext>
            </a:extLst>
          </p:cNvPr>
          <p:cNvSpPr txBox="1"/>
          <p:nvPr/>
        </p:nvSpPr>
        <p:spPr>
          <a:xfrm>
            <a:off x="10259816" y="5318356"/>
            <a:ext cx="1454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{x=3,y=</a:t>
            </a:r>
            <a:r>
              <a:rPr lang="en-US" dirty="0">
                <a:solidFill>
                  <a:srgbClr val="E8E7E3"/>
                </a:solidFill>
              </a:rPr>
              <a:t>🤷</a:t>
            </a:r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E151A02-381D-4D7C-B32B-3C3CAC67307A}"/>
              </a:ext>
            </a:extLst>
          </p:cNvPr>
          <p:cNvSpPr/>
          <p:nvPr/>
        </p:nvSpPr>
        <p:spPr>
          <a:xfrm>
            <a:off x="9510880" y="6146014"/>
            <a:ext cx="104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OUT(B3):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5E88A97-7B45-4104-93D0-288AE4AEBF0B}"/>
              </a:ext>
            </a:extLst>
          </p:cNvPr>
          <p:cNvSpPr txBox="1"/>
          <p:nvPr/>
        </p:nvSpPr>
        <p:spPr>
          <a:xfrm>
            <a:off x="10311548" y="6158654"/>
            <a:ext cx="1454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{x=3,y=</a:t>
            </a:r>
            <a:r>
              <a:rPr lang="en-US" dirty="0">
                <a:solidFill>
                  <a:srgbClr val="E8E7E3"/>
                </a:solidFill>
              </a:rPr>
              <a:t>🤷</a:t>
            </a:r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E260BAB-8152-40AF-9FCB-7F16B65DE683}"/>
              </a:ext>
            </a:extLst>
          </p:cNvPr>
          <p:cNvSpPr txBox="1"/>
          <p:nvPr/>
        </p:nvSpPr>
        <p:spPr>
          <a:xfrm>
            <a:off x="10259868" y="5549697"/>
            <a:ext cx="1454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{x=3, y= 3  }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8B24847-4080-4B63-881D-E49FD3275AFB}"/>
              </a:ext>
            </a:extLst>
          </p:cNvPr>
          <p:cNvCxnSpPr>
            <a:cxnSpLocks/>
          </p:cNvCxnSpPr>
          <p:nvPr/>
        </p:nvCxnSpPr>
        <p:spPr>
          <a:xfrm flipH="1">
            <a:off x="10259868" y="5396301"/>
            <a:ext cx="1302882" cy="15915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EB1DCEA7-39CB-44CE-AC1C-C85918A8BBDC}"/>
              </a:ext>
            </a:extLst>
          </p:cNvPr>
          <p:cNvSpPr txBox="1"/>
          <p:nvPr/>
        </p:nvSpPr>
        <p:spPr>
          <a:xfrm>
            <a:off x="10303211" y="6423551"/>
            <a:ext cx="1454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{x=3, y= 3  }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9D7FD8C-A1F8-428E-A354-41A2905EDA36}"/>
              </a:ext>
            </a:extLst>
          </p:cNvPr>
          <p:cNvCxnSpPr>
            <a:cxnSpLocks/>
          </p:cNvCxnSpPr>
          <p:nvPr/>
        </p:nvCxnSpPr>
        <p:spPr>
          <a:xfrm flipH="1">
            <a:off x="10303211" y="6270155"/>
            <a:ext cx="1302882" cy="15915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57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" grpId="0"/>
      <p:bldP spid="14" grpId="0"/>
      <p:bldP spid="24" grpId="0"/>
      <p:bldP spid="25" grpId="0"/>
      <p:bldP spid="4" grpId="0"/>
      <p:bldP spid="21" grpId="0"/>
      <p:bldP spid="22" grpId="0"/>
      <p:bldP spid="23" grpId="0" animBg="1"/>
      <p:bldP spid="31" grpId="0" animBg="1"/>
      <p:bldP spid="34" grpId="0"/>
      <p:bldP spid="35" grpId="0"/>
      <p:bldP spid="36" grpId="0"/>
      <p:bldP spid="32" grpId="0"/>
      <p:bldP spid="33" grpId="0"/>
      <p:bldP spid="40" grpId="0"/>
      <p:bldP spid="42" grpId="0"/>
      <p:bldP spid="43" grpId="0"/>
      <p:bldP spid="44" grpId="0"/>
      <p:bldP spid="48" grpId="0"/>
      <p:bldP spid="49" grpId="0"/>
      <p:bldP spid="50" grpId="0"/>
      <p:bldP spid="51" grpId="0"/>
      <p:bldP spid="52" grpId="0"/>
      <p:bldP spid="5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959376-5116-4E4A-AA80-67C5C6B1A2C9}"/>
              </a:ext>
            </a:extLst>
          </p:cNvPr>
          <p:cNvSpPr/>
          <p:nvPr/>
        </p:nvSpPr>
        <p:spPr>
          <a:xfrm>
            <a:off x="2035728" y="3473044"/>
            <a:ext cx="3531767" cy="49495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Loops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C61F04D6-F553-4B28-90D3-9B0C57D2C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39433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Loops complicate dataflow analysis</a:t>
            </a:r>
          </a:p>
          <a:p>
            <a:r>
              <a:rPr lang="en-US" dirty="0"/>
              <a:t>Create cyclic dependencies</a:t>
            </a:r>
          </a:p>
          <a:p>
            <a:r>
              <a:rPr lang="en-US" dirty="0"/>
              <a:t>Complicate fact sets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8E4164-2AA9-41A2-AEDD-CD1B0A523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502" y="2481003"/>
            <a:ext cx="3557848" cy="23282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7929BD-7E68-431A-826C-AD9B78E45FF6}"/>
              </a:ext>
            </a:extLst>
          </p:cNvPr>
          <p:cNvSpPr txBox="1"/>
          <p:nvPr/>
        </p:nvSpPr>
        <p:spPr>
          <a:xfrm>
            <a:off x="6181024" y="4809259"/>
            <a:ext cx="4059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Oh </a:t>
            </a:r>
            <a:r>
              <a:rPr lang="en-US" b="1" i="1" dirty="0" err="1"/>
              <a:t>bröther</a:t>
            </a:r>
            <a:r>
              <a:rPr lang="en-US" b="1" i="1" dirty="0"/>
              <a:t>, you might have some </a:t>
            </a:r>
            <a:r>
              <a:rPr lang="en-US" b="1" i="1" dirty="0" err="1"/>
              <a:t>lööps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2251406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Dealing with Loops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C61F04D6-F553-4B28-90D3-9B0C57D2C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39433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Complicate fact sets</a:t>
            </a:r>
            <a:endParaRPr lang="en-US" sz="2400" dirty="0"/>
          </a:p>
          <a:p>
            <a:r>
              <a:rPr lang="en-US" sz="2200" dirty="0"/>
              <a:t>Can get out of hand quickly</a:t>
            </a:r>
          </a:p>
          <a:p>
            <a:pPr marL="0" indent="0">
              <a:buNone/>
            </a:pPr>
            <a:r>
              <a:rPr lang="en-US" sz="2400" b="1" dirty="0"/>
              <a:t>We need a way to keep analysis manageable</a:t>
            </a:r>
          </a:p>
          <a:p>
            <a:r>
              <a:rPr lang="en-US" sz="2200" dirty="0"/>
              <a:t>Only gather useful fact sets</a:t>
            </a:r>
          </a:p>
          <a:p>
            <a:r>
              <a:rPr lang="en-US" sz="2200" dirty="0"/>
              <a:t>Not get into super-long loops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35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D21984-8A86-4DB1-AD6B-59920FE0E4DE}"/>
              </a:ext>
            </a:extLst>
          </p:cNvPr>
          <p:cNvGrpSpPr/>
          <p:nvPr/>
        </p:nvGrpSpPr>
        <p:grpSpPr>
          <a:xfrm>
            <a:off x="6128574" y="2104099"/>
            <a:ext cx="4347772" cy="2966665"/>
            <a:chOff x="4604574" y="2104098"/>
            <a:chExt cx="4347772" cy="296666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C2DF1BF-D5D7-42F8-A512-59EDCF5E9B13}"/>
                </a:ext>
              </a:extLst>
            </p:cNvPr>
            <p:cNvSpPr/>
            <p:nvPr/>
          </p:nvSpPr>
          <p:spPr>
            <a:xfrm>
              <a:off x="5353415" y="3245675"/>
              <a:ext cx="3598931" cy="104369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US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iftrue</a:t>
              </a:r>
              <a:r>
                <a: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random() </a:t>
              </a:r>
              <a:r>
                <a:rPr lang="en-US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goto</a:t>
              </a:r>
              <a:r>
                <a: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B2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FD85864-10B9-4EB5-B47F-2D7BE57CBC95}"/>
                </a:ext>
              </a:extLst>
            </p:cNvPr>
            <p:cNvSpPr/>
            <p:nvPr/>
          </p:nvSpPr>
          <p:spPr>
            <a:xfrm>
              <a:off x="4604574" y="3398188"/>
              <a:ext cx="5982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B2:</a:t>
              </a:r>
              <a:endParaRPr lang="en-US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F62B9ED-991F-484E-B981-3D3458AA08BB}"/>
                </a:ext>
              </a:extLst>
            </p:cNvPr>
            <p:cNvSpPr/>
            <p:nvPr/>
          </p:nvSpPr>
          <p:spPr>
            <a:xfrm>
              <a:off x="7152880" y="2457068"/>
              <a:ext cx="10118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x := 2</a:t>
              </a:r>
            </a:p>
          </p:txBody>
        </p:sp>
        <p:cxnSp>
          <p:nvCxnSpPr>
            <p:cNvPr id="8" name="Connector: Elbow 7">
              <a:extLst>
                <a:ext uri="{FF2B5EF4-FFF2-40B4-BE49-F238E27FC236}">
                  <a16:creationId xmlns:a16="http://schemas.microsoft.com/office/drawing/2014/main" id="{1E0DB475-4FB4-4B49-87A6-D88E4AC34484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5999269" y="3767521"/>
              <a:ext cx="1043691" cy="12700"/>
            </a:xfrm>
            <a:prstGeom prst="bentConnector5">
              <a:avLst>
                <a:gd name="adj1" fmla="val -21903"/>
                <a:gd name="adj2" fmla="val 10732630"/>
                <a:gd name="adj3" fmla="val 121903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61C5C33-0BB1-4881-9F05-E0F54C544872}"/>
                </a:ext>
              </a:extLst>
            </p:cNvPr>
            <p:cNvCxnSpPr/>
            <p:nvPr/>
          </p:nvCxnSpPr>
          <p:spPr>
            <a:xfrm>
              <a:off x="7606833" y="4309837"/>
              <a:ext cx="0" cy="76092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80A2FD9-21A2-4094-9CC4-4E246618DCC6}"/>
                </a:ext>
              </a:extLst>
            </p:cNvPr>
            <p:cNvSpPr txBox="1"/>
            <p:nvPr/>
          </p:nvSpPr>
          <p:spPr>
            <a:xfrm>
              <a:off x="4921425" y="4536411"/>
              <a:ext cx="4732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jmp</a:t>
              </a:r>
              <a:endParaRPr lang="en-US" sz="1400" b="1" dirty="0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5D2EB1B-A13C-4755-8B0D-A268D8A3FC59}"/>
                </a:ext>
              </a:extLst>
            </p:cNvPr>
            <p:cNvCxnSpPr/>
            <p:nvPr/>
          </p:nvCxnSpPr>
          <p:spPr>
            <a:xfrm>
              <a:off x="7152880" y="2104098"/>
              <a:ext cx="0" cy="10816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327A11E-3505-4820-9451-8E831A7392DA}"/>
                </a:ext>
              </a:extLst>
            </p:cNvPr>
            <p:cNvSpPr/>
            <p:nvPr/>
          </p:nvSpPr>
          <p:spPr>
            <a:xfrm>
              <a:off x="5428187" y="3576819"/>
              <a:ext cx="15632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 := x + 1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FE5ECB8-7315-4227-A285-048DC07D48AA}"/>
                </a:ext>
              </a:extLst>
            </p:cNvPr>
            <p:cNvSpPr/>
            <p:nvPr/>
          </p:nvSpPr>
          <p:spPr>
            <a:xfrm>
              <a:off x="5421191" y="3282740"/>
              <a:ext cx="10118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y := x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5A8352B-3B36-4B0A-BEFE-2E53E999263A}"/>
              </a:ext>
            </a:extLst>
          </p:cNvPr>
          <p:cNvSpPr/>
          <p:nvPr/>
        </p:nvSpPr>
        <p:spPr>
          <a:xfrm>
            <a:off x="8136694" y="5025401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:=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E5AC9F-1F2D-4EC6-82C4-5D72BA325AEB}"/>
              </a:ext>
            </a:extLst>
          </p:cNvPr>
          <p:cNvSpPr/>
          <p:nvPr/>
        </p:nvSpPr>
        <p:spPr>
          <a:xfrm>
            <a:off x="8814738" y="5025401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3,4,5,…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C3EDC4-73CD-419B-B8C3-EA01900645FD}"/>
              </a:ext>
            </a:extLst>
          </p:cNvPr>
          <p:cNvSpPr/>
          <p:nvPr/>
        </p:nvSpPr>
        <p:spPr>
          <a:xfrm>
            <a:off x="8751818" y="5321544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,INT_MAX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5EAD79-A3A6-4235-903F-826FA4203646}"/>
              </a:ext>
            </a:extLst>
          </p:cNvPr>
          <p:cNvSpPr/>
          <p:nvPr/>
        </p:nvSpPr>
        <p:spPr>
          <a:xfrm>
            <a:off x="8751818" y="5622132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…,INT_MIN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B812DE-D20A-4941-BC9B-F1B354D033F7}"/>
              </a:ext>
            </a:extLst>
          </p:cNvPr>
          <p:cNvSpPr/>
          <p:nvPr/>
        </p:nvSpPr>
        <p:spPr>
          <a:xfrm>
            <a:off x="8751819" y="5925632"/>
            <a:ext cx="1701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…,INT_MIN+1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…,0,1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F82600-5C2E-4227-A4DC-8043DE5C8129}"/>
              </a:ext>
            </a:extLst>
          </p:cNvPr>
          <p:cNvSpPr/>
          <p:nvPr/>
        </p:nvSpPr>
        <p:spPr>
          <a:xfrm>
            <a:off x="5948031" y="5025401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:=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F827EDE-5A76-4A5B-8375-017D83C6941A}"/>
              </a:ext>
            </a:extLst>
          </p:cNvPr>
          <p:cNvSpPr/>
          <p:nvPr/>
        </p:nvSpPr>
        <p:spPr>
          <a:xfrm>
            <a:off x="6626075" y="5025401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2,3,4,5,…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D7369E-199F-4762-AA79-E85E27659379}"/>
              </a:ext>
            </a:extLst>
          </p:cNvPr>
          <p:cNvSpPr/>
          <p:nvPr/>
        </p:nvSpPr>
        <p:spPr>
          <a:xfrm>
            <a:off x="6563155" y="5321544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,INT_MAX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D1ABB03-F1BD-4B98-B378-F573E5974F3F}"/>
              </a:ext>
            </a:extLst>
          </p:cNvPr>
          <p:cNvSpPr/>
          <p:nvPr/>
        </p:nvSpPr>
        <p:spPr>
          <a:xfrm>
            <a:off x="6563155" y="5622132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…,INT_MIN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7FF22F-6FF8-4B91-A2CB-A4D75A1E9EEC}"/>
              </a:ext>
            </a:extLst>
          </p:cNvPr>
          <p:cNvSpPr/>
          <p:nvPr/>
        </p:nvSpPr>
        <p:spPr>
          <a:xfrm>
            <a:off x="6563156" y="5925632"/>
            <a:ext cx="1701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…,INT_MIN+1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…,0,1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513B4BF-55E6-451B-9118-51F60D00853A}"/>
              </a:ext>
            </a:extLst>
          </p:cNvPr>
          <p:cNvSpPr/>
          <p:nvPr/>
        </p:nvSpPr>
        <p:spPr>
          <a:xfrm>
            <a:off x="6698683" y="2604199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3,4,5,…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AE34FDF-5F87-45F7-858E-564FE4F47A58}"/>
              </a:ext>
            </a:extLst>
          </p:cNvPr>
          <p:cNvSpPr/>
          <p:nvPr/>
        </p:nvSpPr>
        <p:spPr>
          <a:xfrm>
            <a:off x="6098415" y="2594122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:=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7634D6-8702-4BEC-BACC-155BB1BE576A}"/>
              </a:ext>
            </a:extLst>
          </p:cNvPr>
          <p:cNvSpPr/>
          <p:nvPr/>
        </p:nvSpPr>
        <p:spPr>
          <a:xfrm>
            <a:off x="6094864" y="2282970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:=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8D13B19-47A6-479E-A2A5-BBF5D3B572B7}"/>
              </a:ext>
            </a:extLst>
          </p:cNvPr>
          <p:cNvSpPr/>
          <p:nvPr/>
        </p:nvSpPr>
        <p:spPr>
          <a:xfrm>
            <a:off x="6772908" y="2282970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2,3,4,5,…</a:t>
            </a:r>
          </a:p>
        </p:txBody>
      </p:sp>
    </p:spTree>
    <p:extLst>
      <p:ext uri="{BB962C8B-B14F-4D97-AF65-F5344CB8AC3E}">
        <p14:creationId xmlns:p14="http://schemas.microsoft.com/office/powerpoint/2010/main" val="356039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4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Abstract Interpretation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Detour – Dataflow Frameworks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580CED-0C44-467A-8329-6EB1620D7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Consider Constant Propagation</a:t>
            </a:r>
          </a:p>
          <a:p>
            <a:r>
              <a:rPr lang="en-US" dirty="0"/>
              <a:t>We only care if a variable has 1 unique value</a:t>
            </a:r>
          </a:p>
          <a:p>
            <a:r>
              <a:rPr lang="en-US" dirty="0"/>
              <a:t>More than 1 value – it doesn’t matter what the values 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C7385A-FBB2-4E5E-9088-BE1DEBD610C4}"/>
              </a:ext>
            </a:extLst>
          </p:cNvPr>
          <p:cNvSpPr txBox="1"/>
          <p:nvPr/>
        </p:nvSpPr>
        <p:spPr>
          <a:xfrm>
            <a:off x="5398906" y="5670915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188307-2723-4D82-9912-A6E558384586}"/>
                  </a:ext>
                </a:extLst>
              </p:cNvPr>
              <p:cNvSpPr txBox="1"/>
              <p:nvPr/>
            </p:nvSpPr>
            <p:spPr>
              <a:xfrm rot="10800000">
                <a:off x="5452895" y="3670601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188307-2723-4D82-9912-A6E558384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5452895" y="3670601"/>
                <a:ext cx="38985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FE98B81-79A1-435E-9901-EFD953B6C01C}"/>
              </a:ext>
            </a:extLst>
          </p:cNvPr>
          <p:cNvSpPr txBox="1"/>
          <p:nvPr/>
        </p:nvSpPr>
        <p:spPr>
          <a:xfrm>
            <a:off x="4742855" y="4654014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-1 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773885-3DDB-4FC9-8794-581A83818260}"/>
              </a:ext>
            </a:extLst>
          </p:cNvPr>
          <p:cNvSpPr txBox="1"/>
          <p:nvPr/>
        </p:nvSpPr>
        <p:spPr>
          <a:xfrm>
            <a:off x="5322787" y="4654014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0 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27F301-9D44-4CC0-B7E0-3583E966E66A}"/>
              </a:ext>
            </a:extLst>
          </p:cNvPr>
          <p:cNvSpPr txBox="1"/>
          <p:nvPr/>
        </p:nvSpPr>
        <p:spPr>
          <a:xfrm>
            <a:off x="5832187" y="4654014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1 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7EA6A7-8CAB-47BE-A906-A74FA185CDE1}"/>
              </a:ext>
            </a:extLst>
          </p:cNvPr>
          <p:cNvSpPr txBox="1"/>
          <p:nvPr/>
        </p:nvSpPr>
        <p:spPr>
          <a:xfrm>
            <a:off x="6341587" y="4654014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2 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C7C228-E94A-496E-BEA4-53C1A081D594}"/>
              </a:ext>
            </a:extLst>
          </p:cNvPr>
          <p:cNvSpPr txBox="1"/>
          <p:nvPr/>
        </p:nvSpPr>
        <p:spPr>
          <a:xfrm>
            <a:off x="4162923" y="4654014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-2 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B9AAFF-664A-49B5-B34F-AA1E28BDDB75}"/>
              </a:ext>
            </a:extLst>
          </p:cNvPr>
          <p:cNvSpPr txBox="1"/>
          <p:nvPr/>
        </p:nvSpPr>
        <p:spPr>
          <a:xfrm>
            <a:off x="6850988" y="461711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2AF7AC-9A81-4C4D-B35E-EE84DD9AC0BC}"/>
              </a:ext>
            </a:extLst>
          </p:cNvPr>
          <p:cNvSpPr txBox="1"/>
          <p:nvPr/>
        </p:nvSpPr>
        <p:spPr>
          <a:xfrm>
            <a:off x="3861913" y="465401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3FFD75E-C9C5-4F65-9CB0-4C59D7BCEECA}"/>
              </a:ext>
            </a:extLst>
          </p:cNvPr>
          <p:cNvCxnSpPr>
            <a:stCxn id="14" idx="0"/>
            <a:endCxn id="7" idx="0"/>
          </p:cNvCxnSpPr>
          <p:nvPr/>
        </p:nvCxnSpPr>
        <p:spPr>
          <a:xfrm flipV="1">
            <a:off x="4474066" y="4039934"/>
            <a:ext cx="1173754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ACA5AC1-1BF2-4A67-82EA-C3DFCDDCE95E}"/>
              </a:ext>
            </a:extLst>
          </p:cNvPr>
          <p:cNvCxnSpPr>
            <a:cxnSpLocks/>
            <a:stCxn id="3" idx="0"/>
            <a:endCxn id="7" idx="0"/>
          </p:cNvCxnSpPr>
          <p:nvPr/>
        </p:nvCxnSpPr>
        <p:spPr>
          <a:xfrm flipV="1">
            <a:off x="5053998" y="4039934"/>
            <a:ext cx="593822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212E252-EB41-4B29-813B-CC9FAB539C6F}"/>
              </a:ext>
            </a:extLst>
          </p:cNvPr>
          <p:cNvCxnSpPr>
            <a:cxnSpLocks/>
            <a:stCxn id="10" idx="0"/>
            <a:endCxn id="7" idx="0"/>
          </p:cNvCxnSpPr>
          <p:nvPr/>
        </p:nvCxnSpPr>
        <p:spPr>
          <a:xfrm flipV="1">
            <a:off x="5598664" y="4039934"/>
            <a:ext cx="49156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1E8F51F-BF57-43C6-9362-3BDD7F4590CA}"/>
              </a:ext>
            </a:extLst>
          </p:cNvPr>
          <p:cNvCxnSpPr>
            <a:cxnSpLocks/>
            <a:stCxn id="11" idx="0"/>
            <a:endCxn id="7" idx="0"/>
          </p:cNvCxnSpPr>
          <p:nvPr/>
        </p:nvCxnSpPr>
        <p:spPr>
          <a:xfrm flipH="1" flipV="1">
            <a:off x="5647820" y="4039934"/>
            <a:ext cx="460244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464E189-E3FE-4B31-9758-9733111A80A3}"/>
              </a:ext>
            </a:extLst>
          </p:cNvPr>
          <p:cNvCxnSpPr>
            <a:cxnSpLocks/>
            <a:stCxn id="12" idx="0"/>
            <a:endCxn id="7" idx="0"/>
          </p:cNvCxnSpPr>
          <p:nvPr/>
        </p:nvCxnSpPr>
        <p:spPr>
          <a:xfrm flipH="1" flipV="1">
            <a:off x="5647820" y="4039934"/>
            <a:ext cx="969644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B348C76-F7B9-449A-BB5A-33E678858991}"/>
              </a:ext>
            </a:extLst>
          </p:cNvPr>
          <p:cNvCxnSpPr>
            <a:cxnSpLocks/>
            <a:stCxn id="16" idx="0"/>
            <a:endCxn id="7" idx="0"/>
          </p:cNvCxnSpPr>
          <p:nvPr/>
        </p:nvCxnSpPr>
        <p:spPr>
          <a:xfrm flipV="1">
            <a:off x="4033596" y="4039934"/>
            <a:ext cx="1614225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6071BFB-B985-40E4-A90E-3C08D0A6EEA8}"/>
              </a:ext>
            </a:extLst>
          </p:cNvPr>
          <p:cNvCxnSpPr>
            <a:cxnSpLocks/>
            <a:stCxn id="15" idx="0"/>
            <a:endCxn id="7" idx="0"/>
          </p:cNvCxnSpPr>
          <p:nvPr/>
        </p:nvCxnSpPr>
        <p:spPr>
          <a:xfrm flipH="1" flipV="1">
            <a:off x="5647820" y="4039933"/>
            <a:ext cx="1374850" cy="5771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DA5163F-22D3-48C6-AFF3-458F756A8CCC}"/>
              </a:ext>
            </a:extLst>
          </p:cNvPr>
          <p:cNvCxnSpPr>
            <a:cxnSpLocks/>
            <a:stCxn id="2" idx="0"/>
            <a:endCxn id="15" idx="2"/>
          </p:cNvCxnSpPr>
          <p:nvPr/>
        </p:nvCxnSpPr>
        <p:spPr>
          <a:xfrm flipV="1">
            <a:off x="5589824" y="4986445"/>
            <a:ext cx="1432846" cy="6844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18A145E-7CEF-4259-B31E-161692A899D3}"/>
              </a:ext>
            </a:extLst>
          </p:cNvPr>
          <p:cNvCxnSpPr>
            <a:cxnSpLocks/>
            <a:stCxn id="2" idx="0"/>
            <a:endCxn id="12" idx="2"/>
          </p:cNvCxnSpPr>
          <p:nvPr/>
        </p:nvCxnSpPr>
        <p:spPr>
          <a:xfrm flipV="1">
            <a:off x="5589824" y="5023347"/>
            <a:ext cx="1027640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E9B44D1-B985-4F54-B934-E642F6728A01}"/>
              </a:ext>
            </a:extLst>
          </p:cNvPr>
          <p:cNvCxnSpPr>
            <a:cxnSpLocks/>
            <a:stCxn id="2" idx="0"/>
            <a:endCxn id="11" idx="2"/>
          </p:cNvCxnSpPr>
          <p:nvPr/>
        </p:nvCxnSpPr>
        <p:spPr>
          <a:xfrm flipV="1">
            <a:off x="5589824" y="5023347"/>
            <a:ext cx="518240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612F4A3-156E-4366-A842-95AAC6F5D6CB}"/>
              </a:ext>
            </a:extLst>
          </p:cNvPr>
          <p:cNvCxnSpPr>
            <a:cxnSpLocks/>
            <a:stCxn id="2" idx="0"/>
            <a:endCxn id="10" idx="2"/>
          </p:cNvCxnSpPr>
          <p:nvPr/>
        </p:nvCxnSpPr>
        <p:spPr>
          <a:xfrm flipV="1">
            <a:off x="5589824" y="5023347"/>
            <a:ext cx="8840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5E8A2D0-5437-4FF5-896C-8F69A0600F43}"/>
              </a:ext>
            </a:extLst>
          </p:cNvPr>
          <p:cNvCxnSpPr>
            <a:cxnSpLocks/>
            <a:stCxn id="2" idx="0"/>
            <a:endCxn id="3" idx="2"/>
          </p:cNvCxnSpPr>
          <p:nvPr/>
        </p:nvCxnSpPr>
        <p:spPr>
          <a:xfrm flipH="1" flipV="1">
            <a:off x="5053998" y="5023347"/>
            <a:ext cx="535826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70AC496-0096-44BA-80CF-05AD341EA5C8}"/>
              </a:ext>
            </a:extLst>
          </p:cNvPr>
          <p:cNvCxnSpPr>
            <a:cxnSpLocks/>
            <a:stCxn id="2" idx="0"/>
            <a:endCxn id="14" idx="2"/>
          </p:cNvCxnSpPr>
          <p:nvPr/>
        </p:nvCxnSpPr>
        <p:spPr>
          <a:xfrm flipH="1" flipV="1">
            <a:off x="4474066" y="5023347"/>
            <a:ext cx="1115758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60126D7-D6FB-475D-8154-679270BF6A0A}"/>
              </a:ext>
            </a:extLst>
          </p:cNvPr>
          <p:cNvCxnSpPr>
            <a:cxnSpLocks/>
            <a:stCxn id="2" idx="0"/>
            <a:endCxn id="16" idx="2"/>
          </p:cNvCxnSpPr>
          <p:nvPr/>
        </p:nvCxnSpPr>
        <p:spPr>
          <a:xfrm flipH="1" flipV="1">
            <a:off x="4033596" y="5023347"/>
            <a:ext cx="1556229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Image result for detour">
            <a:extLst>
              <a:ext uri="{FF2B5EF4-FFF2-40B4-BE49-F238E27FC236}">
                <a16:creationId xmlns:a16="http://schemas.microsoft.com/office/drawing/2014/main" id="{DBBE9F57-85C5-4F99-94A7-C773E4C1EC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0" b="25390"/>
          <a:stretch/>
        </p:blipFill>
        <p:spPr bwMode="auto">
          <a:xfrm>
            <a:off x="10833939" y="81857"/>
            <a:ext cx="1250343" cy="6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6392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Reaching a Fixpoint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Detour – Abstract Interpretation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C7385A-FBB2-4E5E-9088-BE1DEBD610C4}"/>
              </a:ext>
            </a:extLst>
          </p:cNvPr>
          <p:cNvSpPr txBox="1"/>
          <p:nvPr/>
        </p:nvSpPr>
        <p:spPr>
          <a:xfrm>
            <a:off x="3164162" y="3276253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188307-2723-4D82-9912-A6E558384586}"/>
                  </a:ext>
                </a:extLst>
              </p:cNvPr>
              <p:cNvSpPr txBox="1"/>
              <p:nvPr/>
            </p:nvSpPr>
            <p:spPr>
              <a:xfrm rot="10800000">
                <a:off x="3218151" y="1275939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188307-2723-4D82-9912-A6E558384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3218151" y="1275939"/>
                <a:ext cx="38985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FE98B81-79A1-435E-9901-EFD953B6C01C}"/>
              </a:ext>
            </a:extLst>
          </p:cNvPr>
          <p:cNvSpPr txBox="1"/>
          <p:nvPr/>
        </p:nvSpPr>
        <p:spPr>
          <a:xfrm>
            <a:off x="2508111" y="225935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-1 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773885-3DDB-4FC9-8794-581A83818260}"/>
              </a:ext>
            </a:extLst>
          </p:cNvPr>
          <p:cNvSpPr txBox="1"/>
          <p:nvPr/>
        </p:nvSpPr>
        <p:spPr>
          <a:xfrm>
            <a:off x="3088043" y="225935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0 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27F301-9D44-4CC0-B7E0-3583E966E66A}"/>
              </a:ext>
            </a:extLst>
          </p:cNvPr>
          <p:cNvSpPr txBox="1"/>
          <p:nvPr/>
        </p:nvSpPr>
        <p:spPr>
          <a:xfrm>
            <a:off x="3597443" y="225935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1 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7EA6A7-8CAB-47BE-A906-A74FA185CDE1}"/>
              </a:ext>
            </a:extLst>
          </p:cNvPr>
          <p:cNvSpPr txBox="1"/>
          <p:nvPr/>
        </p:nvSpPr>
        <p:spPr>
          <a:xfrm>
            <a:off x="4106843" y="225935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2 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C7C228-E94A-496E-BEA4-53C1A081D594}"/>
              </a:ext>
            </a:extLst>
          </p:cNvPr>
          <p:cNvSpPr txBox="1"/>
          <p:nvPr/>
        </p:nvSpPr>
        <p:spPr>
          <a:xfrm>
            <a:off x="1928179" y="225935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-2 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B9AAFF-664A-49B5-B34F-AA1E28BDDB75}"/>
              </a:ext>
            </a:extLst>
          </p:cNvPr>
          <p:cNvSpPr txBox="1"/>
          <p:nvPr/>
        </p:nvSpPr>
        <p:spPr>
          <a:xfrm>
            <a:off x="4616244" y="222245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2AF7AC-9A81-4C4D-B35E-EE84DD9AC0BC}"/>
              </a:ext>
            </a:extLst>
          </p:cNvPr>
          <p:cNvSpPr txBox="1"/>
          <p:nvPr/>
        </p:nvSpPr>
        <p:spPr>
          <a:xfrm>
            <a:off x="1627169" y="22593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3FFD75E-C9C5-4F65-9CB0-4C59D7BCEECA}"/>
              </a:ext>
            </a:extLst>
          </p:cNvPr>
          <p:cNvCxnSpPr>
            <a:stCxn id="14" idx="0"/>
            <a:endCxn id="7" idx="0"/>
          </p:cNvCxnSpPr>
          <p:nvPr/>
        </p:nvCxnSpPr>
        <p:spPr>
          <a:xfrm flipV="1">
            <a:off x="2239322" y="1645272"/>
            <a:ext cx="1173754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ACA5AC1-1BF2-4A67-82EA-C3DFCDDCE95E}"/>
              </a:ext>
            </a:extLst>
          </p:cNvPr>
          <p:cNvCxnSpPr>
            <a:cxnSpLocks/>
            <a:stCxn id="3" idx="0"/>
            <a:endCxn id="7" idx="0"/>
          </p:cNvCxnSpPr>
          <p:nvPr/>
        </p:nvCxnSpPr>
        <p:spPr>
          <a:xfrm flipV="1">
            <a:off x="2819254" y="1645272"/>
            <a:ext cx="593822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212E252-EB41-4B29-813B-CC9FAB539C6F}"/>
              </a:ext>
            </a:extLst>
          </p:cNvPr>
          <p:cNvCxnSpPr>
            <a:cxnSpLocks/>
            <a:stCxn id="10" idx="0"/>
            <a:endCxn id="7" idx="0"/>
          </p:cNvCxnSpPr>
          <p:nvPr/>
        </p:nvCxnSpPr>
        <p:spPr>
          <a:xfrm flipV="1">
            <a:off x="3363920" y="1645272"/>
            <a:ext cx="49156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1E8F51F-BF57-43C6-9362-3BDD7F4590CA}"/>
              </a:ext>
            </a:extLst>
          </p:cNvPr>
          <p:cNvCxnSpPr>
            <a:cxnSpLocks/>
            <a:stCxn id="11" idx="0"/>
            <a:endCxn id="7" idx="0"/>
          </p:cNvCxnSpPr>
          <p:nvPr/>
        </p:nvCxnSpPr>
        <p:spPr>
          <a:xfrm flipH="1" flipV="1">
            <a:off x="3413076" y="1645272"/>
            <a:ext cx="460244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464E189-E3FE-4B31-9758-9733111A80A3}"/>
              </a:ext>
            </a:extLst>
          </p:cNvPr>
          <p:cNvCxnSpPr>
            <a:cxnSpLocks/>
            <a:stCxn id="12" idx="0"/>
            <a:endCxn id="7" idx="0"/>
          </p:cNvCxnSpPr>
          <p:nvPr/>
        </p:nvCxnSpPr>
        <p:spPr>
          <a:xfrm flipH="1" flipV="1">
            <a:off x="3413076" y="1645272"/>
            <a:ext cx="969644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B348C76-F7B9-449A-BB5A-33E678858991}"/>
              </a:ext>
            </a:extLst>
          </p:cNvPr>
          <p:cNvCxnSpPr>
            <a:cxnSpLocks/>
            <a:stCxn id="16" idx="0"/>
            <a:endCxn id="7" idx="0"/>
          </p:cNvCxnSpPr>
          <p:nvPr/>
        </p:nvCxnSpPr>
        <p:spPr>
          <a:xfrm flipV="1">
            <a:off x="1798852" y="1645272"/>
            <a:ext cx="1614225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6071BFB-B985-40E4-A90E-3C08D0A6EEA8}"/>
              </a:ext>
            </a:extLst>
          </p:cNvPr>
          <p:cNvCxnSpPr>
            <a:cxnSpLocks/>
            <a:stCxn id="15" idx="0"/>
            <a:endCxn id="7" idx="0"/>
          </p:cNvCxnSpPr>
          <p:nvPr/>
        </p:nvCxnSpPr>
        <p:spPr>
          <a:xfrm flipH="1" flipV="1">
            <a:off x="3413076" y="1645271"/>
            <a:ext cx="1374850" cy="5771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DA5163F-22D3-48C6-AFF3-458F756A8CCC}"/>
              </a:ext>
            </a:extLst>
          </p:cNvPr>
          <p:cNvCxnSpPr>
            <a:cxnSpLocks/>
            <a:stCxn id="2" idx="0"/>
            <a:endCxn id="15" idx="2"/>
          </p:cNvCxnSpPr>
          <p:nvPr/>
        </p:nvCxnSpPr>
        <p:spPr>
          <a:xfrm flipV="1">
            <a:off x="3355080" y="2591783"/>
            <a:ext cx="1432846" cy="6844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18A145E-7CEF-4259-B31E-161692A899D3}"/>
              </a:ext>
            </a:extLst>
          </p:cNvPr>
          <p:cNvCxnSpPr>
            <a:cxnSpLocks/>
            <a:stCxn id="2" idx="0"/>
            <a:endCxn id="12" idx="2"/>
          </p:cNvCxnSpPr>
          <p:nvPr/>
        </p:nvCxnSpPr>
        <p:spPr>
          <a:xfrm flipV="1">
            <a:off x="3355080" y="2628685"/>
            <a:ext cx="1027640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E9B44D1-B985-4F54-B934-E642F6728A01}"/>
              </a:ext>
            </a:extLst>
          </p:cNvPr>
          <p:cNvCxnSpPr>
            <a:cxnSpLocks/>
            <a:stCxn id="2" idx="0"/>
            <a:endCxn id="11" idx="2"/>
          </p:cNvCxnSpPr>
          <p:nvPr/>
        </p:nvCxnSpPr>
        <p:spPr>
          <a:xfrm flipV="1">
            <a:off x="3355080" y="2628685"/>
            <a:ext cx="518240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612F4A3-156E-4366-A842-95AAC6F5D6CB}"/>
              </a:ext>
            </a:extLst>
          </p:cNvPr>
          <p:cNvCxnSpPr>
            <a:cxnSpLocks/>
            <a:stCxn id="2" idx="0"/>
            <a:endCxn id="10" idx="2"/>
          </p:cNvCxnSpPr>
          <p:nvPr/>
        </p:nvCxnSpPr>
        <p:spPr>
          <a:xfrm flipV="1">
            <a:off x="3355080" y="2628685"/>
            <a:ext cx="8840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5E8A2D0-5437-4FF5-896C-8F69A0600F43}"/>
              </a:ext>
            </a:extLst>
          </p:cNvPr>
          <p:cNvCxnSpPr>
            <a:cxnSpLocks/>
            <a:stCxn id="2" idx="0"/>
            <a:endCxn id="3" idx="2"/>
          </p:cNvCxnSpPr>
          <p:nvPr/>
        </p:nvCxnSpPr>
        <p:spPr>
          <a:xfrm flipH="1" flipV="1">
            <a:off x="2819254" y="2628685"/>
            <a:ext cx="535826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70AC496-0096-44BA-80CF-05AD341EA5C8}"/>
              </a:ext>
            </a:extLst>
          </p:cNvPr>
          <p:cNvCxnSpPr>
            <a:cxnSpLocks/>
            <a:stCxn id="2" idx="0"/>
            <a:endCxn id="14" idx="2"/>
          </p:cNvCxnSpPr>
          <p:nvPr/>
        </p:nvCxnSpPr>
        <p:spPr>
          <a:xfrm flipH="1" flipV="1">
            <a:off x="2239322" y="2628685"/>
            <a:ext cx="1115758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60126D7-D6FB-475D-8154-679270BF6A0A}"/>
              </a:ext>
            </a:extLst>
          </p:cNvPr>
          <p:cNvCxnSpPr>
            <a:cxnSpLocks/>
            <a:stCxn id="2" idx="0"/>
            <a:endCxn id="16" idx="2"/>
          </p:cNvCxnSpPr>
          <p:nvPr/>
        </p:nvCxnSpPr>
        <p:spPr>
          <a:xfrm flipH="1" flipV="1">
            <a:off x="1798852" y="2628685"/>
            <a:ext cx="1556229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BEDA481-1D9D-4CD5-A2B6-AA5A0E7C8FD1}"/>
              </a:ext>
            </a:extLst>
          </p:cNvPr>
          <p:cNvSpPr/>
          <p:nvPr/>
        </p:nvSpPr>
        <p:spPr>
          <a:xfrm>
            <a:off x="6411088" y="4897179"/>
            <a:ext cx="2820987" cy="5447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L6: write [x]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CC3CAC8-9F6B-4E67-8390-C6EB3A272F75}"/>
              </a:ext>
            </a:extLst>
          </p:cNvPr>
          <p:cNvSpPr/>
          <p:nvPr/>
        </p:nvSpPr>
        <p:spPr>
          <a:xfrm>
            <a:off x="6398788" y="3534331"/>
            <a:ext cx="2820988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L4: [x] := [x] + [y]</a:t>
            </a:r>
          </a:p>
          <a:p>
            <a:r>
              <a:rPr lang="en-US" dirty="0"/>
              <a:t>L5: </a:t>
            </a:r>
            <a:r>
              <a:rPr lang="en-US" dirty="0" err="1"/>
              <a:t>jmp</a:t>
            </a:r>
            <a:r>
              <a:rPr lang="en-US" dirty="0"/>
              <a:t> L3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54C72C1-F293-4B69-A91E-10AB8D1578EF}"/>
              </a:ext>
            </a:extLst>
          </p:cNvPr>
          <p:cNvSpPr/>
          <p:nvPr/>
        </p:nvSpPr>
        <p:spPr>
          <a:xfrm>
            <a:off x="6398788" y="2558680"/>
            <a:ext cx="2820989" cy="5272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L3:  </a:t>
            </a:r>
            <a:r>
              <a:rPr lang="en-US" dirty="0" err="1"/>
              <a:t>ifz</a:t>
            </a:r>
            <a:r>
              <a:rPr lang="en-US" dirty="0"/>
              <a:t> [x] LT64 7 </a:t>
            </a:r>
            <a:r>
              <a:rPr lang="en-US" dirty="0" err="1"/>
              <a:t>goto</a:t>
            </a:r>
            <a:r>
              <a:rPr lang="en-US" dirty="0"/>
              <a:t> L6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24D16F9-CE94-4315-8E42-E994BEE59B7E}"/>
              </a:ext>
            </a:extLst>
          </p:cNvPr>
          <p:cNvSpPr/>
          <p:nvPr/>
        </p:nvSpPr>
        <p:spPr>
          <a:xfrm>
            <a:off x="6398788" y="1361261"/>
            <a:ext cx="2820989" cy="8353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L0: enter</a:t>
            </a:r>
          </a:p>
          <a:p>
            <a:r>
              <a:rPr lang="en-US" dirty="0"/>
              <a:t>L1: </a:t>
            </a:r>
            <a:r>
              <a:rPr lang="en-US" dirty="0" err="1"/>
              <a:t>getarg</a:t>
            </a:r>
            <a:r>
              <a:rPr lang="en-US" dirty="0"/>
              <a:t> 1, [x]</a:t>
            </a:r>
          </a:p>
          <a:p>
            <a:r>
              <a:rPr lang="en-US" dirty="0"/>
              <a:t>L2: </a:t>
            </a:r>
            <a:r>
              <a:rPr lang="en-US" dirty="0" err="1"/>
              <a:t>getarg</a:t>
            </a:r>
            <a:r>
              <a:rPr lang="en-US" dirty="0"/>
              <a:t> 2, [y]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9D789BC-E02C-48D9-92C7-C1519814661E}"/>
              </a:ext>
            </a:extLst>
          </p:cNvPr>
          <p:cNvCxnSpPr>
            <a:stCxn id="35" idx="2"/>
            <a:endCxn id="34" idx="0"/>
          </p:cNvCxnSpPr>
          <p:nvPr/>
        </p:nvCxnSpPr>
        <p:spPr>
          <a:xfrm>
            <a:off x="7809282" y="2196618"/>
            <a:ext cx="0" cy="362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37A69DB-EB5C-47EF-9AAD-E5ED3A65A079}"/>
              </a:ext>
            </a:extLst>
          </p:cNvPr>
          <p:cNvCxnSpPr>
            <a:cxnSpLocks/>
            <a:stCxn id="34" idx="2"/>
            <a:endCxn id="32" idx="0"/>
          </p:cNvCxnSpPr>
          <p:nvPr/>
        </p:nvCxnSpPr>
        <p:spPr>
          <a:xfrm>
            <a:off x="7809282" y="3085885"/>
            <a:ext cx="0" cy="4484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6234E7E8-3DD9-46C6-B810-6AEE6C046DDE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7352081" y="3094637"/>
            <a:ext cx="423735" cy="1811294"/>
          </a:xfrm>
          <a:prstGeom prst="bentConnector4">
            <a:avLst>
              <a:gd name="adj1" fmla="val -339418"/>
              <a:gd name="adj2" fmla="val 87297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3313F9FF-0DF4-457B-B0C3-4A8D86CADD20}"/>
              </a:ext>
            </a:extLst>
          </p:cNvPr>
          <p:cNvSpPr txBox="1"/>
          <p:nvPr/>
        </p:nvSpPr>
        <p:spPr>
          <a:xfrm>
            <a:off x="5398931" y="3645585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jmp</a:t>
            </a:r>
            <a:endParaRPr lang="en-US" b="1" dirty="0"/>
          </a:p>
        </p:txBody>
      </p:sp>
      <p:pic>
        <p:nvPicPr>
          <p:cNvPr id="38" name="Picture 37" descr="Image result for detour">
            <a:extLst>
              <a:ext uri="{FF2B5EF4-FFF2-40B4-BE49-F238E27FC236}">
                <a16:creationId xmlns:a16="http://schemas.microsoft.com/office/drawing/2014/main" id="{49A778E1-411E-46E2-90C3-6929C3CAB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0" b="25390"/>
          <a:stretch/>
        </p:blipFill>
        <p:spPr bwMode="auto">
          <a:xfrm>
            <a:off x="10700935" y="136525"/>
            <a:ext cx="1250343" cy="6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7190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Summary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Underview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580CED-0C44-467A-8329-6EB1620D7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Covered some key optimization concepts</a:t>
            </a:r>
          </a:p>
          <a:p>
            <a:r>
              <a:rPr lang="en-US" dirty="0"/>
              <a:t>Inter-block (global) analysis</a:t>
            </a:r>
          </a:p>
          <a:p>
            <a:r>
              <a:rPr lang="en-US" dirty="0"/>
              <a:t>Dataflow frameworks: </a:t>
            </a:r>
          </a:p>
          <a:p>
            <a:pPr lvl="1"/>
            <a:r>
              <a:rPr lang="en-US" dirty="0"/>
              <a:t>Define fact sets and how they interact</a:t>
            </a:r>
          </a:p>
          <a:p>
            <a:pPr marL="0" indent="0">
              <a:buNone/>
            </a:pPr>
            <a:r>
              <a:rPr lang="en-US" b="1" dirty="0"/>
              <a:t>Next Time – Static Single Assignment (SSA)</a:t>
            </a:r>
          </a:p>
          <a:p>
            <a:r>
              <a:rPr lang="en-US" dirty="0"/>
              <a:t>A program form that eases and enhances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0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1937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Previously…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Lecture: Flowgraphs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B046F299-FE0E-43CC-A9CB-B96DD7466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6837" y="1699469"/>
            <a:ext cx="445546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dirty="0"/>
              <a:t>Control flow graphs:</a:t>
            </a:r>
            <a:endParaRPr lang="en-US" sz="2600" dirty="0"/>
          </a:p>
          <a:p>
            <a:pPr marL="0" indent="0">
              <a:buNone/>
            </a:pPr>
            <a:r>
              <a:rPr lang="en-US" sz="2400" i="1" dirty="0"/>
              <a:t>A hybrid IR/ a structural overlay</a:t>
            </a:r>
          </a:p>
          <a:p>
            <a:r>
              <a:rPr lang="en-US" dirty="0"/>
              <a:t>Rationale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sz="2200" i="1" dirty="0"/>
              <a:t>Useful for visualizing program flow</a:t>
            </a:r>
            <a:endParaRPr lang="en-US" sz="2200" dirty="0"/>
          </a:p>
          <a:p>
            <a:r>
              <a:rPr lang="en-US" dirty="0"/>
              <a:t>Construction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sz="2200" i="1" dirty="0"/>
              <a:t>Identify basic blocks (BBLs)</a:t>
            </a:r>
          </a:p>
          <a:p>
            <a:pPr marL="0" indent="0">
              <a:buNone/>
            </a:pPr>
            <a:r>
              <a:rPr lang="en-US" i="1" dirty="0"/>
              <a:t>    </a:t>
            </a:r>
            <a:r>
              <a:rPr lang="en-US" sz="2200" i="1" dirty="0"/>
              <a:t>Connect edges on control transfer</a:t>
            </a:r>
          </a:p>
          <a:p>
            <a:r>
              <a:rPr lang="en-US" dirty="0"/>
              <a:t>Uses</a:t>
            </a:r>
          </a:p>
          <a:p>
            <a:pPr marL="0" indent="0">
              <a:buNone/>
            </a:pPr>
            <a:r>
              <a:rPr lang="en-US" sz="2200" i="1" dirty="0"/>
              <a:t>     Program understanding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DD6826-1E7D-4D79-805E-A55826E90E32}"/>
              </a:ext>
            </a:extLst>
          </p:cNvPr>
          <p:cNvSpPr txBox="1"/>
          <p:nvPr/>
        </p:nvSpPr>
        <p:spPr>
          <a:xfrm>
            <a:off x="8073616" y="6241491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Optimization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943DBC-F732-4AF0-834B-7F5F2F55DE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6"/>
          <a:stretch/>
        </p:blipFill>
        <p:spPr>
          <a:xfrm>
            <a:off x="7981950" y="3887419"/>
            <a:ext cx="1609172" cy="231616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D05C8D1-0621-430A-96C9-1C456A3778A1}"/>
              </a:ext>
            </a:extLst>
          </p:cNvPr>
          <p:cNvSpPr/>
          <p:nvPr/>
        </p:nvSpPr>
        <p:spPr>
          <a:xfrm>
            <a:off x="6266121" y="1101564"/>
            <a:ext cx="4200286" cy="28218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u="sng" dirty="0"/>
              <a:t>You should know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Basic Blocks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to build a CFG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idea of some local optimizations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Dead Code Elimination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Common Subexpression Elimination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Constant/Copy Propagation</a:t>
            </a:r>
          </a:p>
        </p:txBody>
      </p:sp>
    </p:spTree>
    <p:extLst>
      <p:ext uri="{BB962C8B-B14F-4D97-AF65-F5344CB8AC3E}">
        <p14:creationId xmlns:p14="http://schemas.microsoft.com/office/powerpoint/2010/main" val="43683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2023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1600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719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21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Recall: Some Local Optimizations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- Basic Block Optimization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AAB48DD-FE6F-42BC-8E78-FBFB5520973B}"/>
              </a:ext>
            </a:extLst>
          </p:cNvPr>
          <p:cNvSpPr/>
          <p:nvPr/>
        </p:nvSpPr>
        <p:spPr>
          <a:xfrm>
            <a:off x="4897994" y="1375585"/>
            <a:ext cx="1776084" cy="1323646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380BC2-1A11-4282-B589-14BA48C97160}"/>
              </a:ext>
            </a:extLst>
          </p:cNvPr>
          <p:cNvSpPr txBox="1"/>
          <p:nvPr/>
        </p:nvSpPr>
        <p:spPr>
          <a:xfrm>
            <a:off x="5114401" y="150326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1065884-9329-445B-B07B-CCCADDE60B6C}"/>
              </a:ext>
            </a:extLst>
          </p:cNvPr>
          <p:cNvSpPr txBox="1"/>
          <p:nvPr/>
        </p:nvSpPr>
        <p:spPr>
          <a:xfrm>
            <a:off x="5114401" y="187259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EE7B956-8987-4A91-BE2B-B838E12DA635}"/>
              </a:ext>
            </a:extLst>
          </p:cNvPr>
          <p:cNvSpPr txBox="1"/>
          <p:nvPr/>
        </p:nvSpPr>
        <p:spPr>
          <a:xfrm>
            <a:off x="5114400" y="2257028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[x]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30E4D3-222B-4D84-8F31-993D341826F8}"/>
              </a:ext>
            </a:extLst>
          </p:cNvPr>
          <p:cNvSpPr txBox="1"/>
          <p:nvPr/>
        </p:nvSpPr>
        <p:spPr>
          <a:xfrm>
            <a:off x="6977785" y="1271397"/>
            <a:ext cx="4995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Dead Code Elimination: Guaranteed </a:t>
            </a:r>
            <a:r>
              <a:rPr lang="en-US" b="1" i="1" u="sng" dirty="0">
                <a:solidFill>
                  <a:schemeClr val="accent2"/>
                </a:solidFill>
              </a:rPr>
              <a:t>no future use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of this definition (the assignment is not “live”)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D9316F-5535-4C35-9FBF-0ECA8C7C8EBF}"/>
              </a:ext>
            </a:extLst>
          </p:cNvPr>
          <p:cNvCxnSpPr>
            <a:cxnSpLocks/>
          </p:cNvCxnSpPr>
          <p:nvPr/>
        </p:nvCxnSpPr>
        <p:spPr>
          <a:xfrm flipV="1">
            <a:off x="5162323" y="1613787"/>
            <a:ext cx="777945" cy="184666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73FA916-A622-4723-ADF3-D53FB83B654C}"/>
              </a:ext>
            </a:extLst>
          </p:cNvPr>
          <p:cNvSpPr txBox="1"/>
          <p:nvPr/>
        </p:nvSpPr>
        <p:spPr>
          <a:xfrm>
            <a:off x="6949217" y="2004403"/>
            <a:ext cx="3595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Constant Propagation: Guaranteed </a:t>
            </a:r>
          </a:p>
          <a:p>
            <a:r>
              <a:rPr lang="en-US" b="1" i="1" u="sng" dirty="0">
                <a:solidFill>
                  <a:srgbClr val="7030A0"/>
                </a:solidFill>
              </a:rPr>
              <a:t>previous static definition</a:t>
            </a:r>
            <a:r>
              <a:rPr lang="en-US" b="1" i="1" dirty="0">
                <a:solidFill>
                  <a:srgbClr val="7030A0"/>
                </a:solidFill>
              </a:rPr>
              <a:t> of this use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958FE4-4B20-457F-AB75-8E57C3FD2AB1}"/>
              </a:ext>
            </a:extLst>
          </p:cNvPr>
          <p:cNvCxnSpPr>
            <a:cxnSpLocks/>
            <a:stCxn id="4" idx="1"/>
            <a:endCxn id="44" idx="3"/>
          </p:cNvCxnSpPr>
          <p:nvPr/>
        </p:nvCxnSpPr>
        <p:spPr>
          <a:xfrm flipH="1">
            <a:off x="5940268" y="1594563"/>
            <a:ext cx="1037517" cy="93367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04A9C02-3AA8-4D5B-8D1E-2E56B65C8CC2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6301011" y="2327569"/>
            <a:ext cx="648206" cy="96837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D21A3CB-516F-4FCF-B5B9-330E95FCC34E}"/>
              </a:ext>
            </a:extLst>
          </p:cNvPr>
          <p:cNvCxnSpPr>
            <a:cxnSpLocks/>
          </p:cNvCxnSpPr>
          <p:nvPr/>
        </p:nvCxnSpPr>
        <p:spPr>
          <a:xfrm flipV="1">
            <a:off x="5993723" y="2349021"/>
            <a:ext cx="307288" cy="226392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C18F93A-68FA-4DFE-A6C3-B3DB9185F8C3}"/>
              </a:ext>
            </a:extLst>
          </p:cNvPr>
          <p:cNvSpPr/>
          <p:nvPr/>
        </p:nvSpPr>
        <p:spPr>
          <a:xfrm>
            <a:off x="4651361" y="2090684"/>
            <a:ext cx="578675" cy="986589"/>
          </a:xfrm>
          <a:custGeom>
            <a:avLst/>
            <a:gdLst>
              <a:gd name="connsiteX0" fmla="*/ 859095 w 995453"/>
              <a:gd name="connsiteY0" fmla="*/ 0 h 802105"/>
              <a:gd name="connsiteX1" fmla="*/ 843 w 995453"/>
              <a:gd name="connsiteY1" fmla="*/ 224590 h 802105"/>
              <a:gd name="connsiteX2" fmla="*/ 995453 w 995453"/>
              <a:gd name="connsiteY2" fmla="*/ 802105 h 802105"/>
              <a:gd name="connsiteX0" fmla="*/ 859095 w 995453"/>
              <a:gd name="connsiteY0" fmla="*/ 0 h 802105"/>
              <a:gd name="connsiteX1" fmla="*/ 843 w 995453"/>
              <a:gd name="connsiteY1" fmla="*/ 224590 h 802105"/>
              <a:gd name="connsiteX2" fmla="*/ 995453 w 995453"/>
              <a:gd name="connsiteY2" fmla="*/ 802105 h 802105"/>
              <a:gd name="connsiteX0" fmla="*/ 0 w 136358"/>
              <a:gd name="connsiteY0" fmla="*/ 0 h 802105"/>
              <a:gd name="connsiteX1" fmla="*/ 136358 w 136358"/>
              <a:gd name="connsiteY1" fmla="*/ 802105 h 802105"/>
              <a:gd name="connsiteX0" fmla="*/ 575934 w 712292"/>
              <a:gd name="connsiteY0" fmla="*/ 0 h 802105"/>
              <a:gd name="connsiteX1" fmla="*/ 712292 w 712292"/>
              <a:gd name="connsiteY1" fmla="*/ 802105 h 802105"/>
              <a:gd name="connsiteX0" fmla="*/ 751768 w 888126"/>
              <a:gd name="connsiteY0" fmla="*/ 0 h 806564"/>
              <a:gd name="connsiteX1" fmla="*/ 888126 w 888126"/>
              <a:gd name="connsiteY1" fmla="*/ 802105 h 806564"/>
              <a:gd name="connsiteX0" fmla="*/ 1039729 w 1176087"/>
              <a:gd name="connsiteY0" fmla="*/ 0 h 806332"/>
              <a:gd name="connsiteX1" fmla="*/ 229602 w 1176087"/>
              <a:gd name="connsiteY1" fmla="*/ 200525 h 806332"/>
              <a:gd name="connsiteX2" fmla="*/ 1176087 w 1176087"/>
              <a:gd name="connsiteY2" fmla="*/ 802105 h 806332"/>
              <a:gd name="connsiteX0" fmla="*/ 857188 w 993546"/>
              <a:gd name="connsiteY0" fmla="*/ 0 h 815076"/>
              <a:gd name="connsiteX1" fmla="*/ 47061 w 993546"/>
              <a:gd name="connsiteY1" fmla="*/ 200525 h 815076"/>
              <a:gd name="connsiteX2" fmla="*/ 993546 w 993546"/>
              <a:gd name="connsiteY2" fmla="*/ 802105 h 815076"/>
              <a:gd name="connsiteX0" fmla="*/ 857188 w 993546"/>
              <a:gd name="connsiteY0" fmla="*/ 0 h 815076"/>
              <a:gd name="connsiteX1" fmla="*/ 47061 w 993546"/>
              <a:gd name="connsiteY1" fmla="*/ 200525 h 815076"/>
              <a:gd name="connsiteX2" fmla="*/ 993546 w 993546"/>
              <a:gd name="connsiteY2" fmla="*/ 802105 h 815076"/>
              <a:gd name="connsiteX0" fmla="*/ 0 w 136358"/>
              <a:gd name="connsiteY0" fmla="*/ 0 h 802105"/>
              <a:gd name="connsiteX1" fmla="*/ 136358 w 136358"/>
              <a:gd name="connsiteY1" fmla="*/ 802105 h 802105"/>
              <a:gd name="connsiteX0" fmla="*/ 398120 w 534478"/>
              <a:gd name="connsiteY0" fmla="*/ 0 h 802105"/>
              <a:gd name="connsiteX1" fmla="*/ 534478 w 534478"/>
              <a:gd name="connsiteY1" fmla="*/ 802105 h 802105"/>
              <a:gd name="connsiteX0" fmla="*/ 573798 w 710156"/>
              <a:gd name="connsiteY0" fmla="*/ 0 h 803748"/>
              <a:gd name="connsiteX1" fmla="*/ 710156 w 710156"/>
              <a:gd name="connsiteY1" fmla="*/ 802105 h 803748"/>
              <a:gd name="connsiteX0" fmla="*/ 959285 w 959285"/>
              <a:gd name="connsiteY0" fmla="*/ 633663 h 673261"/>
              <a:gd name="connsiteX1" fmla="*/ 389790 w 959285"/>
              <a:gd name="connsiteY1" fmla="*/ 0 h 673261"/>
              <a:gd name="connsiteX0" fmla="*/ 599931 w 672120"/>
              <a:gd name="connsiteY0" fmla="*/ 986589 h 1015708"/>
              <a:gd name="connsiteX1" fmla="*/ 672120 w 672120"/>
              <a:gd name="connsiteY1" fmla="*/ 0 h 1015708"/>
              <a:gd name="connsiteX0" fmla="*/ 506486 w 578675"/>
              <a:gd name="connsiteY0" fmla="*/ 986589 h 986589"/>
              <a:gd name="connsiteX1" fmla="*/ 578675 w 578675"/>
              <a:gd name="connsiteY1" fmla="*/ 0 h 98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8675" h="986589">
                <a:moveTo>
                  <a:pt x="506486" y="986589"/>
                </a:moveTo>
                <a:cubicBezTo>
                  <a:pt x="-210060" y="620294"/>
                  <a:pt x="-148568" y="37432"/>
                  <a:pt x="578675" y="0"/>
                </a:cubicBezTo>
              </a:path>
            </a:pathLst>
          </a:custGeom>
          <a:noFill/>
          <a:ln w="190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1816EDC-AEDA-4FB7-A7F3-3B967D68FE83}"/>
              </a:ext>
            </a:extLst>
          </p:cNvPr>
          <p:cNvSpPr txBox="1"/>
          <p:nvPr/>
        </p:nvSpPr>
        <p:spPr>
          <a:xfrm>
            <a:off x="5114401" y="2874741"/>
            <a:ext cx="2210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Is this definition live?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5C5F921-DFEB-48DB-8898-0223EA93DB01}"/>
              </a:ext>
            </a:extLst>
          </p:cNvPr>
          <p:cNvSpPr txBox="1"/>
          <p:nvPr/>
        </p:nvSpPr>
        <p:spPr>
          <a:xfrm>
            <a:off x="4825657" y="3464238"/>
            <a:ext cx="1231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¯\_(</a:t>
            </a:r>
            <a:r>
              <a:rPr lang="ja-JP" altLang="en-US" dirty="0"/>
              <a:t>ツ</a:t>
            </a:r>
            <a:r>
              <a:rPr lang="en-US" altLang="ja-JP" dirty="0"/>
              <a:t>)_/¯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8EF5814-5A3D-45D6-B335-7C0371CF33C3}"/>
              </a:ext>
            </a:extLst>
          </p:cNvPr>
          <p:cNvSpPr txBox="1"/>
          <p:nvPr/>
        </p:nvSpPr>
        <p:spPr>
          <a:xfrm>
            <a:off x="6056678" y="3316524"/>
            <a:ext cx="25244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Without knowing x’s use </a:t>
            </a:r>
          </a:p>
          <a:p>
            <a:r>
              <a:rPr lang="en-US" i="1" dirty="0"/>
              <a:t>outside this block</a:t>
            </a:r>
          </a:p>
          <a:p>
            <a:r>
              <a:rPr lang="en-US" dirty="0"/>
              <a:t>We have to keep it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C3F5278-6F7A-45F0-8EC7-95A6104F569B}"/>
              </a:ext>
            </a:extLst>
          </p:cNvPr>
          <p:cNvSpPr txBox="1"/>
          <p:nvPr/>
        </p:nvSpPr>
        <p:spPr>
          <a:xfrm>
            <a:off x="6096000" y="1989190"/>
            <a:ext cx="2718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488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/>
      <p:bldP spid="47" grpId="0"/>
      <p:bldP spid="4" grpId="0"/>
      <p:bldP spid="27" grpId="0"/>
      <p:bldP spid="37" grpId="0" animBg="1"/>
      <p:bldP spid="38" grpId="0"/>
      <p:bldP spid="39" grpId="0"/>
      <p:bldP spid="40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Dataflow analysis</a:t>
            </a:r>
          </a:p>
          <a:p>
            <a:r>
              <a:rPr lang="en-US" dirty="0"/>
              <a:t>Intuition</a:t>
            </a:r>
          </a:p>
          <a:p>
            <a:r>
              <a:rPr lang="en-US" dirty="0"/>
              <a:t>Concepts</a:t>
            </a:r>
          </a:p>
          <a:p>
            <a:r>
              <a:rPr lang="en-US" dirty="0"/>
              <a:t>Dataflow frameworks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3E8DEE-1E7F-4490-9869-87A3719B11CA}"/>
              </a:ext>
            </a:extLst>
          </p:cNvPr>
          <p:cNvSpPr txBox="1"/>
          <p:nvPr/>
        </p:nvSpPr>
        <p:spPr>
          <a:xfrm>
            <a:off x="8137411" y="5543768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Optimization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1A93AE8-70F6-4086-8430-3D5A1557FB78}"/>
              </a:ext>
            </a:extLst>
          </p:cNvPr>
          <p:cNvSpPr/>
          <p:nvPr/>
        </p:nvSpPr>
        <p:spPr>
          <a:xfrm>
            <a:off x="2046514" y="2167325"/>
            <a:ext cx="1978090" cy="587829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DB32B9-02D9-49C9-B4D2-9245008DA8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6"/>
          <a:stretch/>
        </p:blipFill>
        <p:spPr>
          <a:xfrm>
            <a:off x="7744332" y="2462726"/>
            <a:ext cx="2211998" cy="31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2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Consider </a:t>
            </a:r>
            <a:r>
              <a:rPr lang="en-US" sz="5000" u="sng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What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Info We Know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Basic Block Optimization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AAB48DD-FE6F-42BC-8E78-FBFB5520973B}"/>
              </a:ext>
            </a:extLst>
          </p:cNvPr>
          <p:cNvSpPr/>
          <p:nvPr/>
        </p:nvSpPr>
        <p:spPr>
          <a:xfrm>
            <a:off x="2137370" y="1375585"/>
            <a:ext cx="1776084" cy="1924964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380BC2-1A11-4282-B589-14BA48C97160}"/>
              </a:ext>
            </a:extLst>
          </p:cNvPr>
          <p:cNvSpPr txBox="1"/>
          <p:nvPr/>
        </p:nvSpPr>
        <p:spPr>
          <a:xfrm>
            <a:off x="2353777" y="150326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1065884-9329-445B-B07B-CCCADDE60B6C}"/>
              </a:ext>
            </a:extLst>
          </p:cNvPr>
          <p:cNvSpPr txBox="1"/>
          <p:nvPr/>
        </p:nvSpPr>
        <p:spPr>
          <a:xfrm>
            <a:off x="2353777" y="20641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EE7B956-8987-4A91-BE2B-B838E12DA635}"/>
              </a:ext>
            </a:extLst>
          </p:cNvPr>
          <p:cNvSpPr txBox="1"/>
          <p:nvPr/>
        </p:nvSpPr>
        <p:spPr>
          <a:xfrm>
            <a:off x="2353776" y="2631499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[x]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30E4D3-222B-4D84-8F31-993D341826F8}"/>
              </a:ext>
            </a:extLst>
          </p:cNvPr>
          <p:cNvSpPr txBox="1"/>
          <p:nvPr/>
        </p:nvSpPr>
        <p:spPr>
          <a:xfrm>
            <a:off x="6977785" y="1271397"/>
            <a:ext cx="4995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Dead Code Elimination: Guaranteed </a:t>
            </a:r>
            <a:r>
              <a:rPr lang="en-US" b="1" i="1" u="sng" dirty="0">
                <a:solidFill>
                  <a:schemeClr val="accent2"/>
                </a:solidFill>
              </a:rPr>
              <a:t>no future use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of this definition (the assignment is not “live”)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3FA916-A622-4723-ADF3-D53FB83B654C}"/>
              </a:ext>
            </a:extLst>
          </p:cNvPr>
          <p:cNvSpPr txBox="1"/>
          <p:nvPr/>
        </p:nvSpPr>
        <p:spPr>
          <a:xfrm>
            <a:off x="6949217" y="2004403"/>
            <a:ext cx="3595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Constant Propagation: Guaranteed </a:t>
            </a:r>
          </a:p>
          <a:p>
            <a:r>
              <a:rPr lang="en-US" b="1" i="1" u="sng" dirty="0">
                <a:solidFill>
                  <a:srgbClr val="7030A0"/>
                </a:solidFill>
              </a:rPr>
              <a:t>previous static definition</a:t>
            </a:r>
            <a:r>
              <a:rPr lang="en-US" b="1" i="1" dirty="0">
                <a:solidFill>
                  <a:srgbClr val="7030A0"/>
                </a:solidFill>
              </a:rPr>
              <a:t> of this use</a:t>
            </a:r>
          </a:p>
        </p:txBody>
      </p:sp>
      <p:graphicFrame>
        <p:nvGraphicFramePr>
          <p:cNvPr id="19" name="Table 8">
            <a:extLst>
              <a:ext uri="{FF2B5EF4-FFF2-40B4-BE49-F238E27FC236}">
                <a16:creationId xmlns:a16="http://schemas.microsoft.com/office/drawing/2014/main" id="{5F36E083-F83B-4AAD-B929-D531008279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349160"/>
              </p:ext>
            </p:extLst>
          </p:nvPr>
        </p:nvGraphicFramePr>
        <p:xfrm>
          <a:off x="1412242" y="4924233"/>
          <a:ext cx="3193894" cy="951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608">
                  <a:extLst>
                    <a:ext uri="{9D8B030D-6E8A-4147-A177-3AD203B41FA5}">
                      <a16:colId xmlns:a16="http://schemas.microsoft.com/office/drawing/2014/main" val="1729212496"/>
                    </a:ext>
                  </a:extLst>
                </a:gridCol>
                <a:gridCol w="1206437">
                  <a:extLst>
                    <a:ext uri="{9D8B030D-6E8A-4147-A177-3AD203B41FA5}">
                      <a16:colId xmlns:a16="http://schemas.microsoft.com/office/drawing/2014/main" val="61036171"/>
                    </a:ext>
                  </a:extLst>
                </a:gridCol>
                <a:gridCol w="1180849">
                  <a:extLst>
                    <a:ext uri="{9D8B030D-6E8A-4147-A177-3AD203B41FA5}">
                      <a16:colId xmlns:a16="http://schemas.microsoft.com/office/drawing/2014/main" val="1128327490"/>
                    </a:ext>
                  </a:extLst>
                </a:gridCol>
              </a:tblGrid>
              <a:tr h="40300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Known</a:t>
                      </a:r>
                    </a:p>
                    <a:p>
                      <a:pPr algn="ctr"/>
                      <a:r>
                        <a:rPr lang="en-US" dirty="0"/>
                        <a:t>Live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Known</a:t>
                      </a:r>
                    </a:p>
                    <a:p>
                      <a:pPr algn="ctr"/>
                      <a:r>
                        <a:rPr lang="en-US" dirty="0"/>
                        <a:t>Dead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 Enough Info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373380"/>
                  </a:ext>
                </a:extLst>
              </a:tr>
              <a:tr h="4030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40879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6B7065F-8990-4422-AC6C-1D600D3FB630}"/>
              </a:ext>
            </a:extLst>
          </p:cNvPr>
          <p:cNvSpPr txBox="1"/>
          <p:nvPr/>
        </p:nvSpPr>
        <p:spPr>
          <a:xfrm>
            <a:off x="2680558" y="5495364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💀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8997D4-4AFD-41A4-BDD4-9EA837C3B013}"/>
              </a:ext>
            </a:extLst>
          </p:cNvPr>
          <p:cNvSpPr txBox="1"/>
          <p:nvPr/>
        </p:nvSpPr>
        <p:spPr>
          <a:xfrm>
            <a:off x="3731157" y="5486655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579CC0-9A6B-4CA7-BDEF-AE64B7FA6352}"/>
              </a:ext>
            </a:extLst>
          </p:cNvPr>
          <p:cNvSpPr txBox="1"/>
          <p:nvPr/>
        </p:nvSpPr>
        <p:spPr>
          <a:xfrm>
            <a:off x="1554304" y="5495364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😊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796377-025E-4FA5-BF6A-616C92CBFDB6}"/>
              </a:ext>
            </a:extLst>
          </p:cNvPr>
          <p:cNvSpPr txBox="1"/>
          <p:nvPr/>
        </p:nvSpPr>
        <p:spPr>
          <a:xfrm>
            <a:off x="1556699" y="4275369"/>
            <a:ext cx="2945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For Dead Code Elimination, 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definition could be marked</a:t>
            </a:r>
          </a:p>
        </p:txBody>
      </p:sp>
      <p:graphicFrame>
        <p:nvGraphicFramePr>
          <p:cNvPr id="24" name="Table 8">
            <a:extLst>
              <a:ext uri="{FF2B5EF4-FFF2-40B4-BE49-F238E27FC236}">
                <a16:creationId xmlns:a16="http://schemas.microsoft.com/office/drawing/2014/main" id="{DCF658E0-3007-441B-AF83-192FC3591D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208337"/>
              </p:ext>
            </p:extLst>
          </p:nvPr>
        </p:nvGraphicFramePr>
        <p:xfrm>
          <a:off x="6250830" y="4924233"/>
          <a:ext cx="4386867" cy="951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1982">
                  <a:extLst>
                    <a:ext uri="{9D8B030D-6E8A-4147-A177-3AD203B41FA5}">
                      <a16:colId xmlns:a16="http://schemas.microsoft.com/office/drawing/2014/main" val="1729212496"/>
                    </a:ext>
                  </a:extLst>
                </a:gridCol>
                <a:gridCol w="1757611">
                  <a:extLst>
                    <a:ext uri="{9D8B030D-6E8A-4147-A177-3AD203B41FA5}">
                      <a16:colId xmlns:a16="http://schemas.microsoft.com/office/drawing/2014/main" val="61036171"/>
                    </a:ext>
                  </a:extLst>
                </a:gridCol>
                <a:gridCol w="1267274">
                  <a:extLst>
                    <a:ext uri="{9D8B030D-6E8A-4147-A177-3AD203B41FA5}">
                      <a16:colId xmlns:a16="http://schemas.microsoft.com/office/drawing/2014/main" val="1128327490"/>
                    </a:ext>
                  </a:extLst>
                </a:gridCol>
              </a:tblGrid>
              <a:tr h="40300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Guaranteed Constant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Guaranteed</a:t>
                      </a:r>
                    </a:p>
                    <a:p>
                      <a:pPr algn="ctr"/>
                      <a:r>
                        <a:rPr lang="en-US" dirty="0"/>
                        <a:t>Non-Constant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 Enough Info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373380"/>
                  </a:ext>
                </a:extLst>
              </a:tr>
              <a:tr h="4030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408795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29EA21DD-EB1B-4262-89E6-0115D25355DB}"/>
              </a:ext>
            </a:extLst>
          </p:cNvPr>
          <p:cNvSpPr txBox="1"/>
          <p:nvPr/>
        </p:nvSpPr>
        <p:spPr>
          <a:xfrm>
            <a:off x="9773190" y="5472573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3D5744-DB9D-4A1D-BBFC-66AA7C7BBA18}"/>
              </a:ext>
            </a:extLst>
          </p:cNvPr>
          <p:cNvSpPr txBox="1"/>
          <p:nvPr/>
        </p:nvSpPr>
        <p:spPr>
          <a:xfrm>
            <a:off x="7259781" y="4243930"/>
            <a:ext cx="2701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 i="1">
                <a:solidFill>
                  <a:srgbClr val="7030A0"/>
                </a:solidFill>
              </a:defRPr>
            </a:lvl1pPr>
          </a:lstStyle>
          <a:p>
            <a:pPr algn="ctr"/>
            <a:r>
              <a:rPr lang="en-US" dirty="0"/>
              <a:t>For Constant Propagation,</a:t>
            </a:r>
          </a:p>
          <a:p>
            <a:pPr algn="ctr"/>
            <a:r>
              <a:rPr lang="en-US" dirty="0"/>
              <a:t>use could be marked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31E063-7488-4CF8-BA56-84E205B7FBB7}"/>
              </a:ext>
            </a:extLst>
          </p:cNvPr>
          <p:cNvSpPr txBox="1"/>
          <p:nvPr/>
        </p:nvSpPr>
        <p:spPr>
          <a:xfrm>
            <a:off x="6532861" y="5486655"/>
            <a:ext cx="91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&lt;value&gt;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652B04-4868-47CD-9148-B5FD027270FF}"/>
              </a:ext>
            </a:extLst>
          </p:cNvPr>
          <p:cNvSpPr txBox="1"/>
          <p:nvPr/>
        </p:nvSpPr>
        <p:spPr>
          <a:xfrm>
            <a:off x="7742389" y="5465139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&gt; 1 value or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BE608C-5F02-4015-8D60-513F0B517255}"/>
              </a:ext>
            </a:extLst>
          </p:cNvPr>
          <p:cNvSpPr txBox="1"/>
          <p:nvPr/>
        </p:nvSpPr>
        <p:spPr>
          <a:xfrm>
            <a:off x="8868018" y="5465139"/>
            <a:ext cx="413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⚡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B85577-08B1-4F88-9738-FD544ABA9E79}"/>
              </a:ext>
            </a:extLst>
          </p:cNvPr>
          <p:cNvSpPr txBox="1"/>
          <p:nvPr/>
        </p:nvSpPr>
        <p:spPr>
          <a:xfrm>
            <a:off x="491629" y="2918075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(DCE) x: </a:t>
            </a:r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dirty="0"/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613503-F687-47BD-B39F-0C73D9FF3609}"/>
              </a:ext>
            </a:extLst>
          </p:cNvPr>
          <p:cNvSpPr txBox="1"/>
          <p:nvPr/>
        </p:nvSpPr>
        <p:spPr>
          <a:xfrm>
            <a:off x="544528" y="2348962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(DCE) x:</a:t>
            </a:r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 😊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01216-5427-4562-AD50-25ABDC26EBF0}"/>
              </a:ext>
            </a:extLst>
          </p:cNvPr>
          <p:cNvSpPr txBox="1"/>
          <p:nvPr/>
        </p:nvSpPr>
        <p:spPr>
          <a:xfrm>
            <a:off x="560558" y="1776547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(DCE) x:</a:t>
            </a:r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 💀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32977E9-F925-4472-9DAE-6261E76A41F4}"/>
              </a:ext>
            </a:extLst>
          </p:cNvPr>
          <p:cNvSpPr txBox="1"/>
          <p:nvPr/>
        </p:nvSpPr>
        <p:spPr>
          <a:xfrm>
            <a:off x="560558" y="1284508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(DCE) x:</a:t>
            </a:r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 💀</a:t>
            </a:r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E2C94E-1CA8-4106-B971-C2275C0D2B8C}"/>
              </a:ext>
            </a:extLst>
          </p:cNvPr>
          <p:cNvCxnSpPr>
            <a:cxnSpLocks/>
          </p:cNvCxnSpPr>
          <p:nvPr/>
        </p:nvCxnSpPr>
        <p:spPr>
          <a:xfrm>
            <a:off x="1741497" y="3102741"/>
            <a:ext cx="1297788" cy="0"/>
          </a:xfrm>
          <a:prstGeom prst="line">
            <a:avLst/>
          </a:prstGeom>
          <a:ln w="28575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AE9D6B4-9C8C-44A6-AECD-21BEAAB18F5A}"/>
              </a:ext>
            </a:extLst>
          </p:cNvPr>
          <p:cNvCxnSpPr>
            <a:cxnSpLocks/>
          </p:cNvCxnSpPr>
          <p:nvPr/>
        </p:nvCxnSpPr>
        <p:spPr>
          <a:xfrm>
            <a:off x="1728431" y="2523618"/>
            <a:ext cx="1297788" cy="0"/>
          </a:xfrm>
          <a:prstGeom prst="line">
            <a:avLst/>
          </a:prstGeom>
          <a:ln w="28575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FC2B54C-3704-4C0E-AFFD-06E7936BDC71}"/>
              </a:ext>
            </a:extLst>
          </p:cNvPr>
          <p:cNvCxnSpPr>
            <a:cxnSpLocks/>
          </p:cNvCxnSpPr>
          <p:nvPr/>
        </p:nvCxnSpPr>
        <p:spPr>
          <a:xfrm>
            <a:off x="1706657" y="1996750"/>
            <a:ext cx="1297788" cy="0"/>
          </a:xfrm>
          <a:prstGeom prst="line">
            <a:avLst/>
          </a:prstGeom>
          <a:ln w="28575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8B499BC-CC86-4027-854F-9FB5AA4CDB4C}"/>
              </a:ext>
            </a:extLst>
          </p:cNvPr>
          <p:cNvCxnSpPr>
            <a:cxnSpLocks/>
          </p:cNvCxnSpPr>
          <p:nvPr/>
        </p:nvCxnSpPr>
        <p:spPr>
          <a:xfrm>
            <a:off x="1711010" y="1478587"/>
            <a:ext cx="1297788" cy="0"/>
          </a:xfrm>
          <a:prstGeom prst="line">
            <a:avLst/>
          </a:prstGeom>
          <a:ln w="28575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20EA5C1C-097D-4511-A7C9-4458B70C0487}"/>
              </a:ext>
            </a:extLst>
          </p:cNvPr>
          <p:cNvSpPr txBox="1"/>
          <p:nvPr/>
        </p:nvSpPr>
        <p:spPr>
          <a:xfrm>
            <a:off x="4092971" y="1297448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(CP) x:</a:t>
            </a:r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 🤷</a:t>
            </a:r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429AC3A-184C-41B8-AF6F-CCD36CC1B3A3}"/>
              </a:ext>
            </a:extLst>
          </p:cNvPr>
          <p:cNvCxnSpPr>
            <a:cxnSpLocks/>
          </p:cNvCxnSpPr>
          <p:nvPr/>
        </p:nvCxnSpPr>
        <p:spPr>
          <a:xfrm flipH="1">
            <a:off x="3161198" y="1491650"/>
            <a:ext cx="896996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8AAA3AE1-2AAD-4829-A2D4-4C6BFBE500FA}"/>
              </a:ext>
            </a:extLst>
          </p:cNvPr>
          <p:cNvSpPr txBox="1"/>
          <p:nvPr/>
        </p:nvSpPr>
        <p:spPr>
          <a:xfrm>
            <a:off x="4092971" y="1798192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(CP) x: 1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2943FC3-0233-48CF-AEFA-E1F21DB9C604}"/>
              </a:ext>
            </a:extLst>
          </p:cNvPr>
          <p:cNvCxnSpPr>
            <a:cxnSpLocks/>
          </p:cNvCxnSpPr>
          <p:nvPr/>
        </p:nvCxnSpPr>
        <p:spPr>
          <a:xfrm flipH="1">
            <a:off x="3130715" y="1992394"/>
            <a:ext cx="896996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D71ADAAB-CCF4-47DB-B903-07CC98871A5E}"/>
              </a:ext>
            </a:extLst>
          </p:cNvPr>
          <p:cNvSpPr txBox="1"/>
          <p:nvPr/>
        </p:nvSpPr>
        <p:spPr>
          <a:xfrm>
            <a:off x="4092971" y="2333767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(CP) x: 2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FEAE048-1B1B-473C-A923-BD58A6EA6E8E}"/>
              </a:ext>
            </a:extLst>
          </p:cNvPr>
          <p:cNvCxnSpPr>
            <a:cxnSpLocks/>
          </p:cNvCxnSpPr>
          <p:nvPr/>
        </p:nvCxnSpPr>
        <p:spPr>
          <a:xfrm flipH="1">
            <a:off x="3161193" y="2527969"/>
            <a:ext cx="896996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8175A28E-3745-4B81-9F88-8F5B42263CBC}"/>
              </a:ext>
            </a:extLst>
          </p:cNvPr>
          <p:cNvSpPr txBox="1"/>
          <p:nvPr/>
        </p:nvSpPr>
        <p:spPr>
          <a:xfrm>
            <a:off x="4092971" y="2904180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(CP) x: 2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87F643E-73FC-4384-AEC6-FE3132C6184E}"/>
              </a:ext>
            </a:extLst>
          </p:cNvPr>
          <p:cNvCxnSpPr>
            <a:cxnSpLocks/>
          </p:cNvCxnSpPr>
          <p:nvPr/>
        </p:nvCxnSpPr>
        <p:spPr>
          <a:xfrm flipH="1">
            <a:off x="3191670" y="3098382"/>
            <a:ext cx="896996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91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6" grpId="0"/>
      <p:bldP spid="29" grpId="0"/>
      <p:bldP spid="2" grpId="0"/>
      <p:bldP spid="30" grpId="0"/>
      <p:bldP spid="32" grpId="0"/>
      <p:bldP spid="6" grpId="0"/>
      <p:bldP spid="34" grpId="0"/>
      <p:bldP spid="35" grpId="0"/>
      <p:bldP spid="36" grpId="0"/>
      <p:bldP spid="50" grpId="0"/>
      <p:bldP spid="52" grpId="0"/>
      <p:bldP spid="54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Consider </a:t>
            </a:r>
            <a:r>
              <a:rPr lang="en-US" sz="5000" u="sng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Where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We Learn Info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Basic Block Optimization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AAB48DD-FE6F-42BC-8E78-FBFB5520973B}"/>
              </a:ext>
            </a:extLst>
          </p:cNvPr>
          <p:cNvSpPr/>
          <p:nvPr/>
        </p:nvSpPr>
        <p:spPr>
          <a:xfrm>
            <a:off x="2137370" y="1375585"/>
            <a:ext cx="1776084" cy="1924964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380BC2-1A11-4282-B589-14BA48C97160}"/>
              </a:ext>
            </a:extLst>
          </p:cNvPr>
          <p:cNvSpPr txBox="1"/>
          <p:nvPr/>
        </p:nvSpPr>
        <p:spPr>
          <a:xfrm>
            <a:off x="2353777" y="150326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1065884-9329-445B-B07B-CCCADDE60B6C}"/>
              </a:ext>
            </a:extLst>
          </p:cNvPr>
          <p:cNvSpPr txBox="1"/>
          <p:nvPr/>
        </p:nvSpPr>
        <p:spPr>
          <a:xfrm>
            <a:off x="2353777" y="20641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EE7B956-8987-4A91-BE2B-B838E12DA635}"/>
              </a:ext>
            </a:extLst>
          </p:cNvPr>
          <p:cNvSpPr txBox="1"/>
          <p:nvPr/>
        </p:nvSpPr>
        <p:spPr>
          <a:xfrm>
            <a:off x="2353776" y="2631499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[x]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30E4D3-222B-4D84-8F31-993D341826F8}"/>
              </a:ext>
            </a:extLst>
          </p:cNvPr>
          <p:cNvSpPr txBox="1"/>
          <p:nvPr/>
        </p:nvSpPr>
        <p:spPr>
          <a:xfrm>
            <a:off x="6977785" y="1271397"/>
            <a:ext cx="4995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Dead Code Elimination: Guaranteed </a:t>
            </a:r>
            <a:r>
              <a:rPr lang="en-US" b="1" i="1" u="sng" dirty="0">
                <a:solidFill>
                  <a:schemeClr val="accent2"/>
                </a:solidFill>
              </a:rPr>
              <a:t>no future use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of this definition (the assignment is not “live”)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3FA916-A622-4723-ADF3-D53FB83B654C}"/>
              </a:ext>
            </a:extLst>
          </p:cNvPr>
          <p:cNvSpPr txBox="1"/>
          <p:nvPr/>
        </p:nvSpPr>
        <p:spPr>
          <a:xfrm>
            <a:off x="6949217" y="2004403"/>
            <a:ext cx="3595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Constant Propagation: Guaranteed </a:t>
            </a:r>
          </a:p>
          <a:p>
            <a:r>
              <a:rPr lang="en-US" b="1" i="1" u="sng" dirty="0">
                <a:solidFill>
                  <a:srgbClr val="7030A0"/>
                </a:solidFill>
              </a:rPr>
              <a:t>previous static definition</a:t>
            </a:r>
            <a:r>
              <a:rPr lang="en-US" b="1" i="1" dirty="0">
                <a:solidFill>
                  <a:srgbClr val="7030A0"/>
                </a:solidFill>
              </a:rPr>
              <a:t> of this use</a:t>
            </a:r>
          </a:p>
        </p:txBody>
      </p:sp>
      <p:graphicFrame>
        <p:nvGraphicFramePr>
          <p:cNvPr id="19" name="Table 8">
            <a:extLst>
              <a:ext uri="{FF2B5EF4-FFF2-40B4-BE49-F238E27FC236}">
                <a16:creationId xmlns:a16="http://schemas.microsoft.com/office/drawing/2014/main" id="{5F36E083-F83B-4AAD-B929-D53100827989}"/>
              </a:ext>
            </a:extLst>
          </p:cNvPr>
          <p:cNvGraphicFramePr>
            <a:graphicFrameLocks noGrp="1"/>
          </p:cNvGraphicFramePr>
          <p:nvPr/>
        </p:nvGraphicFramePr>
        <p:xfrm>
          <a:off x="1412242" y="4924233"/>
          <a:ext cx="3193894" cy="951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608">
                  <a:extLst>
                    <a:ext uri="{9D8B030D-6E8A-4147-A177-3AD203B41FA5}">
                      <a16:colId xmlns:a16="http://schemas.microsoft.com/office/drawing/2014/main" val="1729212496"/>
                    </a:ext>
                  </a:extLst>
                </a:gridCol>
                <a:gridCol w="1206437">
                  <a:extLst>
                    <a:ext uri="{9D8B030D-6E8A-4147-A177-3AD203B41FA5}">
                      <a16:colId xmlns:a16="http://schemas.microsoft.com/office/drawing/2014/main" val="61036171"/>
                    </a:ext>
                  </a:extLst>
                </a:gridCol>
                <a:gridCol w="1180849">
                  <a:extLst>
                    <a:ext uri="{9D8B030D-6E8A-4147-A177-3AD203B41FA5}">
                      <a16:colId xmlns:a16="http://schemas.microsoft.com/office/drawing/2014/main" val="1128327490"/>
                    </a:ext>
                  </a:extLst>
                </a:gridCol>
              </a:tblGrid>
              <a:tr h="40300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Known</a:t>
                      </a:r>
                    </a:p>
                    <a:p>
                      <a:pPr algn="ctr"/>
                      <a:r>
                        <a:rPr lang="en-US" dirty="0"/>
                        <a:t>Live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Known</a:t>
                      </a:r>
                    </a:p>
                    <a:p>
                      <a:pPr algn="ctr"/>
                      <a:r>
                        <a:rPr lang="en-US" dirty="0"/>
                        <a:t>Dead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 Enough Info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373380"/>
                  </a:ext>
                </a:extLst>
              </a:tr>
              <a:tr h="4030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40879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6B7065F-8990-4422-AC6C-1D600D3FB630}"/>
              </a:ext>
            </a:extLst>
          </p:cNvPr>
          <p:cNvSpPr txBox="1"/>
          <p:nvPr/>
        </p:nvSpPr>
        <p:spPr>
          <a:xfrm>
            <a:off x="2680558" y="5495364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💀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8997D4-4AFD-41A4-BDD4-9EA837C3B013}"/>
              </a:ext>
            </a:extLst>
          </p:cNvPr>
          <p:cNvSpPr txBox="1"/>
          <p:nvPr/>
        </p:nvSpPr>
        <p:spPr>
          <a:xfrm>
            <a:off x="3731157" y="5486655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579CC0-9A6B-4CA7-BDEF-AE64B7FA6352}"/>
              </a:ext>
            </a:extLst>
          </p:cNvPr>
          <p:cNvSpPr txBox="1"/>
          <p:nvPr/>
        </p:nvSpPr>
        <p:spPr>
          <a:xfrm>
            <a:off x="1554304" y="5495364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😊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796377-025E-4FA5-BF6A-616C92CBFDB6}"/>
              </a:ext>
            </a:extLst>
          </p:cNvPr>
          <p:cNvSpPr txBox="1"/>
          <p:nvPr/>
        </p:nvSpPr>
        <p:spPr>
          <a:xfrm>
            <a:off x="1556699" y="4275369"/>
            <a:ext cx="2945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For Dead Code Elimination, 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definition could be marked</a:t>
            </a:r>
          </a:p>
        </p:txBody>
      </p:sp>
      <p:graphicFrame>
        <p:nvGraphicFramePr>
          <p:cNvPr id="24" name="Table 8">
            <a:extLst>
              <a:ext uri="{FF2B5EF4-FFF2-40B4-BE49-F238E27FC236}">
                <a16:creationId xmlns:a16="http://schemas.microsoft.com/office/drawing/2014/main" id="{DCF658E0-3007-441B-AF83-192FC3591DDC}"/>
              </a:ext>
            </a:extLst>
          </p:cNvPr>
          <p:cNvGraphicFramePr>
            <a:graphicFrameLocks noGrp="1"/>
          </p:cNvGraphicFramePr>
          <p:nvPr/>
        </p:nvGraphicFramePr>
        <p:xfrm>
          <a:off x="6250830" y="4924233"/>
          <a:ext cx="4386867" cy="951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1982">
                  <a:extLst>
                    <a:ext uri="{9D8B030D-6E8A-4147-A177-3AD203B41FA5}">
                      <a16:colId xmlns:a16="http://schemas.microsoft.com/office/drawing/2014/main" val="1729212496"/>
                    </a:ext>
                  </a:extLst>
                </a:gridCol>
                <a:gridCol w="1757611">
                  <a:extLst>
                    <a:ext uri="{9D8B030D-6E8A-4147-A177-3AD203B41FA5}">
                      <a16:colId xmlns:a16="http://schemas.microsoft.com/office/drawing/2014/main" val="61036171"/>
                    </a:ext>
                  </a:extLst>
                </a:gridCol>
                <a:gridCol w="1267274">
                  <a:extLst>
                    <a:ext uri="{9D8B030D-6E8A-4147-A177-3AD203B41FA5}">
                      <a16:colId xmlns:a16="http://schemas.microsoft.com/office/drawing/2014/main" val="1128327490"/>
                    </a:ext>
                  </a:extLst>
                </a:gridCol>
              </a:tblGrid>
              <a:tr h="40300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Guaranteed Constant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Guaranteed</a:t>
                      </a:r>
                    </a:p>
                    <a:p>
                      <a:pPr algn="ctr"/>
                      <a:r>
                        <a:rPr lang="en-US" dirty="0"/>
                        <a:t>Non-Constant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 Enough Info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373380"/>
                  </a:ext>
                </a:extLst>
              </a:tr>
              <a:tr h="4030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408795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29EA21DD-EB1B-4262-89E6-0115D25355DB}"/>
              </a:ext>
            </a:extLst>
          </p:cNvPr>
          <p:cNvSpPr txBox="1"/>
          <p:nvPr/>
        </p:nvSpPr>
        <p:spPr>
          <a:xfrm>
            <a:off x="9773190" y="5472573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3D5744-DB9D-4A1D-BBFC-66AA7C7BBA18}"/>
              </a:ext>
            </a:extLst>
          </p:cNvPr>
          <p:cNvSpPr txBox="1"/>
          <p:nvPr/>
        </p:nvSpPr>
        <p:spPr>
          <a:xfrm>
            <a:off x="7259781" y="4243930"/>
            <a:ext cx="2701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 i="1">
                <a:solidFill>
                  <a:srgbClr val="7030A0"/>
                </a:solidFill>
              </a:defRPr>
            </a:lvl1pPr>
          </a:lstStyle>
          <a:p>
            <a:pPr algn="ctr"/>
            <a:r>
              <a:rPr lang="en-US" dirty="0"/>
              <a:t>For Constant Propagation,</a:t>
            </a:r>
          </a:p>
          <a:p>
            <a:pPr algn="ctr"/>
            <a:r>
              <a:rPr lang="en-US" dirty="0"/>
              <a:t>use could be marked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31E063-7488-4CF8-BA56-84E205B7FBB7}"/>
              </a:ext>
            </a:extLst>
          </p:cNvPr>
          <p:cNvSpPr txBox="1"/>
          <p:nvPr/>
        </p:nvSpPr>
        <p:spPr>
          <a:xfrm>
            <a:off x="6532861" y="5486655"/>
            <a:ext cx="91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&lt;value&gt;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652B04-4868-47CD-9148-B5FD027270FF}"/>
              </a:ext>
            </a:extLst>
          </p:cNvPr>
          <p:cNvSpPr txBox="1"/>
          <p:nvPr/>
        </p:nvSpPr>
        <p:spPr>
          <a:xfrm>
            <a:off x="7742389" y="5465139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&gt; 1 value or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BE608C-5F02-4015-8D60-513F0B517255}"/>
              </a:ext>
            </a:extLst>
          </p:cNvPr>
          <p:cNvSpPr txBox="1"/>
          <p:nvPr/>
        </p:nvSpPr>
        <p:spPr>
          <a:xfrm>
            <a:off x="8868018" y="5465139"/>
            <a:ext cx="413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⚡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B85577-08B1-4F88-9738-FD544ABA9E79}"/>
              </a:ext>
            </a:extLst>
          </p:cNvPr>
          <p:cNvSpPr txBox="1"/>
          <p:nvPr/>
        </p:nvSpPr>
        <p:spPr>
          <a:xfrm>
            <a:off x="491629" y="2918075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(DCE) x: </a:t>
            </a:r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dirty="0"/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613503-F687-47BD-B39F-0C73D9FF3609}"/>
              </a:ext>
            </a:extLst>
          </p:cNvPr>
          <p:cNvSpPr txBox="1"/>
          <p:nvPr/>
        </p:nvSpPr>
        <p:spPr>
          <a:xfrm>
            <a:off x="544528" y="2348962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(DCE) x:</a:t>
            </a:r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 😊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01216-5427-4562-AD50-25ABDC26EBF0}"/>
              </a:ext>
            </a:extLst>
          </p:cNvPr>
          <p:cNvSpPr txBox="1"/>
          <p:nvPr/>
        </p:nvSpPr>
        <p:spPr>
          <a:xfrm>
            <a:off x="560558" y="1776547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(DCE) x:</a:t>
            </a:r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 💀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32977E9-F925-4472-9DAE-6261E76A41F4}"/>
              </a:ext>
            </a:extLst>
          </p:cNvPr>
          <p:cNvSpPr txBox="1"/>
          <p:nvPr/>
        </p:nvSpPr>
        <p:spPr>
          <a:xfrm>
            <a:off x="560558" y="1284508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(DCE) x:</a:t>
            </a:r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 💀</a:t>
            </a:r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E2C94E-1CA8-4106-B971-C2275C0D2B8C}"/>
              </a:ext>
            </a:extLst>
          </p:cNvPr>
          <p:cNvCxnSpPr>
            <a:cxnSpLocks/>
          </p:cNvCxnSpPr>
          <p:nvPr/>
        </p:nvCxnSpPr>
        <p:spPr>
          <a:xfrm>
            <a:off x="1741497" y="3102741"/>
            <a:ext cx="1297788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AE9D6B4-9C8C-44A6-AECD-21BEAAB18F5A}"/>
              </a:ext>
            </a:extLst>
          </p:cNvPr>
          <p:cNvCxnSpPr>
            <a:cxnSpLocks/>
          </p:cNvCxnSpPr>
          <p:nvPr/>
        </p:nvCxnSpPr>
        <p:spPr>
          <a:xfrm>
            <a:off x="1728431" y="2523618"/>
            <a:ext cx="1297788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FC2B54C-3704-4C0E-AFFD-06E7936BDC71}"/>
              </a:ext>
            </a:extLst>
          </p:cNvPr>
          <p:cNvCxnSpPr>
            <a:cxnSpLocks/>
          </p:cNvCxnSpPr>
          <p:nvPr/>
        </p:nvCxnSpPr>
        <p:spPr>
          <a:xfrm>
            <a:off x="1706657" y="1996750"/>
            <a:ext cx="1297788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8B499BC-CC86-4027-854F-9FB5AA4CDB4C}"/>
              </a:ext>
            </a:extLst>
          </p:cNvPr>
          <p:cNvCxnSpPr>
            <a:cxnSpLocks/>
          </p:cNvCxnSpPr>
          <p:nvPr/>
        </p:nvCxnSpPr>
        <p:spPr>
          <a:xfrm>
            <a:off x="1711010" y="1478587"/>
            <a:ext cx="1297788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20EA5C1C-097D-4511-A7C9-4458B70C0487}"/>
              </a:ext>
            </a:extLst>
          </p:cNvPr>
          <p:cNvSpPr txBox="1"/>
          <p:nvPr/>
        </p:nvSpPr>
        <p:spPr>
          <a:xfrm>
            <a:off x="4092971" y="1297448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(CP) x:</a:t>
            </a:r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 🤷</a:t>
            </a:r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429AC3A-184C-41B8-AF6F-CCD36CC1B3A3}"/>
              </a:ext>
            </a:extLst>
          </p:cNvPr>
          <p:cNvCxnSpPr>
            <a:cxnSpLocks/>
          </p:cNvCxnSpPr>
          <p:nvPr/>
        </p:nvCxnSpPr>
        <p:spPr>
          <a:xfrm flipH="1">
            <a:off x="3161198" y="1491650"/>
            <a:ext cx="896996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8AAA3AE1-2AAD-4829-A2D4-4C6BFBE500FA}"/>
              </a:ext>
            </a:extLst>
          </p:cNvPr>
          <p:cNvSpPr txBox="1"/>
          <p:nvPr/>
        </p:nvSpPr>
        <p:spPr>
          <a:xfrm>
            <a:off x="4092971" y="1798192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(CP) x: 1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2943FC3-0233-48CF-AEFA-E1F21DB9C604}"/>
              </a:ext>
            </a:extLst>
          </p:cNvPr>
          <p:cNvCxnSpPr>
            <a:cxnSpLocks/>
          </p:cNvCxnSpPr>
          <p:nvPr/>
        </p:nvCxnSpPr>
        <p:spPr>
          <a:xfrm flipH="1">
            <a:off x="3130715" y="1992394"/>
            <a:ext cx="896996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D71ADAAB-CCF4-47DB-B903-07CC98871A5E}"/>
              </a:ext>
            </a:extLst>
          </p:cNvPr>
          <p:cNvSpPr txBox="1"/>
          <p:nvPr/>
        </p:nvSpPr>
        <p:spPr>
          <a:xfrm>
            <a:off x="4092971" y="2333767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(CP) x: 2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FEAE048-1B1B-473C-A923-BD58A6EA6E8E}"/>
              </a:ext>
            </a:extLst>
          </p:cNvPr>
          <p:cNvCxnSpPr>
            <a:cxnSpLocks/>
          </p:cNvCxnSpPr>
          <p:nvPr/>
        </p:nvCxnSpPr>
        <p:spPr>
          <a:xfrm flipH="1">
            <a:off x="3161193" y="2527969"/>
            <a:ext cx="896996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8175A28E-3745-4B81-9F88-8F5B42263CBC}"/>
              </a:ext>
            </a:extLst>
          </p:cNvPr>
          <p:cNvSpPr txBox="1"/>
          <p:nvPr/>
        </p:nvSpPr>
        <p:spPr>
          <a:xfrm>
            <a:off x="4092971" y="2904180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(CP) x: 2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87F643E-73FC-4384-AEC6-FE3132C6184E}"/>
              </a:ext>
            </a:extLst>
          </p:cNvPr>
          <p:cNvCxnSpPr>
            <a:cxnSpLocks/>
          </p:cNvCxnSpPr>
          <p:nvPr/>
        </p:nvCxnSpPr>
        <p:spPr>
          <a:xfrm flipH="1">
            <a:off x="3191670" y="3098382"/>
            <a:ext cx="896996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CBAD2B6-276D-4AB4-9CA1-F992EF6A694C}"/>
              </a:ext>
            </a:extLst>
          </p:cNvPr>
          <p:cNvCxnSpPr/>
          <p:nvPr/>
        </p:nvCxnSpPr>
        <p:spPr>
          <a:xfrm flipV="1">
            <a:off x="526076" y="1297448"/>
            <a:ext cx="0" cy="213155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FC49558-A084-4A17-87A9-A0CAB915FA68}"/>
              </a:ext>
            </a:extLst>
          </p:cNvPr>
          <p:cNvSpPr txBox="1"/>
          <p:nvPr/>
        </p:nvSpPr>
        <p:spPr>
          <a:xfrm>
            <a:off x="-5112" y="609600"/>
            <a:ext cx="1211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Backwards</a:t>
            </a:r>
          </a:p>
          <a:p>
            <a:pPr algn="ctr"/>
            <a:r>
              <a:rPr lang="en-US" b="1" dirty="0"/>
              <a:t>analysis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5CA9FE7-6714-4769-8674-E66D3CD0C61A}"/>
              </a:ext>
            </a:extLst>
          </p:cNvPr>
          <p:cNvCxnSpPr>
            <a:cxnSpLocks/>
            <a:endCxn id="58" idx="0"/>
          </p:cNvCxnSpPr>
          <p:nvPr/>
        </p:nvCxnSpPr>
        <p:spPr>
          <a:xfrm>
            <a:off x="5280628" y="1371046"/>
            <a:ext cx="22892" cy="1973045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95A1C945-18B9-4993-89A2-CF7B352DA724}"/>
              </a:ext>
            </a:extLst>
          </p:cNvPr>
          <p:cNvSpPr txBox="1"/>
          <p:nvPr/>
        </p:nvSpPr>
        <p:spPr>
          <a:xfrm>
            <a:off x="4768149" y="3344091"/>
            <a:ext cx="1070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Forwards</a:t>
            </a:r>
          </a:p>
          <a:p>
            <a:pPr algn="ctr"/>
            <a:r>
              <a:rPr lang="en-US" b="1" dirty="0"/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400329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Beyond Local Optimization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F372C95-3507-49B2-84D9-74C826593F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7" r="19347"/>
          <a:stretch/>
        </p:blipFill>
        <p:spPr>
          <a:xfrm>
            <a:off x="6531002" y="1405993"/>
            <a:ext cx="2919664" cy="4762500"/>
          </a:xfrm>
          <a:prstGeom prst="rect">
            <a:avLst/>
          </a:prstGeom>
        </p:spPr>
      </p:pic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2A03A577-09AF-43F5-847D-E498C02A22B5}"/>
              </a:ext>
            </a:extLst>
          </p:cNvPr>
          <p:cNvSpPr/>
          <p:nvPr/>
        </p:nvSpPr>
        <p:spPr>
          <a:xfrm>
            <a:off x="2634918" y="2787788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498312E7-A230-4DF5-A372-9C8C27D775C4}"/>
              </a:ext>
            </a:extLst>
          </p:cNvPr>
          <p:cNvSpPr/>
          <p:nvPr/>
        </p:nvSpPr>
        <p:spPr>
          <a:xfrm>
            <a:off x="2241573" y="4958443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04091E6-915B-48AF-B2CC-944220A2C7F8}"/>
              </a:ext>
            </a:extLst>
          </p:cNvPr>
          <p:cNvSpPr/>
          <p:nvPr/>
        </p:nvSpPr>
        <p:spPr>
          <a:xfrm>
            <a:off x="2917798" y="3511923"/>
            <a:ext cx="1972993" cy="1206926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C8DF340-D5DC-4D6F-8193-21E38723B39E}"/>
              </a:ext>
            </a:extLst>
          </p:cNvPr>
          <p:cNvSpPr txBox="1"/>
          <p:nvPr/>
        </p:nvSpPr>
        <p:spPr>
          <a:xfrm>
            <a:off x="3270562" y="3560049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49DA89-4305-4052-BD17-59FB9F43FDA7}"/>
              </a:ext>
            </a:extLst>
          </p:cNvPr>
          <p:cNvSpPr txBox="1"/>
          <p:nvPr/>
        </p:nvSpPr>
        <p:spPr>
          <a:xfrm>
            <a:off x="3270562" y="3913339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[y] := 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EC82E56-CE82-41CE-82E6-71E4E69A8C54}"/>
              </a:ext>
            </a:extLst>
          </p:cNvPr>
          <p:cNvSpPr txBox="1"/>
          <p:nvPr/>
        </p:nvSpPr>
        <p:spPr>
          <a:xfrm>
            <a:off x="3270561" y="4298713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[x] * [y]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F48625F-CF90-4162-9DBB-60FBCA451AFA}"/>
              </a:ext>
            </a:extLst>
          </p:cNvPr>
          <p:cNvSpPr/>
          <p:nvPr/>
        </p:nvSpPr>
        <p:spPr>
          <a:xfrm>
            <a:off x="2917798" y="4931426"/>
            <a:ext cx="1968588" cy="754488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1392FD9-0E5A-44B6-9E59-D906353B9238}"/>
              </a:ext>
            </a:extLst>
          </p:cNvPr>
          <p:cNvSpPr txBox="1"/>
          <p:nvPr/>
        </p:nvSpPr>
        <p:spPr>
          <a:xfrm>
            <a:off x="3361341" y="5322622"/>
            <a:ext cx="67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1E7B1A90-7177-406D-AE15-B7757FDC806F}"/>
              </a:ext>
            </a:extLst>
          </p:cNvPr>
          <p:cNvSpPr/>
          <p:nvPr/>
        </p:nvSpPr>
        <p:spPr>
          <a:xfrm>
            <a:off x="2919847" y="1882532"/>
            <a:ext cx="1972993" cy="1172047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FC0F207-FDA2-46FF-A35F-BC54B421F467}"/>
              </a:ext>
            </a:extLst>
          </p:cNvPr>
          <p:cNvSpPr txBox="1"/>
          <p:nvPr/>
        </p:nvSpPr>
        <p:spPr>
          <a:xfrm>
            <a:off x="3252222" y="2642132"/>
            <a:ext cx="143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ifz</a:t>
            </a:r>
            <a:r>
              <a:rPr lang="en-US" dirty="0"/>
              <a:t> [x] </a:t>
            </a:r>
            <a:r>
              <a:rPr lang="en-US" dirty="0" err="1"/>
              <a:t>goto</a:t>
            </a:r>
            <a:r>
              <a:rPr lang="en-US" dirty="0"/>
              <a:t> L7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ABB5CC5-9EAF-40C4-955D-631D493A6E15}"/>
              </a:ext>
            </a:extLst>
          </p:cNvPr>
          <p:cNvSpPr txBox="1"/>
          <p:nvPr/>
        </p:nvSpPr>
        <p:spPr>
          <a:xfrm>
            <a:off x="2881959" y="4937615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L7: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9ADAA98-42D3-4DCF-B0EC-9F2316BD5F0F}"/>
              </a:ext>
            </a:extLst>
          </p:cNvPr>
          <p:cNvSpPr txBox="1"/>
          <p:nvPr/>
        </p:nvSpPr>
        <p:spPr>
          <a:xfrm>
            <a:off x="3252408" y="1921559"/>
            <a:ext cx="68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2E6811D-47EC-4B0F-8A5B-BD5389723079}"/>
              </a:ext>
            </a:extLst>
          </p:cNvPr>
          <p:cNvSpPr txBox="1"/>
          <p:nvPr/>
        </p:nvSpPr>
        <p:spPr>
          <a:xfrm>
            <a:off x="3252221" y="2269814"/>
            <a:ext cx="12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getarg</a:t>
            </a:r>
            <a:r>
              <a:rPr lang="en-US" dirty="0"/>
              <a:t> 1, [x]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7938D3D-BFD8-4B82-B541-459978FF7F09}"/>
              </a:ext>
            </a:extLst>
          </p:cNvPr>
          <p:cNvSpPr txBox="1"/>
          <p:nvPr/>
        </p:nvSpPr>
        <p:spPr>
          <a:xfrm>
            <a:off x="3337280" y="493761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nop</a:t>
            </a:r>
            <a:endParaRPr lang="en-US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79AA346-FD6C-47B6-A1CD-6E97AE1B5ABA}"/>
              </a:ext>
            </a:extLst>
          </p:cNvPr>
          <p:cNvCxnSpPr>
            <a:cxnSpLocks/>
          </p:cNvCxnSpPr>
          <p:nvPr/>
        </p:nvCxnSpPr>
        <p:spPr>
          <a:xfrm>
            <a:off x="4249198" y="3054579"/>
            <a:ext cx="0" cy="4573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53D5753E-CB78-4C19-A285-317A3696385A}"/>
              </a:ext>
            </a:extLst>
          </p:cNvPr>
          <p:cNvCxnSpPr>
            <a:cxnSpLocks/>
          </p:cNvCxnSpPr>
          <p:nvPr/>
        </p:nvCxnSpPr>
        <p:spPr>
          <a:xfrm rot="5400000">
            <a:off x="2180354" y="3800571"/>
            <a:ext cx="2043788" cy="557777"/>
          </a:xfrm>
          <a:prstGeom prst="bentConnector4">
            <a:avLst>
              <a:gd name="adj1" fmla="val 13537"/>
              <a:gd name="adj2" fmla="val 14098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800773E4-E3B7-4475-82F8-998A1BF1BB9E}"/>
              </a:ext>
            </a:extLst>
          </p:cNvPr>
          <p:cNvSpPr txBox="1"/>
          <p:nvPr/>
        </p:nvSpPr>
        <p:spPr>
          <a:xfrm>
            <a:off x="2205787" y="3993550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CBAA9E8-3FBE-4602-8CFD-63AC466D7961}"/>
              </a:ext>
            </a:extLst>
          </p:cNvPr>
          <p:cNvCxnSpPr>
            <a:cxnSpLocks/>
            <a:stCxn id="49" idx="2"/>
            <a:endCxn id="53" idx="0"/>
          </p:cNvCxnSpPr>
          <p:nvPr/>
        </p:nvCxnSpPr>
        <p:spPr>
          <a:xfrm flipH="1">
            <a:off x="3902092" y="4718850"/>
            <a:ext cx="2202" cy="2125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F8AF1EB7-FB03-4100-9856-6F29DB88DFAB}"/>
              </a:ext>
            </a:extLst>
          </p:cNvPr>
          <p:cNvSpPr txBox="1"/>
          <p:nvPr/>
        </p:nvSpPr>
        <p:spPr>
          <a:xfrm>
            <a:off x="2881959" y="192657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L1: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2FF0AFD-00CF-41FD-B438-8A58719D6DC1}"/>
              </a:ext>
            </a:extLst>
          </p:cNvPr>
          <p:cNvSpPr txBox="1"/>
          <p:nvPr/>
        </p:nvSpPr>
        <p:spPr>
          <a:xfrm>
            <a:off x="2881959" y="2293216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L2: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23302C4-1A2D-42DA-B692-F50D9711B7FB}"/>
              </a:ext>
            </a:extLst>
          </p:cNvPr>
          <p:cNvSpPr txBox="1"/>
          <p:nvPr/>
        </p:nvSpPr>
        <p:spPr>
          <a:xfrm>
            <a:off x="2881959" y="265183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L3: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2960F94-404B-4BF6-A5F8-48D9066F0416}"/>
              </a:ext>
            </a:extLst>
          </p:cNvPr>
          <p:cNvSpPr txBox="1"/>
          <p:nvPr/>
        </p:nvSpPr>
        <p:spPr>
          <a:xfrm>
            <a:off x="2881959" y="357032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L4: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0C03FB4-DE86-4AB4-A6FD-18D5F556A721}"/>
              </a:ext>
            </a:extLst>
          </p:cNvPr>
          <p:cNvSpPr txBox="1"/>
          <p:nvPr/>
        </p:nvSpPr>
        <p:spPr>
          <a:xfrm>
            <a:off x="2881959" y="3936962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L5: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4C05E10-8986-4A54-9451-77FA9E0F2E8E}"/>
              </a:ext>
            </a:extLst>
          </p:cNvPr>
          <p:cNvSpPr txBox="1"/>
          <p:nvPr/>
        </p:nvSpPr>
        <p:spPr>
          <a:xfrm>
            <a:off x="2881959" y="429558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L6: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1E571D6-F26D-4D58-B20C-1284BCAB6323}"/>
              </a:ext>
            </a:extLst>
          </p:cNvPr>
          <p:cNvSpPr txBox="1"/>
          <p:nvPr/>
        </p:nvSpPr>
        <p:spPr>
          <a:xfrm>
            <a:off x="2881959" y="5306285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L8: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E662436-C8F6-4F13-81B4-DB22A5297005}"/>
              </a:ext>
            </a:extLst>
          </p:cNvPr>
          <p:cNvSpPr txBox="1"/>
          <p:nvPr/>
        </p:nvSpPr>
        <p:spPr>
          <a:xfrm>
            <a:off x="3273891" y="5898491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L6 is dead!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7A0AE21-0988-415F-BD11-ADDEE7AB6202}"/>
              </a:ext>
            </a:extLst>
          </p:cNvPr>
          <p:cNvSpPr txBox="1"/>
          <p:nvPr/>
        </p:nvSpPr>
        <p:spPr>
          <a:xfrm>
            <a:off x="2439706" y="6266512"/>
            <a:ext cx="295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(causes L4 and L5 to be dead)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2BCF4D1-A12C-47D9-A8BE-E16AB3D0A22E}"/>
              </a:ext>
            </a:extLst>
          </p:cNvPr>
          <p:cNvCxnSpPr>
            <a:cxnSpLocks/>
          </p:cNvCxnSpPr>
          <p:nvPr/>
        </p:nvCxnSpPr>
        <p:spPr>
          <a:xfrm>
            <a:off x="3280612" y="4504312"/>
            <a:ext cx="1483903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70EF248-62DA-4F36-8B80-121BFEF10EED}"/>
              </a:ext>
            </a:extLst>
          </p:cNvPr>
          <p:cNvCxnSpPr>
            <a:cxnSpLocks/>
          </p:cNvCxnSpPr>
          <p:nvPr/>
        </p:nvCxnSpPr>
        <p:spPr>
          <a:xfrm>
            <a:off x="3296498" y="4111280"/>
            <a:ext cx="799931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A848BD4-A616-42E4-9FDF-A2F20673BB2D}"/>
              </a:ext>
            </a:extLst>
          </p:cNvPr>
          <p:cNvCxnSpPr>
            <a:cxnSpLocks/>
          </p:cNvCxnSpPr>
          <p:nvPr/>
        </p:nvCxnSpPr>
        <p:spPr>
          <a:xfrm>
            <a:off x="3296498" y="3758354"/>
            <a:ext cx="799931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50D0611B-2612-40F2-B24F-4B9D643F5788}"/>
              </a:ext>
            </a:extLst>
          </p:cNvPr>
          <p:cNvSpPr txBox="1"/>
          <p:nvPr/>
        </p:nvSpPr>
        <p:spPr>
          <a:xfrm>
            <a:off x="2992376" y="1261273"/>
            <a:ext cx="183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One possible CFG</a:t>
            </a:r>
          </a:p>
        </p:txBody>
      </p:sp>
    </p:spTree>
    <p:extLst>
      <p:ext uri="{BB962C8B-B14F-4D97-AF65-F5344CB8AC3E}">
        <p14:creationId xmlns:p14="http://schemas.microsoft.com/office/powerpoint/2010/main" val="225707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  <p:bldP spid="55" grpId="0" animBg="1"/>
      <p:bldP spid="56" grpId="0"/>
      <p:bldP spid="57" grpId="0"/>
      <p:bldP spid="58" grpId="0"/>
      <p:bldP spid="59" grpId="0"/>
      <p:bldP spid="60" grpId="0"/>
      <p:bldP spid="63" grpId="0"/>
      <p:bldP spid="65" grpId="0"/>
      <p:bldP spid="66" grpId="0"/>
      <p:bldP spid="67" grpId="0"/>
      <p:bldP spid="71" grpId="0"/>
      <p:bldP spid="72" grpId="0"/>
      <p:bldP spid="73" grpId="0"/>
      <p:bldP spid="7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51366</TotalTime>
  <Words>3842</Words>
  <Application>Microsoft Office PowerPoint</Application>
  <PresentationFormat>Widescreen</PresentationFormat>
  <Paragraphs>785</Paragraphs>
  <Slides>43</Slides>
  <Notes>39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apple color emoji</vt:lpstr>
      <vt:lpstr>Arial</vt:lpstr>
      <vt:lpstr>Calibri</vt:lpstr>
      <vt:lpstr>Calibri Light</vt:lpstr>
      <vt:lpstr>Cambria Math</vt:lpstr>
      <vt:lpstr>Courier New</vt:lpstr>
      <vt:lpstr>Garamond</vt:lpstr>
      <vt:lpstr>helvetica neue</vt:lpstr>
      <vt:lpstr>Office Theme</vt:lpstr>
      <vt:lpstr>Check-in Review Lecture: Flowgraphs</vt:lpstr>
      <vt:lpstr>Announcements Administrivia</vt:lpstr>
      <vt:lpstr>Dataflow</vt:lpstr>
      <vt:lpstr>Previously… Review Lecture: Flowgraphs</vt:lpstr>
      <vt:lpstr>Recall: Some Local Optimizations Review - Basic Block Optimization</vt:lpstr>
      <vt:lpstr>Today’s Outline Dataflow</vt:lpstr>
      <vt:lpstr>Consider What Info We Know Basic Block Optimization</vt:lpstr>
      <vt:lpstr>Consider Where We Learn Info Basic Block Optimization</vt:lpstr>
      <vt:lpstr>Beyond Local Optimization Dataflow</vt:lpstr>
      <vt:lpstr>Beyond Local Optimization Dataflow</vt:lpstr>
      <vt:lpstr>Today’s Outline Dataflow</vt:lpstr>
      <vt:lpstr>Generalizing Dataflow Intuition Dataflow Intuition</vt:lpstr>
      <vt:lpstr>Generalizing Dataflow Intuition Dataflow Intuition</vt:lpstr>
      <vt:lpstr>Generalizing Dataflow Intuition Dataflow Intuition</vt:lpstr>
      <vt:lpstr>Generalizing Dataflow Intuition Dataflow Intuition</vt:lpstr>
      <vt:lpstr>Generalizing Dataflow Intuition Dataflow Intuition</vt:lpstr>
      <vt:lpstr>Generalizing Dataflow Intuition Dataflow Intuition</vt:lpstr>
      <vt:lpstr>Initializing Fact Sets Dataflow Intuition</vt:lpstr>
      <vt:lpstr>Merging Fact Sets Dataflow Intuition</vt:lpstr>
      <vt:lpstr>Today’s Outline Dataflow</vt:lpstr>
      <vt:lpstr>Harnessing Commonalities of Dataflow Analyses Dataflow Frameworks</vt:lpstr>
      <vt:lpstr>Harnessing Commonalities of Dataflow Analyses Dataflow Frameworks</vt:lpstr>
      <vt:lpstr>Templated Information Tracking Dataflow Frameworks</vt:lpstr>
      <vt:lpstr>Dataflow Sets: Example  Dataflow: Formalization</vt:lpstr>
      <vt:lpstr>Benefits of the Framework Dataflow Frameworks</vt:lpstr>
      <vt:lpstr>Compute Live Variables Dataflow: Formalization - Example</vt:lpstr>
      <vt:lpstr>Example Analyses Dataflow: Formalization</vt:lpstr>
      <vt:lpstr>Refresh Constant/Copy Propagation Dataflow: Formalization</vt:lpstr>
      <vt:lpstr>Example Constant Propagation Dataflow: Formalization - Example</vt:lpstr>
      <vt:lpstr>Handling Practical Data Abstractions Global Dataflow: Formalization</vt:lpstr>
      <vt:lpstr>Analysis Termination Dataflow: Formalization</vt:lpstr>
      <vt:lpstr>Loops Dataflow: Formalization</vt:lpstr>
      <vt:lpstr>Loops: Dependency cycles Dataflow: Formalization</vt:lpstr>
      <vt:lpstr>Loops Dataflow: Formalization</vt:lpstr>
      <vt:lpstr>Dealing with Loops Dataflow: Formalization</vt:lpstr>
      <vt:lpstr>Abstract Interpretation Detour – Dataflow Frameworks</vt:lpstr>
      <vt:lpstr>Reaching a Fixpoint Detour – Abstract Interpretation</vt:lpstr>
      <vt:lpstr>Summary Underview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1015</cp:revision>
  <cp:lastPrinted>2018-08-29T18:10:22Z</cp:lastPrinted>
  <dcterms:created xsi:type="dcterms:W3CDTF">2018-07-19T03:57:05Z</dcterms:created>
  <dcterms:modified xsi:type="dcterms:W3CDTF">2024-11-22T21:55:01Z</dcterms:modified>
</cp:coreProperties>
</file>