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1.xml" ContentType="application/inkml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57" r:id="rId2"/>
    <p:sldId id="1424" r:id="rId3"/>
    <p:sldId id="1431" r:id="rId4"/>
    <p:sldId id="1437" r:id="rId5"/>
    <p:sldId id="1426" r:id="rId6"/>
    <p:sldId id="1399" r:id="rId7"/>
    <p:sldId id="1404" r:id="rId8"/>
    <p:sldId id="1427" r:id="rId9"/>
    <p:sldId id="1377" r:id="rId10"/>
    <p:sldId id="1379" r:id="rId11"/>
    <p:sldId id="1410" r:id="rId12"/>
    <p:sldId id="1411" r:id="rId13"/>
    <p:sldId id="1409" r:id="rId14"/>
    <p:sldId id="1419" r:id="rId15"/>
    <p:sldId id="1402" r:id="rId16"/>
    <p:sldId id="1407" r:id="rId17"/>
    <p:sldId id="1403" r:id="rId18"/>
    <p:sldId id="1406" r:id="rId19"/>
    <p:sldId id="1428" r:id="rId20"/>
    <p:sldId id="1434" r:id="rId21"/>
    <p:sldId id="1423" r:id="rId22"/>
    <p:sldId id="1435" r:id="rId23"/>
    <p:sldId id="1436" r:id="rId24"/>
    <p:sldId id="1429" r:id="rId25"/>
    <p:sldId id="1420" r:id="rId26"/>
    <p:sldId id="1360" r:id="rId27"/>
    <p:sldId id="1361" r:id="rId28"/>
    <p:sldId id="1394" r:id="rId29"/>
    <p:sldId id="1395" r:id="rId30"/>
    <p:sldId id="1396" r:id="rId31"/>
    <p:sldId id="1365" r:id="rId32"/>
    <p:sldId id="1421" r:id="rId33"/>
    <p:sldId id="1368" r:id="rId34"/>
    <p:sldId id="1389" r:id="rId35"/>
    <p:sldId id="1388" r:id="rId36"/>
    <p:sldId id="1390" r:id="rId37"/>
    <p:sldId id="143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  <p:cmAuthor id="2" name="Davidson, Drew" initials="DD" lastIdx="1" clrIdx="1">
    <p:extLst>
      <p:ext uri="{19B8F6BF-5375-455C-9EA6-DF929625EA0E}">
        <p15:presenceInfo xmlns:p15="http://schemas.microsoft.com/office/powerpoint/2012/main" userId="Davidson, 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4214"/>
    <a:srgbClr val="FFD3D3"/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88" autoAdjust="0"/>
    <p:restoredTop sz="95380" autoAdjust="0"/>
  </p:normalViewPr>
  <p:slideViewPr>
    <p:cSldViewPr snapToGrid="0">
      <p:cViewPr varScale="1">
        <p:scale>
          <a:sx n="168" d="100"/>
          <a:sy n="168" d="100"/>
        </p:scale>
        <p:origin x="258" y="126"/>
      </p:cViewPr>
      <p:guideLst/>
    </p:cSldViewPr>
  </p:slideViewPr>
  <p:outlineViewPr>
    <p:cViewPr>
      <p:scale>
        <a:sx n="33" d="100"/>
        <a:sy n="33" d="100"/>
      </p:scale>
      <p:origin x="0" y="-1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384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96.48241" units="1/cm"/>
          <inkml:channelProperty channel="Y" name="resolution" value="32.14286" units="1/cm"/>
          <inkml:channelProperty channel="T" name="resolution" value="1" units="1/dev"/>
        </inkml:channelProperties>
      </inkml:inkSource>
      <inkml:timestamp xml:id="ts0" timeString="2021-04-14T20:44:35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15523 13016 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4/10/2023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48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67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794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61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87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378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2901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9105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52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897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442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3196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723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890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5737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160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8789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46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31778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639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38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1933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8406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2773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6490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9978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4545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841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231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28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908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4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69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148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561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2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5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13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3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4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4/10/2023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42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4/10/2023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4/10/2023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7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4/10/2023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4/10/2023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0AE429C-F02D-4B29-B32A-31A829882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105" y="1694"/>
            <a:ext cx="124091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Machine Code Optimization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University of Kansas|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7990114" cy="4525963"/>
          </a:xfrm>
        </p:spPr>
        <p:txBody>
          <a:bodyPr/>
          <a:lstStyle/>
          <a:p>
            <a:r>
              <a:rPr lang="en-US" dirty="0"/>
              <a:t>A definition is </a:t>
            </a:r>
            <a:r>
              <a:rPr lang="en-US" b="1" dirty="0"/>
              <a:t>live</a:t>
            </a:r>
            <a:r>
              <a:rPr lang="en-US" dirty="0"/>
              <a:t> if it’s value is subsequently used</a:t>
            </a:r>
          </a:p>
          <a:p>
            <a:r>
              <a:rPr lang="en-US" b="1" dirty="0"/>
              <a:t>Insight: </a:t>
            </a:r>
            <a:r>
              <a:rPr lang="en-US" dirty="0"/>
              <a:t>Variables can share space when they don’t </a:t>
            </a:r>
            <a:r>
              <a:rPr lang="en-US" i="1" dirty="0"/>
              <a:t>interfere </a:t>
            </a:r>
            <a:r>
              <a:rPr lang="en-US" dirty="0"/>
              <a:t>(i.e. aren’t simultaneously live)</a:t>
            </a:r>
          </a:p>
          <a:p>
            <a:r>
              <a:rPr lang="en-US" dirty="0"/>
              <a:t>We’ll capture the constraints via an abstraction called the </a:t>
            </a:r>
            <a:r>
              <a:rPr lang="en-US" b="1" dirty="0"/>
              <a:t>interference graph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5643293" y="4280448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4834520" y="3815356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5670663" y="4468813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5670663" y="4333875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6127881" y="5414949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5670663" y="463232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6129561" y="490063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5670663" y="4747420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5668468" y="517368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5919181" y="5288780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6122631" y="6279808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5683442" y="570226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6117780" y="596868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5911754" y="5837199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4591539" y="42767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4579349" y="45515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4579349" y="482645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4579349" y="510131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4579349" y="537618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4579349" y="565104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4579349" y="592591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4579349" y="620077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</p:spTree>
    <p:extLst>
      <p:ext uri="{BB962C8B-B14F-4D97-AF65-F5344CB8AC3E}">
        <p14:creationId xmlns:p14="http://schemas.microsoft.com/office/powerpoint/2010/main" val="386860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49" grpId="0" animBg="1"/>
      <p:bldP spid="51" grpId="0" animBg="1"/>
      <p:bldP spid="54" grpId="0" animBg="1"/>
      <p:bldP spid="55" grpId="0" animBg="1"/>
      <p:bldP spid="59" grpId="0" animBg="1"/>
      <p:bldP spid="61" grpId="0" animBg="1"/>
      <p:bldP spid="64" grpId="0" animBg="1"/>
      <p:bldP spid="65" grpId="0" animBg="1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816292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interference graph:</a:t>
            </a:r>
          </a:p>
          <a:p>
            <a:r>
              <a:rPr lang="en-US" dirty="0"/>
              <a:t>Nodes are variables</a:t>
            </a:r>
          </a:p>
          <a:p>
            <a:r>
              <a:rPr lang="en-US" dirty="0"/>
              <a:t>Edges show simultaneously live variables 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3871643" y="4280448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3062870" y="3815356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3899013" y="4468813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3899013" y="4333875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4356231" y="5414949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3899013" y="463232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4357911" y="490063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3899013" y="4747420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3896818" y="517368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4147531" y="5288780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4350981" y="6279808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3911792" y="570226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4346130" y="596868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4140104" y="5837199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2819889" y="42767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2807699" y="45515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2807699" y="482645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2807699" y="510131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2807699" y="537618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2807699" y="565104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2807699" y="592591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2807699" y="620077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24AF65-127F-4A04-BE64-0B0EB732BDBE}"/>
              </a:ext>
            </a:extLst>
          </p:cNvPr>
          <p:cNvSpPr/>
          <p:nvPr/>
        </p:nvSpPr>
        <p:spPr>
          <a:xfrm>
            <a:off x="7006296" y="4492344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5D029D-80ED-482C-B1FD-DEDED3AC36B1}"/>
              </a:ext>
            </a:extLst>
          </p:cNvPr>
          <p:cNvSpPr/>
          <p:nvPr/>
        </p:nvSpPr>
        <p:spPr>
          <a:xfrm>
            <a:off x="8359700" y="4492343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05F0A3-F4C9-4967-AE0E-AE1D71E577C0}"/>
              </a:ext>
            </a:extLst>
          </p:cNvPr>
          <p:cNvSpPr/>
          <p:nvPr/>
        </p:nvSpPr>
        <p:spPr>
          <a:xfrm>
            <a:off x="7006295" y="5837407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7603E0-A9F7-4886-ADAC-67A739134329}"/>
              </a:ext>
            </a:extLst>
          </p:cNvPr>
          <p:cNvSpPr/>
          <p:nvPr/>
        </p:nvSpPr>
        <p:spPr>
          <a:xfrm>
            <a:off x="8359700" y="5847159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3B19CF-1CFD-4B26-A576-9D8D78E6E3D4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flipH="1">
            <a:off x="7257198" y="4988546"/>
            <a:ext cx="1" cy="8488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09CE65-4CD0-43C9-8B44-7A2AF7C915DB}"/>
              </a:ext>
            </a:extLst>
          </p:cNvPr>
          <p:cNvCxnSpPr>
            <a:cxnSpLocks/>
            <a:stCxn id="27" idx="5"/>
            <a:endCxn id="30" idx="1"/>
          </p:cNvCxnSpPr>
          <p:nvPr/>
        </p:nvCxnSpPr>
        <p:spPr>
          <a:xfrm>
            <a:off x="7434613" y="4915879"/>
            <a:ext cx="998575" cy="100394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90F9A-CD83-47BB-9C85-908035D7D678}"/>
              </a:ext>
            </a:extLst>
          </p:cNvPr>
          <p:cNvCxnSpPr>
            <a:cxnSpLocks/>
            <a:stCxn id="28" idx="4"/>
            <a:endCxn id="30" idx="0"/>
          </p:cNvCxnSpPr>
          <p:nvPr/>
        </p:nvCxnSpPr>
        <p:spPr>
          <a:xfrm>
            <a:off x="8610602" y="4988546"/>
            <a:ext cx="0" cy="8586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9B6CA23-2AF6-46CE-B8F0-8EBD15AF2C78}"/>
              </a:ext>
            </a:extLst>
          </p:cNvPr>
          <p:cNvSpPr txBox="1"/>
          <p:nvPr/>
        </p:nvSpPr>
        <p:spPr>
          <a:xfrm>
            <a:off x="7027130" y="3815356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Interference Graph</a:t>
            </a:r>
          </a:p>
        </p:txBody>
      </p:sp>
    </p:spTree>
    <p:extLst>
      <p:ext uri="{BB962C8B-B14F-4D97-AF65-F5344CB8AC3E}">
        <p14:creationId xmlns:p14="http://schemas.microsoft.com/office/powerpoint/2010/main" val="32538852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8162925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Coloring:</a:t>
            </a:r>
          </a:p>
          <a:p>
            <a:r>
              <a:rPr lang="en-US" dirty="0"/>
              <a:t>Assign each storage location to a color</a:t>
            </a:r>
          </a:p>
          <a:p>
            <a:r>
              <a:rPr lang="en-US" dirty="0"/>
              <a:t>Color the interference graph so no nodes of the same color are adjacent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3871643" y="4280448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3062870" y="3815356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3899013" y="4468813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3899013" y="4333875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4356231" y="5414949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3899013" y="463232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4357911" y="490063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3899013" y="4747420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3896818" y="5173686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4147531" y="5288780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4350981" y="6279808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3911792" y="570226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4346130" y="5968681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4140104" y="5837199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2819889" y="42767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2807699" y="45515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2807699" y="482645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2807699" y="510131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2807699" y="537618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2807699" y="565104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2807699" y="592591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2807699" y="6200775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24AF65-127F-4A04-BE64-0B0EB732BDBE}"/>
              </a:ext>
            </a:extLst>
          </p:cNvPr>
          <p:cNvSpPr/>
          <p:nvPr/>
        </p:nvSpPr>
        <p:spPr>
          <a:xfrm>
            <a:off x="7006296" y="4492344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15D029D-80ED-482C-B1FD-DEDED3AC36B1}"/>
              </a:ext>
            </a:extLst>
          </p:cNvPr>
          <p:cNvSpPr/>
          <p:nvPr/>
        </p:nvSpPr>
        <p:spPr>
          <a:xfrm>
            <a:off x="8359700" y="4492343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805F0A3-F4C9-4967-AE0E-AE1D71E577C0}"/>
              </a:ext>
            </a:extLst>
          </p:cNvPr>
          <p:cNvSpPr/>
          <p:nvPr/>
        </p:nvSpPr>
        <p:spPr>
          <a:xfrm>
            <a:off x="7006295" y="5837407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37603E0-A9F7-4886-ADAC-67A739134329}"/>
              </a:ext>
            </a:extLst>
          </p:cNvPr>
          <p:cNvSpPr/>
          <p:nvPr/>
        </p:nvSpPr>
        <p:spPr>
          <a:xfrm>
            <a:off x="8359700" y="5847159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3B19CF-1CFD-4B26-A576-9D8D78E6E3D4}"/>
              </a:ext>
            </a:extLst>
          </p:cNvPr>
          <p:cNvCxnSpPr>
            <a:stCxn id="27" idx="4"/>
            <a:endCxn id="29" idx="0"/>
          </p:cNvCxnSpPr>
          <p:nvPr/>
        </p:nvCxnSpPr>
        <p:spPr>
          <a:xfrm flipH="1">
            <a:off x="7257198" y="4988546"/>
            <a:ext cx="1" cy="8488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09CE65-4CD0-43C9-8B44-7A2AF7C915DB}"/>
              </a:ext>
            </a:extLst>
          </p:cNvPr>
          <p:cNvCxnSpPr>
            <a:cxnSpLocks/>
            <a:stCxn id="27" idx="5"/>
            <a:endCxn id="30" idx="1"/>
          </p:cNvCxnSpPr>
          <p:nvPr/>
        </p:nvCxnSpPr>
        <p:spPr>
          <a:xfrm>
            <a:off x="7434613" y="4915879"/>
            <a:ext cx="998575" cy="100394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290F9A-CD83-47BB-9C85-908035D7D678}"/>
              </a:ext>
            </a:extLst>
          </p:cNvPr>
          <p:cNvCxnSpPr>
            <a:cxnSpLocks/>
            <a:stCxn id="28" idx="4"/>
            <a:endCxn id="30" idx="0"/>
          </p:cNvCxnSpPr>
          <p:nvPr/>
        </p:nvCxnSpPr>
        <p:spPr>
          <a:xfrm>
            <a:off x="8610602" y="4988546"/>
            <a:ext cx="0" cy="8586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9B6CA23-2AF6-46CE-B8F0-8EBD15AF2C78}"/>
              </a:ext>
            </a:extLst>
          </p:cNvPr>
          <p:cNvSpPr txBox="1"/>
          <p:nvPr/>
        </p:nvSpPr>
        <p:spPr>
          <a:xfrm>
            <a:off x="7027130" y="3815356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Interference Graph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AD6CCC4-90D1-4AC1-B3AF-326C459B6727}"/>
              </a:ext>
            </a:extLst>
          </p:cNvPr>
          <p:cNvSpPr/>
          <p:nvPr/>
        </p:nvSpPr>
        <p:spPr>
          <a:xfrm>
            <a:off x="8991600" y="5393028"/>
            <a:ext cx="695322" cy="418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75908AA-CA44-42A6-93BF-24751558D634}"/>
              </a:ext>
            </a:extLst>
          </p:cNvPr>
          <p:cNvSpPr/>
          <p:nvPr/>
        </p:nvSpPr>
        <p:spPr>
          <a:xfrm>
            <a:off x="8991600" y="4895850"/>
            <a:ext cx="695322" cy="415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8061DF4-96DE-4350-B147-E27AD778CC0B}"/>
              </a:ext>
            </a:extLst>
          </p:cNvPr>
          <p:cNvSpPr/>
          <p:nvPr/>
        </p:nvSpPr>
        <p:spPr>
          <a:xfrm>
            <a:off x="7006531" y="4487930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A745E02-2DBF-42B5-A0CB-D6CE6C460819}"/>
              </a:ext>
            </a:extLst>
          </p:cNvPr>
          <p:cNvSpPr/>
          <p:nvPr/>
        </p:nvSpPr>
        <p:spPr>
          <a:xfrm>
            <a:off x="8359935" y="4487929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79105FC-22BC-47D2-96AB-A08FB97928ED}"/>
              </a:ext>
            </a:extLst>
          </p:cNvPr>
          <p:cNvSpPr/>
          <p:nvPr/>
        </p:nvSpPr>
        <p:spPr>
          <a:xfrm>
            <a:off x="7006530" y="5832993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B5AE70-B031-4A46-80C9-D2FE6EF345CE}"/>
              </a:ext>
            </a:extLst>
          </p:cNvPr>
          <p:cNvSpPr/>
          <p:nvPr/>
        </p:nvSpPr>
        <p:spPr>
          <a:xfrm>
            <a:off x="8359935" y="5842745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86317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2440657-DBCC-4B7C-865C-5EAEEEA57DB6}"/>
              </a:ext>
            </a:extLst>
          </p:cNvPr>
          <p:cNvSpPr/>
          <p:nvPr/>
        </p:nvSpPr>
        <p:spPr>
          <a:xfrm>
            <a:off x="9152422" y="6496461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425A2A9-3862-49FC-BE6A-FD4288C5E199}"/>
              </a:ext>
            </a:extLst>
          </p:cNvPr>
          <p:cNvSpPr/>
          <p:nvPr/>
        </p:nvSpPr>
        <p:spPr>
          <a:xfrm>
            <a:off x="7920257" y="5382834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AE43019-5B4E-4150-8C8E-507E6952DCD4}"/>
              </a:ext>
            </a:extLst>
          </p:cNvPr>
          <p:cNvSpPr/>
          <p:nvPr/>
        </p:nvSpPr>
        <p:spPr>
          <a:xfrm>
            <a:off x="9183775" y="5102831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84BC035-5FBA-4AAA-9CCA-098DDB8E6E23}"/>
              </a:ext>
            </a:extLst>
          </p:cNvPr>
          <p:cNvSpPr/>
          <p:nvPr/>
        </p:nvSpPr>
        <p:spPr>
          <a:xfrm>
            <a:off x="7924860" y="4858350"/>
            <a:ext cx="1025663" cy="27660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B7F5A30-E5C9-4C68-8022-5B4D8822D68A}"/>
              </a:ext>
            </a:extLst>
          </p:cNvPr>
          <p:cNvSpPr/>
          <p:nvPr/>
        </p:nvSpPr>
        <p:spPr>
          <a:xfrm>
            <a:off x="9169803" y="6204942"/>
            <a:ext cx="1008281" cy="27205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C00DF77-E5D9-4A54-B2C8-1E0025B1EC1E}"/>
              </a:ext>
            </a:extLst>
          </p:cNvPr>
          <p:cNvSpPr/>
          <p:nvPr/>
        </p:nvSpPr>
        <p:spPr>
          <a:xfrm>
            <a:off x="7896280" y="5903900"/>
            <a:ext cx="926962" cy="31988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319A0B7-B3B5-465D-894C-390694C48AB5}"/>
              </a:ext>
            </a:extLst>
          </p:cNvPr>
          <p:cNvSpPr/>
          <p:nvPr/>
        </p:nvSpPr>
        <p:spPr>
          <a:xfrm>
            <a:off x="9169803" y="5656622"/>
            <a:ext cx="1008280" cy="2766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9C257D9-5BEA-49ED-B3EE-C019C963C9A8}"/>
              </a:ext>
            </a:extLst>
          </p:cNvPr>
          <p:cNvSpPr/>
          <p:nvPr/>
        </p:nvSpPr>
        <p:spPr>
          <a:xfrm>
            <a:off x="7924860" y="4552950"/>
            <a:ext cx="1025663" cy="2698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Liveness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84250"/>
            <a:ext cx="79901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Allocation: </a:t>
            </a:r>
            <a:r>
              <a:rPr lang="en-US" dirty="0"/>
              <a:t>Map all variables to their color’s location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Unfortunately, coloring is NP-Compete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5CD269-2568-4431-8CC9-4AB0FFA986B1}"/>
              </a:ext>
            </a:extLst>
          </p:cNvPr>
          <p:cNvSpPr txBox="1"/>
          <p:nvPr/>
        </p:nvSpPr>
        <p:spPr>
          <a:xfrm>
            <a:off x="2633393" y="4499523"/>
            <a:ext cx="8274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:= … </a:t>
            </a:r>
          </a:p>
          <a:p>
            <a:r>
              <a:rPr lang="en-US" dirty="0"/>
              <a:t>B := …</a:t>
            </a:r>
          </a:p>
          <a:p>
            <a:r>
              <a:rPr lang="en-US" dirty="0"/>
              <a:t>… := B</a:t>
            </a:r>
          </a:p>
          <a:p>
            <a:r>
              <a:rPr lang="en-US" dirty="0"/>
              <a:t>C := … </a:t>
            </a:r>
          </a:p>
          <a:p>
            <a:r>
              <a:rPr lang="en-US" dirty="0"/>
              <a:t>… := A</a:t>
            </a:r>
          </a:p>
          <a:p>
            <a:r>
              <a:rPr lang="en-US" dirty="0"/>
              <a:t>D := …</a:t>
            </a:r>
          </a:p>
          <a:p>
            <a:r>
              <a:rPr lang="en-US" dirty="0"/>
              <a:t>… := D</a:t>
            </a:r>
          </a:p>
          <a:p>
            <a:r>
              <a:rPr lang="en-US" dirty="0"/>
              <a:t>… := C</a:t>
            </a:r>
            <a:endParaRPr lang="en-US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F4BCB1-6668-4D7C-92E0-CDD57BBC32FD}"/>
              </a:ext>
            </a:extLst>
          </p:cNvPr>
          <p:cNvSpPr/>
          <p:nvPr/>
        </p:nvSpPr>
        <p:spPr>
          <a:xfrm>
            <a:off x="4815546" y="4711419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4D3D922-A07E-4917-A738-6CC87A49F3C5}"/>
              </a:ext>
            </a:extLst>
          </p:cNvPr>
          <p:cNvSpPr/>
          <p:nvPr/>
        </p:nvSpPr>
        <p:spPr>
          <a:xfrm>
            <a:off x="6168950" y="4711418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278E381-6E26-4A8C-8A4D-E09FDFDF50DC}"/>
              </a:ext>
            </a:extLst>
          </p:cNvPr>
          <p:cNvSpPr/>
          <p:nvPr/>
        </p:nvSpPr>
        <p:spPr>
          <a:xfrm>
            <a:off x="4815545" y="6056482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D0444C-FF27-49A0-B7A9-01736E21EEE3}"/>
              </a:ext>
            </a:extLst>
          </p:cNvPr>
          <p:cNvSpPr/>
          <p:nvPr/>
        </p:nvSpPr>
        <p:spPr>
          <a:xfrm>
            <a:off x="6168950" y="6066234"/>
            <a:ext cx="501805" cy="49620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015F82-FEFD-4D84-B9E1-F60C3BBC0DE2}"/>
              </a:ext>
            </a:extLst>
          </p:cNvPr>
          <p:cNvCxnSpPr>
            <a:stCxn id="3" idx="4"/>
            <a:endCxn id="9" idx="0"/>
          </p:cNvCxnSpPr>
          <p:nvPr/>
        </p:nvCxnSpPr>
        <p:spPr>
          <a:xfrm flipH="1">
            <a:off x="5066448" y="5207621"/>
            <a:ext cx="1" cy="84886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A5FE65B-59CE-4FB9-9949-38134ADE485A}"/>
              </a:ext>
            </a:extLst>
          </p:cNvPr>
          <p:cNvCxnSpPr>
            <a:cxnSpLocks/>
            <a:stCxn id="3" idx="5"/>
            <a:endCxn id="11" idx="1"/>
          </p:cNvCxnSpPr>
          <p:nvPr/>
        </p:nvCxnSpPr>
        <p:spPr>
          <a:xfrm>
            <a:off x="5243863" y="5134954"/>
            <a:ext cx="998575" cy="100394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4F3280-E803-4E1C-8A1A-869A19FE0855}"/>
              </a:ext>
            </a:extLst>
          </p:cNvPr>
          <p:cNvCxnSpPr>
            <a:cxnSpLocks/>
            <a:stCxn id="8" idx="4"/>
            <a:endCxn id="11" idx="0"/>
          </p:cNvCxnSpPr>
          <p:nvPr/>
        </p:nvCxnSpPr>
        <p:spPr>
          <a:xfrm>
            <a:off x="6419852" y="5207621"/>
            <a:ext cx="0" cy="858613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BE7FA80-295B-4748-A9BD-69D55031C99C}"/>
              </a:ext>
            </a:extLst>
          </p:cNvPr>
          <p:cNvSpPr txBox="1"/>
          <p:nvPr/>
        </p:nvSpPr>
        <p:spPr>
          <a:xfrm>
            <a:off x="4836380" y="4034431"/>
            <a:ext cx="1993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Interference Graph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47469B-0E90-4686-84D7-FA5B4140CD9E}"/>
              </a:ext>
            </a:extLst>
          </p:cNvPr>
          <p:cNvSpPr txBox="1"/>
          <p:nvPr/>
        </p:nvSpPr>
        <p:spPr>
          <a:xfrm>
            <a:off x="1824620" y="4034431"/>
            <a:ext cx="2568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Use/Definition Sequence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3003CEC-536E-476F-9CCB-6624955EB6BA}"/>
              </a:ext>
            </a:extLst>
          </p:cNvPr>
          <p:cNvSpPr/>
          <p:nvPr/>
        </p:nvSpPr>
        <p:spPr>
          <a:xfrm>
            <a:off x="6896100" y="5564478"/>
            <a:ext cx="695322" cy="418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E8F47B7-D927-4BFF-B8B4-C804708F8EBD}"/>
              </a:ext>
            </a:extLst>
          </p:cNvPr>
          <p:cNvSpPr/>
          <p:nvPr/>
        </p:nvSpPr>
        <p:spPr>
          <a:xfrm>
            <a:off x="6896100" y="5067300"/>
            <a:ext cx="695322" cy="41564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127DB5-C865-4926-AEE0-066E9AE1E446}"/>
              </a:ext>
            </a:extLst>
          </p:cNvPr>
          <p:cNvSpPr/>
          <p:nvPr/>
        </p:nvSpPr>
        <p:spPr>
          <a:xfrm>
            <a:off x="4815781" y="4716530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C293752-1DB8-4F2A-95B0-F10FCE4F2CD6}"/>
              </a:ext>
            </a:extLst>
          </p:cNvPr>
          <p:cNvSpPr/>
          <p:nvPr/>
        </p:nvSpPr>
        <p:spPr>
          <a:xfrm>
            <a:off x="6169185" y="4716529"/>
            <a:ext cx="501805" cy="49620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BE6FF54-7D15-4D04-BC15-3CE39A8CC935}"/>
              </a:ext>
            </a:extLst>
          </p:cNvPr>
          <p:cNvSpPr/>
          <p:nvPr/>
        </p:nvSpPr>
        <p:spPr>
          <a:xfrm>
            <a:off x="4815780" y="6061593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503889E-C5B1-42B0-9C72-9416DB8E8EA0}"/>
              </a:ext>
            </a:extLst>
          </p:cNvPr>
          <p:cNvSpPr/>
          <p:nvPr/>
        </p:nvSpPr>
        <p:spPr>
          <a:xfrm>
            <a:off x="6169185" y="6071345"/>
            <a:ext cx="501805" cy="49620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57561CB-6E96-40D1-ADAF-17E34C8785D4}"/>
              </a:ext>
            </a:extLst>
          </p:cNvPr>
          <p:cNvSpPr txBox="1"/>
          <p:nvPr/>
        </p:nvSpPr>
        <p:spPr>
          <a:xfrm>
            <a:off x="7893284" y="4504634"/>
            <a:ext cx="24080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-24(%</a:t>
            </a:r>
            <a:r>
              <a:rPr lang="en-US" dirty="0" err="1"/>
              <a:t>rbp</a:t>
            </a:r>
            <a:r>
              <a:rPr lang="en-US" dirty="0"/>
              <a:t>)   := … </a:t>
            </a:r>
          </a:p>
          <a:p>
            <a:r>
              <a:rPr lang="en-US" dirty="0"/>
              <a:t>-32(%</a:t>
            </a:r>
            <a:r>
              <a:rPr lang="en-US" dirty="0" err="1"/>
              <a:t>rbp</a:t>
            </a:r>
            <a:r>
              <a:rPr lang="en-US" dirty="0"/>
              <a:t>) := …</a:t>
            </a:r>
          </a:p>
          <a:p>
            <a:r>
              <a:rPr lang="en-US" dirty="0"/>
              <a:t>               … := -32(%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r>
              <a:rPr lang="en-US" dirty="0"/>
              <a:t>-32(%</a:t>
            </a:r>
            <a:r>
              <a:rPr lang="en-US" dirty="0" err="1"/>
              <a:t>rbp</a:t>
            </a:r>
            <a:r>
              <a:rPr lang="en-US" dirty="0"/>
              <a:t>) := … </a:t>
            </a:r>
          </a:p>
          <a:p>
            <a:r>
              <a:rPr lang="en-US" dirty="0"/>
              <a:t>               … := -24(%</a:t>
            </a:r>
            <a:r>
              <a:rPr lang="en-US" dirty="0" err="1"/>
              <a:t>rbp</a:t>
            </a:r>
            <a:r>
              <a:rPr lang="en-US" dirty="0"/>
              <a:t>) </a:t>
            </a:r>
          </a:p>
          <a:p>
            <a:r>
              <a:rPr lang="en-US" dirty="0"/>
              <a:t>-24(%</a:t>
            </a:r>
            <a:r>
              <a:rPr lang="en-US" dirty="0" err="1"/>
              <a:t>rbp</a:t>
            </a:r>
            <a:r>
              <a:rPr lang="en-US" dirty="0"/>
              <a:t>)   := …</a:t>
            </a:r>
          </a:p>
          <a:p>
            <a:r>
              <a:rPr lang="en-US" dirty="0"/>
              <a:t>              …  := -24(%</a:t>
            </a:r>
            <a:r>
              <a:rPr lang="en-US" dirty="0" err="1"/>
              <a:t>rbp</a:t>
            </a:r>
            <a:r>
              <a:rPr lang="en-US" dirty="0"/>
              <a:t>)</a:t>
            </a:r>
          </a:p>
          <a:p>
            <a:r>
              <a:rPr lang="en-US" dirty="0"/>
              <a:t>               … := -32(%</a:t>
            </a:r>
            <a:r>
              <a:rPr lang="en-US" dirty="0" err="1"/>
              <a:t>rbp</a:t>
            </a:r>
            <a:r>
              <a:rPr lang="en-US" dirty="0"/>
              <a:t>)</a:t>
            </a:r>
            <a:endParaRPr lang="en-US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3B2433-A064-4481-8621-8E8015BEB90B}"/>
              </a:ext>
            </a:extLst>
          </p:cNvPr>
          <p:cNvSpPr txBox="1"/>
          <p:nvPr/>
        </p:nvSpPr>
        <p:spPr>
          <a:xfrm>
            <a:off x="8438454" y="4039542"/>
            <a:ext cx="1149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Allocation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127E4B22-27DC-4D70-BD61-BA3E183F0AFA}"/>
              </a:ext>
            </a:extLst>
          </p:cNvPr>
          <p:cNvCxnSpPr>
            <a:cxnSpLocks/>
            <a:stCxn id="49" idx="1"/>
            <a:endCxn id="51" idx="1"/>
          </p:cNvCxnSpPr>
          <p:nvPr/>
        </p:nvCxnSpPr>
        <p:spPr>
          <a:xfrm rot="10800000" flipH="1" flipV="1">
            <a:off x="2660763" y="4687888"/>
            <a:ext cx="457217" cy="1081074"/>
          </a:xfrm>
          <a:prstGeom prst="bentConnector3">
            <a:avLst>
              <a:gd name="adj1" fmla="val -61803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B0C0C37-AB48-4C86-BF14-DF2553B84BB3}"/>
              </a:ext>
            </a:extLst>
          </p:cNvPr>
          <p:cNvSpPr/>
          <p:nvPr/>
        </p:nvSpPr>
        <p:spPr>
          <a:xfrm>
            <a:off x="2660763" y="4552950"/>
            <a:ext cx="250712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711124A-C073-40A7-80A8-94FF364B8A50}"/>
              </a:ext>
            </a:extLst>
          </p:cNvPr>
          <p:cNvSpPr/>
          <p:nvPr/>
        </p:nvSpPr>
        <p:spPr>
          <a:xfrm>
            <a:off x="3117981" y="5634024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80401E09-D516-491D-9A4B-E02725C39AAE}"/>
              </a:ext>
            </a:extLst>
          </p:cNvPr>
          <p:cNvSpPr/>
          <p:nvPr/>
        </p:nvSpPr>
        <p:spPr>
          <a:xfrm>
            <a:off x="2660763" y="4851401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35DA5BB-5E02-40D0-9A4F-4B5DFD708450}"/>
              </a:ext>
            </a:extLst>
          </p:cNvPr>
          <p:cNvSpPr/>
          <p:nvPr/>
        </p:nvSpPr>
        <p:spPr>
          <a:xfrm>
            <a:off x="3119661" y="5119711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82675F36-CD96-4C6A-8040-27C44D0C0C12}"/>
              </a:ext>
            </a:extLst>
          </p:cNvPr>
          <p:cNvCxnSpPr>
            <a:cxnSpLocks/>
            <a:stCxn id="54" idx="1"/>
          </p:cNvCxnSpPr>
          <p:nvPr/>
        </p:nvCxnSpPr>
        <p:spPr>
          <a:xfrm rot="10800000" flipH="1" flipV="1">
            <a:off x="2660763" y="4966495"/>
            <a:ext cx="473979" cy="268309"/>
          </a:xfrm>
          <a:prstGeom prst="bentConnector3">
            <a:avLst>
              <a:gd name="adj1" fmla="val -2947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7CA4032-6594-4AC5-9D89-72A8BB0D9244}"/>
              </a:ext>
            </a:extLst>
          </p:cNvPr>
          <p:cNvSpPr/>
          <p:nvPr/>
        </p:nvSpPr>
        <p:spPr>
          <a:xfrm>
            <a:off x="2658568" y="5392761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86F4F17C-4A14-452C-A7B3-5B0029692BA9}"/>
              </a:ext>
            </a:extLst>
          </p:cNvPr>
          <p:cNvCxnSpPr>
            <a:cxnSpLocks/>
            <a:stCxn id="59" idx="3"/>
            <a:endCxn id="61" idx="3"/>
          </p:cNvCxnSpPr>
          <p:nvPr/>
        </p:nvCxnSpPr>
        <p:spPr>
          <a:xfrm>
            <a:off x="2909281" y="5507855"/>
            <a:ext cx="454163" cy="1106122"/>
          </a:xfrm>
          <a:prstGeom prst="bentConnector3">
            <a:avLst>
              <a:gd name="adj1" fmla="val 24995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BF7DC9F-7E20-46B5-8A48-E5582AB39C96}"/>
              </a:ext>
            </a:extLst>
          </p:cNvPr>
          <p:cNvSpPr/>
          <p:nvPr/>
        </p:nvSpPr>
        <p:spPr>
          <a:xfrm>
            <a:off x="3112731" y="6498883"/>
            <a:ext cx="250712" cy="2301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B3011028-DAA2-4656-8113-273B8C686C41}"/>
              </a:ext>
            </a:extLst>
          </p:cNvPr>
          <p:cNvSpPr/>
          <p:nvPr/>
        </p:nvSpPr>
        <p:spPr>
          <a:xfrm>
            <a:off x="2673542" y="5921336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C572A4CE-D274-4132-95A0-AAF8590B6D81}"/>
              </a:ext>
            </a:extLst>
          </p:cNvPr>
          <p:cNvSpPr/>
          <p:nvPr/>
        </p:nvSpPr>
        <p:spPr>
          <a:xfrm>
            <a:off x="3107880" y="6187756"/>
            <a:ext cx="228313" cy="2698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2BC53A44-7425-4B7B-ABC2-C03600F8878F}"/>
              </a:ext>
            </a:extLst>
          </p:cNvPr>
          <p:cNvCxnSpPr>
            <a:cxnSpLocks/>
            <a:stCxn id="64" idx="3"/>
            <a:endCxn id="65" idx="3"/>
          </p:cNvCxnSpPr>
          <p:nvPr/>
        </p:nvCxnSpPr>
        <p:spPr>
          <a:xfrm>
            <a:off x="2901854" y="6056274"/>
            <a:ext cx="434338" cy="266420"/>
          </a:xfrm>
          <a:prstGeom prst="bentConnector3">
            <a:avLst>
              <a:gd name="adj1" fmla="val 176024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98E0BF8-71F5-4F09-BA62-752DBAEF3934}"/>
              </a:ext>
            </a:extLst>
          </p:cNvPr>
          <p:cNvSpPr txBox="1"/>
          <p:nvPr/>
        </p:nvSpPr>
        <p:spPr>
          <a:xfrm>
            <a:off x="1581639" y="449579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DD99863-AA7A-428D-9DB3-207B12630BC0}"/>
              </a:ext>
            </a:extLst>
          </p:cNvPr>
          <p:cNvSpPr txBox="1"/>
          <p:nvPr/>
        </p:nvSpPr>
        <p:spPr>
          <a:xfrm>
            <a:off x="1569449" y="477066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DE7F8B2-7B2D-44F8-8AC7-91EC20E5E493}"/>
              </a:ext>
            </a:extLst>
          </p:cNvPr>
          <p:cNvSpPr txBox="1"/>
          <p:nvPr/>
        </p:nvSpPr>
        <p:spPr>
          <a:xfrm>
            <a:off x="1569449" y="504552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3FDC-592A-4103-8452-C39D65BD905B}"/>
              </a:ext>
            </a:extLst>
          </p:cNvPr>
          <p:cNvSpPr txBox="1"/>
          <p:nvPr/>
        </p:nvSpPr>
        <p:spPr>
          <a:xfrm>
            <a:off x="1569449" y="532039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1941C36-CB01-40FB-BF8F-B56993D08A19}"/>
              </a:ext>
            </a:extLst>
          </p:cNvPr>
          <p:cNvSpPr txBox="1"/>
          <p:nvPr/>
        </p:nvSpPr>
        <p:spPr>
          <a:xfrm>
            <a:off x="1569449" y="559525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F2FFA20-FF8D-4E00-9B2D-1EEECABA12C7}"/>
              </a:ext>
            </a:extLst>
          </p:cNvPr>
          <p:cNvSpPr txBox="1"/>
          <p:nvPr/>
        </p:nvSpPr>
        <p:spPr>
          <a:xfrm>
            <a:off x="1569449" y="5870123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Line_6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B06C4C7-02CE-4B44-9848-BF19264C92F3}"/>
              </a:ext>
            </a:extLst>
          </p:cNvPr>
          <p:cNvSpPr txBox="1"/>
          <p:nvPr/>
        </p:nvSpPr>
        <p:spPr>
          <a:xfrm>
            <a:off x="1569449" y="6144988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Line_7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8764C57-877C-4059-8E54-832626D245A0}"/>
              </a:ext>
            </a:extLst>
          </p:cNvPr>
          <p:cNvSpPr txBox="1"/>
          <p:nvPr/>
        </p:nvSpPr>
        <p:spPr>
          <a:xfrm>
            <a:off x="1569449" y="6419850"/>
            <a:ext cx="734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Line_8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701E230-D6BF-419D-BA84-CCD530E42735}"/>
              </a:ext>
            </a:extLst>
          </p:cNvPr>
          <p:cNvGrpSpPr/>
          <p:nvPr/>
        </p:nvGrpSpPr>
        <p:grpSpPr>
          <a:xfrm>
            <a:off x="4554093" y="1751411"/>
            <a:ext cx="2942634" cy="1473120"/>
            <a:chOff x="6063552" y="3120505"/>
            <a:chExt cx="2942634" cy="1473120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C1B4461-A0AA-4974-98F6-C08AEC914925}"/>
                </a:ext>
              </a:extLst>
            </p:cNvPr>
            <p:cNvSpPr/>
            <p:nvPr/>
          </p:nvSpPr>
          <p:spPr>
            <a:xfrm>
              <a:off x="6261999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A69AEA4-637E-492E-A5EB-BB04EB68A9DC}"/>
                </a:ext>
              </a:extLst>
            </p:cNvPr>
            <p:cNvSpPr/>
            <p:nvPr/>
          </p:nvSpPr>
          <p:spPr>
            <a:xfrm>
              <a:off x="7385459" y="3734071"/>
              <a:ext cx="705327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C919254-F16C-454A-85C9-80C0E8A0CEAF}"/>
                </a:ext>
              </a:extLst>
            </p:cNvPr>
            <p:cNvSpPr/>
            <p:nvPr/>
          </p:nvSpPr>
          <p:spPr>
            <a:xfrm>
              <a:off x="8092454" y="3734071"/>
              <a:ext cx="701105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660F42-6D44-4E69-B6F5-6EF02DCF65E6}"/>
                </a:ext>
              </a:extLst>
            </p:cNvPr>
            <p:cNvSpPr/>
            <p:nvPr/>
          </p:nvSpPr>
          <p:spPr>
            <a:xfrm>
              <a:off x="6261999" y="4339541"/>
              <a:ext cx="2531560" cy="2540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E37BE14-830B-4394-82F4-5EF49C0EC5D8}"/>
                </a:ext>
              </a:extLst>
            </p:cNvPr>
            <p:cNvSpPr/>
            <p:nvPr/>
          </p:nvSpPr>
          <p:spPr>
            <a:xfrm>
              <a:off x="7406244" y="4033335"/>
              <a:ext cx="662996" cy="254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2F155F1-CF4D-425E-B757-9207AFFCFFC8}"/>
                </a:ext>
              </a:extLst>
            </p:cNvPr>
            <p:cNvSpPr/>
            <p:nvPr/>
          </p:nvSpPr>
          <p:spPr>
            <a:xfrm>
              <a:off x="8120487" y="4035661"/>
              <a:ext cx="641414" cy="25408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5F6EF72-FC80-469C-A46E-BBD5F42AE582}"/>
                </a:ext>
              </a:extLst>
            </p:cNvPr>
            <p:cNvSpPr txBox="1"/>
            <p:nvPr/>
          </p:nvSpPr>
          <p:spPr>
            <a:xfrm>
              <a:off x="6063552" y="3304805"/>
              <a:ext cx="3928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 </a:t>
              </a:r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F8A104CE-FA9C-4B5E-B5FC-79EAB59E080D}"/>
                </a:ext>
              </a:extLst>
            </p:cNvPr>
            <p:cNvSpPr/>
            <p:nvPr/>
          </p:nvSpPr>
          <p:spPr>
            <a:xfrm>
              <a:off x="8718919" y="3526604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row: Down 71">
              <a:extLst>
                <a:ext uri="{FF2B5EF4-FFF2-40B4-BE49-F238E27FC236}">
                  <a16:creationId xmlns:a16="http://schemas.microsoft.com/office/drawing/2014/main" id="{1574B12A-87E3-400C-B999-C43956578A76}"/>
                </a:ext>
              </a:extLst>
            </p:cNvPr>
            <p:cNvSpPr/>
            <p:nvPr/>
          </p:nvSpPr>
          <p:spPr>
            <a:xfrm>
              <a:off x="6190946" y="3522459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77745AA-60C8-4E0D-ACF2-CE1FDF4FE777}"/>
                </a:ext>
              </a:extLst>
            </p:cNvPr>
            <p:cNvSpPr txBox="1"/>
            <p:nvPr/>
          </p:nvSpPr>
          <p:spPr>
            <a:xfrm>
              <a:off x="8586199" y="3310574"/>
              <a:ext cx="4199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 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696934D-CE3A-4655-BF0D-CB3EE069C2C5}"/>
                </a:ext>
              </a:extLst>
            </p:cNvPr>
            <p:cNvSpPr/>
            <p:nvPr/>
          </p:nvSpPr>
          <p:spPr>
            <a:xfrm>
              <a:off x="6309720" y="4026246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B / C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9D5C90B-ACF6-42C9-8A29-29D7FD3B87E0}"/>
                </a:ext>
              </a:extLst>
            </p:cNvPr>
            <p:cNvSpPr/>
            <p:nvPr/>
          </p:nvSpPr>
          <p:spPr>
            <a:xfrm>
              <a:off x="6823976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B7318B4-DF21-4B3F-98C8-74C4114ADC81}"/>
                </a:ext>
              </a:extLst>
            </p:cNvPr>
            <p:cNvSpPr/>
            <p:nvPr/>
          </p:nvSpPr>
          <p:spPr>
            <a:xfrm>
              <a:off x="6871697" y="4026246"/>
              <a:ext cx="453016" cy="26117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 / D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FBD750-1F5F-4A05-BCC3-DC9FF230D661}"/>
                </a:ext>
              </a:extLst>
            </p:cNvPr>
            <p:cNvSpPr/>
            <p:nvPr/>
          </p:nvSpPr>
          <p:spPr>
            <a:xfrm>
              <a:off x="6485572" y="3120505"/>
              <a:ext cx="2116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Memory at Runtime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 animBg="1"/>
      <p:bldP spid="34" grpId="0" animBg="1"/>
      <p:bldP spid="33" grpId="0" animBg="1"/>
      <p:bldP spid="32" grpId="0" animBg="1"/>
      <p:bldP spid="31" grpId="0" animBg="1"/>
      <p:bldP spid="30" grpId="0" animBg="1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5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46372-6452-4E61-A9E5-EAB443A2D359}"/>
              </a:ext>
            </a:extLst>
          </p:cNvPr>
          <p:cNvSpPr/>
          <p:nvPr/>
        </p:nvSpPr>
        <p:spPr>
          <a:xfrm>
            <a:off x="2036956" y="2129883"/>
            <a:ext cx="3858322" cy="5464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35CBBBF-FF4C-431A-B1EC-290900763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31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Register Allocation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4332" y="1600201"/>
            <a:ext cx="76853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When possible, keep variables </a:t>
            </a:r>
            <a:r>
              <a:rPr lang="en-US" b="1" i="1" dirty="0"/>
              <a:t>entirely </a:t>
            </a:r>
            <a:r>
              <a:rPr lang="en-US" b="1" dirty="0"/>
              <a:t>in registers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1"/>
                </a:solidFill>
              </a:rPr>
              <a:t>Why?</a:t>
            </a:r>
          </a:p>
          <a:p>
            <a:r>
              <a:rPr lang="en-US" dirty="0"/>
              <a:t>Some computation requires register operands</a:t>
            </a:r>
          </a:p>
          <a:p>
            <a:r>
              <a:rPr lang="en-US" dirty="0"/>
              <a:t>Register operands are intrinsically faster</a:t>
            </a:r>
          </a:p>
          <a:p>
            <a:pPr marL="0" indent="0">
              <a:buNone/>
            </a:pPr>
            <a:r>
              <a:rPr lang="en-US" b="1" dirty="0"/>
              <a:t>Register coloring</a:t>
            </a:r>
          </a:p>
          <a:p>
            <a:r>
              <a:rPr lang="en-US" dirty="0"/>
              <a:t>Assign a color to each available register</a:t>
            </a:r>
          </a:p>
          <a:p>
            <a:r>
              <a:rPr lang="en-US" dirty="0"/>
              <a:t>Optimal assignment is NP-Complete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Problem: Callee clobbers registers!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8614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2CE282-2ECC-40CA-9510-06A758F46CFD}"/>
              </a:ext>
            </a:extLst>
          </p:cNvPr>
          <p:cNvSpPr txBox="1"/>
          <p:nvPr/>
        </p:nvSpPr>
        <p:spPr>
          <a:xfrm>
            <a:off x="2049953" y="1688582"/>
            <a:ext cx="17283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foo</a:t>
            </a:r>
          </a:p>
          <a:p>
            <a:r>
              <a:rPr lang="en-US" dirty="0"/>
              <a:t>[f1] := 2</a:t>
            </a:r>
          </a:p>
          <a:p>
            <a:r>
              <a:rPr lang="en-US" dirty="0"/>
              <a:t>[f2] := 3</a:t>
            </a:r>
          </a:p>
          <a:p>
            <a:r>
              <a:rPr lang="en-US" dirty="0"/>
              <a:t>call bar</a:t>
            </a:r>
          </a:p>
          <a:p>
            <a:r>
              <a:rPr lang="en-US" dirty="0"/>
              <a:t>[f3] := [f2] + [f1] </a:t>
            </a:r>
          </a:p>
          <a:p>
            <a:r>
              <a:rPr lang="en-US" dirty="0"/>
              <a:t>leave foo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510BDF-9B36-4B0B-81C2-0B83764768CA}"/>
              </a:ext>
            </a:extLst>
          </p:cNvPr>
          <p:cNvSpPr txBox="1"/>
          <p:nvPr/>
        </p:nvSpPr>
        <p:spPr>
          <a:xfrm>
            <a:off x="2041830" y="4474263"/>
            <a:ext cx="2053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enter bar</a:t>
            </a:r>
          </a:p>
          <a:p>
            <a:r>
              <a:rPr lang="en-US" dirty="0"/>
              <a:t>[b1] := 9</a:t>
            </a:r>
          </a:p>
          <a:p>
            <a:r>
              <a:rPr lang="en-US" dirty="0"/>
              <a:t>[b2] := 7</a:t>
            </a:r>
          </a:p>
          <a:p>
            <a:r>
              <a:rPr lang="en-US" dirty="0"/>
              <a:t>[</a:t>
            </a:r>
            <a:r>
              <a:rPr lang="en-US" dirty="0" err="1"/>
              <a:t>glb_g</a:t>
            </a:r>
            <a:r>
              <a:rPr lang="en-US" dirty="0"/>
              <a:t>] := [b1] - [b2]</a:t>
            </a:r>
          </a:p>
          <a:p>
            <a:r>
              <a:rPr lang="en-US" dirty="0"/>
              <a:t>leave foo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380DB1-6737-425A-AB50-E64E8044A43F}"/>
              </a:ext>
            </a:extLst>
          </p:cNvPr>
          <p:cNvSpPr txBox="1"/>
          <p:nvPr/>
        </p:nvSpPr>
        <p:spPr>
          <a:xfrm>
            <a:off x="4101764" y="1240251"/>
            <a:ext cx="2242089" cy="2734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/>
              <a:t>foo: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$2, %r9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$3, %r10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callq</a:t>
            </a:r>
            <a:r>
              <a:rPr lang="en-US" dirty="0"/>
              <a:t> bar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%r9, %r10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925FD-E9A4-4BCF-A18F-C1D19931EE31}"/>
              </a:ext>
            </a:extLst>
          </p:cNvPr>
          <p:cNvSpPr txBox="1"/>
          <p:nvPr/>
        </p:nvSpPr>
        <p:spPr>
          <a:xfrm>
            <a:off x="4000468" y="4002257"/>
            <a:ext cx="2365840" cy="2734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dirty="0"/>
              <a:t>bar: </a:t>
            </a:r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$9, %r9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$7, %r10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subq</a:t>
            </a:r>
            <a:r>
              <a:rPr lang="en-US" dirty="0"/>
              <a:t> %r10, %r9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movq</a:t>
            </a:r>
            <a:r>
              <a:rPr lang="en-US" dirty="0"/>
              <a:t> %r9, (</a:t>
            </a:r>
            <a:r>
              <a:rPr lang="en-US" dirty="0" err="1"/>
              <a:t>glb_g</a:t>
            </a:r>
            <a:r>
              <a:rPr lang="en-US" dirty="0"/>
              <a:t>) </a:t>
            </a:r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pPr>
              <a:lnSpc>
                <a:spcPts val="2300"/>
              </a:lnSpc>
            </a:pPr>
            <a:r>
              <a:rPr lang="en-US" dirty="0"/>
              <a:t>        </a:t>
            </a:r>
            <a:r>
              <a:rPr lang="en-US" dirty="0" err="1"/>
              <a:t>retq</a:t>
            </a:r>
            <a:endParaRPr lang="en-US" dirty="0"/>
          </a:p>
        </p:txBody>
      </p: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65D84DCE-CEB8-4BA1-9DCE-DEC0AD6FDEA0}"/>
              </a:ext>
            </a:extLst>
          </p:cNvPr>
          <p:cNvGrpSpPr/>
          <p:nvPr/>
        </p:nvGrpSpPr>
        <p:grpSpPr>
          <a:xfrm>
            <a:off x="6420338" y="4033875"/>
            <a:ext cx="3907541" cy="1417039"/>
            <a:chOff x="5138739" y="4033874"/>
            <a:chExt cx="3907541" cy="1417039"/>
          </a:xfrm>
        </p:grpSpPr>
        <p:sp>
          <p:nvSpPr>
            <p:cNvPr id="244" name="Rectangle: Rounded Corners 243">
              <a:extLst>
                <a:ext uri="{FF2B5EF4-FFF2-40B4-BE49-F238E27FC236}">
                  <a16:creationId xmlns:a16="http://schemas.microsoft.com/office/drawing/2014/main" id="{0F9798C2-6A4D-4952-999D-9E074A1288B7}"/>
                </a:ext>
              </a:extLst>
            </p:cNvPr>
            <p:cNvSpPr/>
            <p:nvPr/>
          </p:nvSpPr>
          <p:spPr>
            <a:xfrm>
              <a:off x="5261061" y="4152814"/>
              <a:ext cx="3785219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ACF183C9-C008-42FA-997B-8DD530D0E484}"/>
                </a:ext>
              </a:extLst>
            </p:cNvPr>
            <p:cNvGrpSpPr/>
            <p:nvPr/>
          </p:nvGrpSpPr>
          <p:grpSpPr>
            <a:xfrm>
              <a:off x="5282958" y="4205346"/>
              <a:ext cx="3679605" cy="1245567"/>
              <a:chOff x="5374637" y="1635125"/>
              <a:chExt cx="3679605" cy="1245567"/>
            </a:xfrm>
          </p:grpSpPr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9FED9A88-8164-48C1-92E2-DC9D01F00628}"/>
                  </a:ext>
                </a:extLst>
              </p:cNvPr>
              <p:cNvSpPr/>
              <p:nvPr/>
            </p:nvSpPr>
            <p:spPr>
              <a:xfrm>
                <a:off x="5493074" y="2486962"/>
                <a:ext cx="124694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bar AR</a:t>
                </a:r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EA382DE1-6F84-4163-9BB7-82C3EBD33F4D}"/>
                  </a:ext>
                </a:extLst>
              </p:cNvPr>
              <p:cNvSpPr/>
              <p:nvPr/>
            </p:nvSpPr>
            <p:spPr>
              <a:xfrm>
                <a:off x="7363495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3BFFF563-35FF-4008-82D1-CE1CA6F078C1}"/>
                  </a:ext>
                </a:extLst>
              </p:cNvPr>
              <p:cNvSpPr/>
              <p:nvPr/>
            </p:nvSpPr>
            <p:spPr>
              <a:xfrm>
                <a:off x="6750178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07459461-997C-4C05-A66E-B4664A2070DD}"/>
                  </a:ext>
                </a:extLst>
              </p:cNvPr>
              <p:cNvSpPr/>
              <p:nvPr/>
            </p:nvSpPr>
            <p:spPr>
              <a:xfrm>
                <a:off x="674002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2F815EE-6593-4451-B4C3-36F31F2766C8}"/>
                  </a:ext>
                </a:extLst>
              </p:cNvPr>
              <p:cNvSpPr/>
              <p:nvPr/>
            </p:nvSpPr>
            <p:spPr>
              <a:xfrm>
                <a:off x="736349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8022A9BE-656D-4055-A267-92B881679F83}"/>
                  </a:ext>
                </a:extLst>
              </p:cNvPr>
              <p:cNvSpPr/>
              <p:nvPr/>
            </p:nvSpPr>
            <p:spPr>
              <a:xfrm>
                <a:off x="550323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dirty="0"/>
                  <a:t>0x7fc0</a:t>
                </a:r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1E430D4-0C57-4468-8795-45D5A90B26AD}"/>
                  </a:ext>
                </a:extLst>
              </p:cNvPr>
              <p:cNvSpPr/>
              <p:nvPr/>
            </p:nvSpPr>
            <p:spPr>
              <a:xfrm>
                <a:off x="612670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6BACA4CF-7A12-4DA3-B5D7-1DF71CBEC4A6}"/>
                  </a:ext>
                </a:extLst>
              </p:cNvPr>
              <p:cNvSpPr/>
              <p:nvPr/>
            </p:nvSpPr>
            <p:spPr>
              <a:xfrm>
                <a:off x="6126703" y="2254510"/>
                <a:ext cx="61331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3A99AA9-116E-4582-A4F0-9F790A36FB66}"/>
                  </a:ext>
                </a:extLst>
              </p:cNvPr>
              <p:cNvSpPr/>
              <p:nvPr/>
            </p:nvSpPr>
            <p:spPr>
              <a:xfrm>
                <a:off x="5493074" y="2254510"/>
                <a:ext cx="633630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4FEFC4DE-7C9F-4E91-83B1-75D2718DE90A}"/>
                  </a:ext>
                </a:extLst>
              </p:cNvPr>
              <p:cNvSpPr/>
              <p:nvPr/>
            </p:nvSpPr>
            <p:spPr>
              <a:xfrm>
                <a:off x="6746525" y="2493329"/>
                <a:ext cx="1236791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foo AR</a:t>
                </a:r>
              </a:p>
            </p:txBody>
          </p:sp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7C141723-7957-48C0-B0D8-357824CB3D35}"/>
                  </a:ext>
                </a:extLst>
              </p:cNvPr>
              <p:cNvSpPr txBox="1"/>
              <p:nvPr/>
            </p:nvSpPr>
            <p:spPr>
              <a:xfrm>
                <a:off x="7973807" y="2313640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r9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34C9570C-1F3B-4EEA-891F-2F094D04C904}"/>
                  </a:ext>
                </a:extLst>
              </p:cNvPr>
              <p:cNvSpPr txBox="1"/>
              <p:nvPr/>
            </p:nvSpPr>
            <p:spPr>
              <a:xfrm>
                <a:off x="7985057" y="2542138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r10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A55B05A3-F702-4609-ACDA-EA3A6FD1857D}"/>
                  </a:ext>
                </a:extLst>
              </p:cNvPr>
              <p:cNvSpPr txBox="1"/>
              <p:nvPr/>
            </p:nvSpPr>
            <p:spPr>
              <a:xfrm>
                <a:off x="8067872" y="2133529"/>
                <a:ext cx="256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rsp</a:t>
                </a:r>
                <a:endParaRPr lang="en-US" sz="1600" dirty="0"/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27B8C700-08AD-4229-BC1B-2C2861FA2019}"/>
                  </a:ext>
                </a:extLst>
              </p:cNvPr>
              <p:cNvSpPr txBox="1"/>
              <p:nvPr/>
            </p:nvSpPr>
            <p:spPr>
              <a:xfrm>
                <a:off x="8058297" y="1887473"/>
                <a:ext cx="2869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rbp</a:t>
                </a:r>
                <a:endParaRPr lang="en-US" sz="1600" dirty="0"/>
              </a:p>
            </p:txBody>
          </p:sp>
          <p:cxnSp>
            <p:nvCxnSpPr>
              <p:cNvPr id="172" name="Straight Arrow Connector 171">
                <a:extLst>
                  <a:ext uri="{FF2B5EF4-FFF2-40B4-BE49-F238E27FC236}">
                    <a16:creationId xmlns:a16="http://schemas.microsoft.com/office/drawing/2014/main" id="{4C592CBF-3753-488F-A979-9A9358EB587B}"/>
                  </a:ext>
                </a:extLst>
              </p:cNvPr>
              <p:cNvCxnSpPr/>
              <p:nvPr/>
            </p:nvCxnSpPr>
            <p:spPr>
              <a:xfrm>
                <a:off x="54930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2F13E8B1-0928-4CAF-8B9F-8AE20C93E43E}"/>
                  </a:ext>
                </a:extLst>
              </p:cNvPr>
              <p:cNvSpPr txBox="1"/>
              <p:nvPr/>
            </p:nvSpPr>
            <p:spPr>
              <a:xfrm>
                <a:off x="5374637" y="163512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0x7FA0</a:t>
                </a:r>
              </a:p>
            </p:txBody>
          </p:sp>
          <p:cxnSp>
            <p:nvCxnSpPr>
              <p:cNvPr id="174" name="Straight Arrow Connector 173">
                <a:extLst>
                  <a:ext uri="{FF2B5EF4-FFF2-40B4-BE49-F238E27FC236}">
                    <a16:creationId xmlns:a16="http://schemas.microsoft.com/office/drawing/2014/main" id="{993016D9-AB6E-4796-AC0E-10F52CD9B04F}"/>
                  </a:ext>
                </a:extLst>
              </p:cNvPr>
              <p:cNvCxnSpPr/>
              <p:nvPr/>
            </p:nvCxnSpPr>
            <p:spPr>
              <a:xfrm>
                <a:off x="612172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60DF5F5-EE90-42C9-967F-4CA72FCC71A2}"/>
                  </a:ext>
                </a:extLst>
              </p:cNvPr>
              <p:cNvSpPr txBox="1"/>
              <p:nvPr/>
            </p:nvSpPr>
            <p:spPr>
              <a:xfrm>
                <a:off x="6003287" y="164147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0x7FA8</a:t>
                </a:r>
              </a:p>
            </p:txBody>
          </p: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09D87B5E-02C7-4E1B-901C-AA7ABE642476}"/>
                  </a:ext>
                </a:extLst>
              </p:cNvPr>
              <p:cNvCxnSpPr/>
              <p:nvPr/>
            </p:nvCxnSpPr>
            <p:spPr>
              <a:xfrm>
                <a:off x="67376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3237A2D-8235-4D07-A673-59BA53EAFB17}"/>
                  </a:ext>
                </a:extLst>
              </p:cNvPr>
              <p:cNvSpPr txBox="1"/>
              <p:nvPr/>
            </p:nvSpPr>
            <p:spPr>
              <a:xfrm>
                <a:off x="6619237" y="163512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0x7FB0</a:t>
                </a:r>
              </a:p>
            </p:txBody>
          </p: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89897CD2-E2D7-467A-BD13-5CA7B8D65C32}"/>
                  </a:ext>
                </a:extLst>
              </p:cNvPr>
              <p:cNvCxnSpPr/>
              <p:nvPr/>
            </p:nvCxnSpPr>
            <p:spPr>
              <a:xfrm>
                <a:off x="73599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6B7565CA-1A5D-4C77-951C-8ECBBB32C52C}"/>
                  </a:ext>
                </a:extLst>
              </p:cNvPr>
              <p:cNvSpPr txBox="1"/>
              <p:nvPr/>
            </p:nvSpPr>
            <p:spPr>
              <a:xfrm>
                <a:off x="7241537" y="164147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0x7FB8</a:t>
                </a:r>
              </a:p>
            </p:txBody>
          </p:sp>
          <p:sp>
            <p:nvSpPr>
              <p:cNvPr id="180" name="TextBox 179">
                <a:extLst>
                  <a:ext uri="{FF2B5EF4-FFF2-40B4-BE49-F238E27FC236}">
                    <a16:creationId xmlns:a16="http://schemas.microsoft.com/office/drawing/2014/main" id="{FDB6EF75-8CEF-4379-AA47-6307FA1FBC25}"/>
                  </a:ext>
                </a:extLst>
              </p:cNvPr>
              <p:cNvSpPr txBox="1"/>
              <p:nvPr/>
            </p:nvSpPr>
            <p:spPr>
              <a:xfrm>
                <a:off x="8446703" y="1902694"/>
                <a:ext cx="607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0x7FB0</a:t>
                </a:r>
              </a:p>
            </p:txBody>
          </p: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5C212FAE-9BA8-470B-A5ED-A5C4316030FA}"/>
                  </a:ext>
                </a:extLst>
              </p:cNvPr>
              <p:cNvCxnSpPr/>
              <p:nvPr/>
            </p:nvCxnSpPr>
            <p:spPr>
              <a:xfrm>
                <a:off x="79695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TextBox 181">
                <a:extLst>
                  <a:ext uri="{FF2B5EF4-FFF2-40B4-BE49-F238E27FC236}">
                    <a16:creationId xmlns:a16="http://schemas.microsoft.com/office/drawing/2014/main" id="{BBA1C70A-FC46-48BF-962A-0EB20B8EC9D5}"/>
                  </a:ext>
                </a:extLst>
              </p:cNvPr>
              <p:cNvSpPr txBox="1"/>
              <p:nvPr/>
            </p:nvSpPr>
            <p:spPr>
              <a:xfrm>
                <a:off x="7851137" y="1641475"/>
                <a:ext cx="715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0x7FC0</a:t>
                </a:r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6EB9B3FC-F4F6-4650-8D3C-DBCD474316E8}"/>
                  </a:ext>
                </a:extLst>
              </p:cNvPr>
              <p:cNvSpPr txBox="1"/>
              <p:nvPr/>
            </p:nvSpPr>
            <p:spPr>
              <a:xfrm>
                <a:off x="8442987" y="2133151"/>
                <a:ext cx="602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0x7FA0</a:t>
                </a:r>
              </a:p>
            </p:txBody>
          </p:sp>
          <p:sp>
            <p:nvSpPr>
              <p:cNvPr id="184" name="TextBox 183">
                <a:extLst>
                  <a:ext uri="{FF2B5EF4-FFF2-40B4-BE49-F238E27FC236}">
                    <a16:creationId xmlns:a16="http://schemas.microsoft.com/office/drawing/2014/main" id="{F5420325-F02E-4C50-8C30-E1F7BB7F9CD2}"/>
                  </a:ext>
                </a:extLst>
              </p:cNvPr>
              <p:cNvSpPr txBox="1"/>
              <p:nvPr/>
            </p:nvSpPr>
            <p:spPr>
              <a:xfrm>
                <a:off x="8431838" y="23561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2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DDD8381-D659-46F4-A053-29C0E7C6E827}"/>
                  </a:ext>
                </a:extLst>
              </p:cNvPr>
              <p:cNvSpPr txBox="1"/>
              <p:nvPr/>
            </p:nvSpPr>
            <p:spPr>
              <a:xfrm>
                <a:off x="8428122" y="2586634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3</a:t>
                </a:r>
              </a:p>
            </p:txBody>
          </p:sp>
        </p:grp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426AB9A0-C808-4C77-83A5-A5CEFBAB77C1}"/>
                </a:ext>
              </a:extLst>
            </p:cNvPr>
            <p:cNvSpPr/>
            <p:nvPr/>
          </p:nvSpPr>
          <p:spPr>
            <a:xfrm>
              <a:off x="5138739" y="4033874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4B4BD13-720E-4C32-9EE8-26985DAD9833}"/>
              </a:ext>
            </a:extLst>
          </p:cNvPr>
          <p:cNvGrpSpPr/>
          <p:nvPr/>
        </p:nvGrpSpPr>
        <p:grpSpPr>
          <a:xfrm>
            <a:off x="6420337" y="1161823"/>
            <a:ext cx="3975798" cy="1297748"/>
            <a:chOff x="5121224" y="1161823"/>
            <a:chExt cx="3975798" cy="1297748"/>
          </a:xfrm>
        </p:grpSpPr>
        <p:sp>
          <p:nvSpPr>
            <p:cNvPr id="246" name="Rectangle: Rounded Corners 245">
              <a:extLst>
                <a:ext uri="{FF2B5EF4-FFF2-40B4-BE49-F238E27FC236}">
                  <a16:creationId xmlns:a16="http://schemas.microsoft.com/office/drawing/2014/main" id="{ECA0D0E4-4329-4788-AED9-8629C8E90F6D}"/>
                </a:ext>
              </a:extLst>
            </p:cNvPr>
            <p:cNvSpPr/>
            <p:nvPr/>
          </p:nvSpPr>
          <p:spPr>
            <a:xfrm>
              <a:off x="5208057" y="1231916"/>
              <a:ext cx="3888965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120A59-E8ED-4B86-9D3A-9A20AB32DC77}"/>
                </a:ext>
              </a:extLst>
            </p:cNvPr>
            <p:cNvSpPr/>
            <p:nvPr/>
          </p:nvSpPr>
          <p:spPr>
            <a:xfrm>
              <a:off x="7317775" y="1913606"/>
              <a:ext cx="613317" cy="230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4D2478D-0D5C-458B-85AD-D9BEC77AEBFE}"/>
                </a:ext>
              </a:extLst>
            </p:cNvPr>
            <p:cNvSpPr/>
            <p:nvPr/>
          </p:nvSpPr>
          <p:spPr>
            <a:xfrm>
              <a:off x="6704458" y="1913606"/>
              <a:ext cx="613317" cy="230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</a:t>
              </a:r>
              <a:r>
                <a:rPr lang="en-US" sz="1600" dirty="0" err="1">
                  <a:solidFill>
                    <a:schemeClr val="tx1"/>
                  </a:solidFill>
                </a:rPr>
                <a:t>rbp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69DE33-8670-454B-B169-94F16003DF91}"/>
                </a:ext>
              </a:extLst>
            </p:cNvPr>
            <p:cNvSpPr/>
            <p:nvPr/>
          </p:nvSpPr>
          <p:spPr>
            <a:xfrm>
              <a:off x="6694301" y="1640231"/>
              <a:ext cx="623474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A6C22F-34B8-4327-A351-0AC74A507CF2}"/>
                </a:ext>
              </a:extLst>
            </p:cNvPr>
            <p:cNvSpPr/>
            <p:nvPr/>
          </p:nvSpPr>
          <p:spPr>
            <a:xfrm>
              <a:off x="7317774" y="1640231"/>
              <a:ext cx="613317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…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12E4D43-3966-4259-9A02-4602E9562E00}"/>
                </a:ext>
              </a:extLst>
            </p:cNvPr>
            <p:cNvSpPr/>
            <p:nvPr/>
          </p:nvSpPr>
          <p:spPr>
            <a:xfrm>
              <a:off x="5457511" y="1640231"/>
              <a:ext cx="623474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B58FAE-819D-4D51-B742-1D68F384B8F0}"/>
                </a:ext>
              </a:extLst>
            </p:cNvPr>
            <p:cNvSpPr/>
            <p:nvPr/>
          </p:nvSpPr>
          <p:spPr>
            <a:xfrm>
              <a:off x="6080984" y="1640231"/>
              <a:ext cx="613317" cy="27337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5423925-E061-437A-A1A7-27A76FA731BE}"/>
                </a:ext>
              </a:extLst>
            </p:cNvPr>
            <p:cNvSpPr/>
            <p:nvPr/>
          </p:nvSpPr>
          <p:spPr>
            <a:xfrm>
              <a:off x="5457511" y="2150427"/>
              <a:ext cx="1217739" cy="230457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free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A9AED51-9DA6-4D3C-AE50-2E3622514D05}"/>
                </a:ext>
              </a:extLst>
            </p:cNvPr>
            <p:cNvSpPr/>
            <p:nvPr/>
          </p:nvSpPr>
          <p:spPr>
            <a:xfrm>
              <a:off x="6700805" y="2150429"/>
              <a:ext cx="1236791" cy="23045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F82A2AE-63EB-4056-96E9-1055C2EA1099}"/>
                </a:ext>
              </a:extLst>
            </p:cNvPr>
            <p:cNvSpPr txBox="1"/>
            <p:nvPr/>
          </p:nvSpPr>
          <p:spPr>
            <a:xfrm>
              <a:off x="7937612" y="1932638"/>
              <a:ext cx="360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r9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65FE1E-6492-4167-8B9D-8619A00C473C}"/>
                </a:ext>
              </a:extLst>
            </p:cNvPr>
            <p:cNvSpPr txBox="1"/>
            <p:nvPr/>
          </p:nvSpPr>
          <p:spPr>
            <a:xfrm>
              <a:off x="8020306" y="2200829"/>
              <a:ext cx="28052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r10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1C11FF1-3890-414F-BB64-95B36F367E4F}"/>
                </a:ext>
              </a:extLst>
            </p:cNvPr>
            <p:cNvSpPr txBox="1"/>
            <p:nvPr/>
          </p:nvSpPr>
          <p:spPr>
            <a:xfrm>
              <a:off x="8022152" y="1762054"/>
              <a:ext cx="256160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rsp</a:t>
              </a:r>
              <a:endParaRPr lang="en-US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7873AB4-BD4D-4E6D-8072-2539C3C443FC}"/>
                </a:ext>
              </a:extLst>
            </p:cNvPr>
            <p:cNvSpPr txBox="1"/>
            <p:nvPr/>
          </p:nvSpPr>
          <p:spPr>
            <a:xfrm>
              <a:off x="8012577" y="1557273"/>
              <a:ext cx="28693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 err="1"/>
                <a:t>rbp</a:t>
              </a:r>
              <a:endParaRPr lang="en-US" sz="1600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2399E64-6ED1-4524-9EAB-9B42DA8DF64F}"/>
                </a:ext>
              </a:extLst>
            </p:cNvPr>
            <p:cNvCxnSpPr/>
            <p:nvPr/>
          </p:nvCxnSpPr>
          <p:spPr>
            <a:xfrm>
              <a:off x="5447354" y="152041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3D95635-3838-477F-978C-74C603FEDB5D}"/>
                </a:ext>
              </a:extLst>
            </p:cNvPr>
            <p:cNvSpPr txBox="1"/>
            <p:nvPr/>
          </p:nvSpPr>
          <p:spPr>
            <a:xfrm>
              <a:off x="5328917" y="1292225"/>
              <a:ext cx="721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0x7FA0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15F443A-BA4E-4EB4-A6E3-EE60BD14FE49}"/>
                </a:ext>
              </a:extLst>
            </p:cNvPr>
            <p:cNvCxnSpPr/>
            <p:nvPr/>
          </p:nvCxnSpPr>
          <p:spPr>
            <a:xfrm>
              <a:off x="6076004" y="152676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2382659-CCD1-401A-842F-715E67521D31}"/>
                </a:ext>
              </a:extLst>
            </p:cNvPr>
            <p:cNvSpPr txBox="1"/>
            <p:nvPr/>
          </p:nvSpPr>
          <p:spPr>
            <a:xfrm>
              <a:off x="5957567" y="1298575"/>
              <a:ext cx="721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0x7FA8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A5D794C3-65FC-4EFD-8265-E90BBA719151}"/>
                </a:ext>
              </a:extLst>
            </p:cNvPr>
            <p:cNvCxnSpPr/>
            <p:nvPr/>
          </p:nvCxnSpPr>
          <p:spPr>
            <a:xfrm>
              <a:off x="6691954" y="152041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1AB4B07-2E88-4763-A2F5-32DD0DE03142}"/>
                </a:ext>
              </a:extLst>
            </p:cNvPr>
            <p:cNvSpPr txBox="1"/>
            <p:nvPr/>
          </p:nvSpPr>
          <p:spPr>
            <a:xfrm>
              <a:off x="6573517" y="129222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0x7FB0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4A1EE35-EA98-42FE-A8C6-199B4D88B986}"/>
                </a:ext>
              </a:extLst>
            </p:cNvPr>
            <p:cNvCxnSpPr/>
            <p:nvPr/>
          </p:nvCxnSpPr>
          <p:spPr>
            <a:xfrm>
              <a:off x="7314254" y="152676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F049C25-BB9D-448E-98E8-A2C355492205}"/>
                </a:ext>
              </a:extLst>
            </p:cNvPr>
            <p:cNvSpPr txBox="1"/>
            <p:nvPr/>
          </p:nvSpPr>
          <p:spPr>
            <a:xfrm>
              <a:off x="7195817" y="129857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0x7FB8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8FB6ED5-A357-4589-8E6F-87976334E003}"/>
                </a:ext>
              </a:extLst>
            </p:cNvPr>
            <p:cNvSpPr txBox="1"/>
            <p:nvPr/>
          </p:nvSpPr>
          <p:spPr>
            <a:xfrm>
              <a:off x="8400983" y="1588369"/>
              <a:ext cx="528991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0x7FC0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FCA935B5-EC6E-4674-B05C-1A8522D5E608}"/>
                </a:ext>
              </a:extLst>
            </p:cNvPr>
            <p:cNvCxnSpPr/>
            <p:nvPr/>
          </p:nvCxnSpPr>
          <p:spPr>
            <a:xfrm>
              <a:off x="7923854" y="1526761"/>
              <a:ext cx="0" cy="12431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C8AF9A0-202E-4423-9C44-CB667AF4F4A1}"/>
                </a:ext>
              </a:extLst>
            </p:cNvPr>
            <p:cNvSpPr txBox="1"/>
            <p:nvPr/>
          </p:nvSpPr>
          <p:spPr>
            <a:xfrm>
              <a:off x="7805417" y="1298575"/>
              <a:ext cx="7155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0x7FC0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0437A6D-1532-49ED-87F9-B9A3C171298F}"/>
                </a:ext>
              </a:extLst>
            </p:cNvPr>
            <p:cNvSpPr txBox="1"/>
            <p:nvPr/>
          </p:nvSpPr>
          <p:spPr>
            <a:xfrm>
              <a:off x="8397267" y="1790251"/>
              <a:ext cx="53219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0x7FB0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62FFD3-D817-46DD-8465-7430F8D6CB5E}"/>
                </a:ext>
              </a:extLst>
            </p:cNvPr>
            <p:cNvSpPr txBox="1"/>
            <p:nvPr/>
          </p:nvSpPr>
          <p:spPr>
            <a:xfrm>
              <a:off x="8386118" y="1984699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2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D5F9AF5-ADD7-49FC-980A-7B3397F6E742}"/>
                </a:ext>
              </a:extLst>
            </p:cNvPr>
            <p:cNvSpPr txBox="1"/>
            <p:nvPr/>
          </p:nvSpPr>
          <p:spPr>
            <a:xfrm>
              <a:off x="8382402" y="2200872"/>
              <a:ext cx="1041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C2CBC9F-D608-4B32-B446-C8F370111B8C}"/>
                </a:ext>
              </a:extLst>
            </p:cNvPr>
            <p:cNvSpPr/>
            <p:nvPr/>
          </p:nvSpPr>
          <p:spPr>
            <a:xfrm>
              <a:off x="5121224" y="1161823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00268F3E-0047-4FF7-8597-07F87FB2AEFC}"/>
              </a:ext>
            </a:extLst>
          </p:cNvPr>
          <p:cNvGrpSpPr/>
          <p:nvPr/>
        </p:nvGrpSpPr>
        <p:grpSpPr>
          <a:xfrm>
            <a:off x="6420338" y="2581678"/>
            <a:ext cx="3934043" cy="1348359"/>
            <a:chOff x="5112237" y="2581677"/>
            <a:chExt cx="3934043" cy="1348359"/>
          </a:xfrm>
        </p:grpSpPr>
        <p:sp>
          <p:nvSpPr>
            <p:cNvPr id="245" name="Rectangle: Rounded Corners 244">
              <a:extLst>
                <a:ext uri="{FF2B5EF4-FFF2-40B4-BE49-F238E27FC236}">
                  <a16:creationId xmlns:a16="http://schemas.microsoft.com/office/drawing/2014/main" id="{8150C2EA-B267-4FD7-B0F1-B136806C3C43}"/>
                </a:ext>
              </a:extLst>
            </p:cNvPr>
            <p:cNvSpPr/>
            <p:nvPr/>
          </p:nvSpPr>
          <p:spPr>
            <a:xfrm>
              <a:off x="5234559" y="2666965"/>
              <a:ext cx="3811721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2C6853E-5C46-45F2-BE91-842004735D3F}"/>
                </a:ext>
              </a:extLst>
            </p:cNvPr>
            <p:cNvSpPr/>
            <p:nvPr/>
          </p:nvSpPr>
          <p:spPr>
            <a:xfrm>
              <a:off x="5441142" y="3569906"/>
              <a:ext cx="1217739" cy="230457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free</a:t>
              </a:r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A7A2242B-F9B8-4E3A-84DE-F2077C6028E9}"/>
                </a:ext>
              </a:extLst>
            </p:cNvPr>
            <p:cNvGrpSpPr/>
            <p:nvPr/>
          </p:nvGrpSpPr>
          <p:grpSpPr>
            <a:xfrm>
              <a:off x="5309773" y="2716219"/>
              <a:ext cx="3675889" cy="1213817"/>
              <a:chOff x="5374637" y="1635125"/>
              <a:chExt cx="3675889" cy="1213817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0609DFFF-0397-4E51-AEDD-D73227FD40D9}"/>
                  </a:ext>
                </a:extLst>
              </p:cNvPr>
              <p:cNvSpPr/>
              <p:nvPr/>
            </p:nvSpPr>
            <p:spPr>
              <a:xfrm>
                <a:off x="7363495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AF9341D5-D3D4-46EB-885F-341E14D27ABE}"/>
                  </a:ext>
                </a:extLst>
              </p:cNvPr>
              <p:cNvSpPr/>
              <p:nvPr/>
            </p:nvSpPr>
            <p:spPr>
              <a:xfrm>
                <a:off x="6750178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DD0F4534-BF4B-4810-9B88-EBF405DB946E}"/>
                  </a:ext>
                </a:extLst>
              </p:cNvPr>
              <p:cNvSpPr/>
              <p:nvPr/>
            </p:nvSpPr>
            <p:spPr>
              <a:xfrm>
                <a:off x="674002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04290F7E-FE43-4BB5-B345-670C5A1E9442}"/>
                  </a:ext>
                </a:extLst>
              </p:cNvPr>
              <p:cNvSpPr/>
              <p:nvPr/>
            </p:nvSpPr>
            <p:spPr>
              <a:xfrm>
                <a:off x="736349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/>
                  <a:t>…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A8F9B5A0-8FEA-4BB8-9D57-87877CE2F326}"/>
                  </a:ext>
                </a:extLst>
              </p:cNvPr>
              <p:cNvSpPr/>
              <p:nvPr/>
            </p:nvSpPr>
            <p:spPr>
              <a:xfrm>
                <a:off x="550323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D2B3A97-4B9E-4043-8555-61B4704EE363}"/>
                  </a:ext>
                </a:extLst>
              </p:cNvPr>
              <p:cNvSpPr/>
              <p:nvPr/>
            </p:nvSpPr>
            <p:spPr>
              <a:xfrm>
                <a:off x="612670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20D63E4-428B-4963-866D-AF8B0918E92B}"/>
                  </a:ext>
                </a:extLst>
              </p:cNvPr>
              <p:cNvSpPr/>
              <p:nvPr/>
            </p:nvSpPr>
            <p:spPr>
              <a:xfrm>
                <a:off x="6746525" y="2493329"/>
                <a:ext cx="1236791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foo AR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73AC77A9-C8AB-4D77-AD58-8279016940B1}"/>
                  </a:ext>
                </a:extLst>
              </p:cNvPr>
              <p:cNvSpPr txBox="1"/>
              <p:nvPr/>
            </p:nvSpPr>
            <p:spPr>
              <a:xfrm>
                <a:off x="7973807" y="2313640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r9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5794BEE7-2994-4119-9AF8-288B3878BF11}"/>
                  </a:ext>
                </a:extLst>
              </p:cNvPr>
              <p:cNvSpPr txBox="1"/>
              <p:nvPr/>
            </p:nvSpPr>
            <p:spPr>
              <a:xfrm>
                <a:off x="7985057" y="2510388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r10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C6A266E8-04A0-4DA2-8C13-AE6237A5DF57}"/>
                  </a:ext>
                </a:extLst>
              </p:cNvPr>
              <p:cNvSpPr txBox="1"/>
              <p:nvPr/>
            </p:nvSpPr>
            <p:spPr>
              <a:xfrm>
                <a:off x="8067872" y="2133529"/>
                <a:ext cx="256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rsp</a:t>
                </a:r>
                <a:endParaRPr lang="en-US" sz="1600" dirty="0"/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C825E850-D182-49EC-9C38-80042331D40E}"/>
                  </a:ext>
                </a:extLst>
              </p:cNvPr>
              <p:cNvSpPr txBox="1"/>
              <p:nvPr/>
            </p:nvSpPr>
            <p:spPr>
              <a:xfrm>
                <a:off x="8058297" y="1919223"/>
                <a:ext cx="2869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rbp</a:t>
                </a:r>
                <a:endParaRPr lang="en-US" sz="1600" dirty="0"/>
              </a:p>
            </p:txBody>
          </p:sp>
          <p:cxnSp>
            <p:nvCxnSpPr>
              <p:cNvPr id="143" name="Straight Arrow Connector 142">
                <a:extLst>
                  <a:ext uri="{FF2B5EF4-FFF2-40B4-BE49-F238E27FC236}">
                    <a16:creationId xmlns:a16="http://schemas.microsoft.com/office/drawing/2014/main" id="{B04048D8-5382-4E8D-95E0-96E026BA4CAE}"/>
                  </a:ext>
                </a:extLst>
              </p:cNvPr>
              <p:cNvCxnSpPr/>
              <p:nvPr/>
            </p:nvCxnSpPr>
            <p:spPr>
              <a:xfrm>
                <a:off x="54930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51FDA926-85BC-4663-964F-DEE7B73EC916}"/>
                  </a:ext>
                </a:extLst>
              </p:cNvPr>
              <p:cNvSpPr txBox="1"/>
              <p:nvPr/>
            </p:nvSpPr>
            <p:spPr>
              <a:xfrm>
                <a:off x="5374637" y="163512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0x7FA0</a:t>
                </a:r>
              </a:p>
            </p:txBody>
          </p:sp>
          <p:cxnSp>
            <p:nvCxnSpPr>
              <p:cNvPr id="145" name="Straight Arrow Connector 144">
                <a:extLst>
                  <a:ext uri="{FF2B5EF4-FFF2-40B4-BE49-F238E27FC236}">
                    <a16:creationId xmlns:a16="http://schemas.microsoft.com/office/drawing/2014/main" id="{DF5F0C6C-C89E-4EB1-AA30-9BA510A35134}"/>
                  </a:ext>
                </a:extLst>
              </p:cNvPr>
              <p:cNvCxnSpPr/>
              <p:nvPr/>
            </p:nvCxnSpPr>
            <p:spPr>
              <a:xfrm>
                <a:off x="612172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6D15487E-C232-43DF-A59F-C5E54B8BD932}"/>
                  </a:ext>
                </a:extLst>
              </p:cNvPr>
              <p:cNvSpPr txBox="1"/>
              <p:nvPr/>
            </p:nvSpPr>
            <p:spPr>
              <a:xfrm>
                <a:off x="6003287" y="164147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0x7FA8</a:t>
                </a:r>
              </a:p>
            </p:txBody>
          </p:sp>
          <p:cxnSp>
            <p:nvCxnSpPr>
              <p:cNvPr id="147" name="Straight Arrow Connector 146">
                <a:extLst>
                  <a:ext uri="{FF2B5EF4-FFF2-40B4-BE49-F238E27FC236}">
                    <a16:creationId xmlns:a16="http://schemas.microsoft.com/office/drawing/2014/main" id="{2F9930C4-D8E3-4B3C-9223-86F4EA70F896}"/>
                  </a:ext>
                </a:extLst>
              </p:cNvPr>
              <p:cNvCxnSpPr/>
              <p:nvPr/>
            </p:nvCxnSpPr>
            <p:spPr>
              <a:xfrm>
                <a:off x="67376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A27B239-723D-44E6-9324-FB9668505264}"/>
                  </a:ext>
                </a:extLst>
              </p:cNvPr>
              <p:cNvSpPr txBox="1"/>
              <p:nvPr/>
            </p:nvSpPr>
            <p:spPr>
              <a:xfrm>
                <a:off x="6619237" y="163512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0x7FB0</a:t>
                </a:r>
              </a:p>
            </p:txBody>
          </p:sp>
          <p:cxnSp>
            <p:nvCxnSpPr>
              <p:cNvPr id="149" name="Straight Arrow Connector 148">
                <a:extLst>
                  <a:ext uri="{FF2B5EF4-FFF2-40B4-BE49-F238E27FC236}">
                    <a16:creationId xmlns:a16="http://schemas.microsoft.com/office/drawing/2014/main" id="{6888685E-5F3E-4590-8927-D98C647DEFA0}"/>
                  </a:ext>
                </a:extLst>
              </p:cNvPr>
              <p:cNvCxnSpPr/>
              <p:nvPr/>
            </p:nvCxnSpPr>
            <p:spPr>
              <a:xfrm>
                <a:off x="73599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8666B7EB-A223-4ADF-8BCC-36EB000EC23B}"/>
                  </a:ext>
                </a:extLst>
              </p:cNvPr>
              <p:cNvSpPr txBox="1"/>
              <p:nvPr/>
            </p:nvSpPr>
            <p:spPr>
              <a:xfrm>
                <a:off x="7241537" y="164147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0x7FB8</a:t>
                </a:r>
              </a:p>
            </p:txBody>
          </p: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CC556D2E-8F54-4D85-A0EF-CADD887FEBA1}"/>
                  </a:ext>
                </a:extLst>
              </p:cNvPr>
              <p:cNvSpPr txBox="1"/>
              <p:nvPr/>
            </p:nvSpPr>
            <p:spPr>
              <a:xfrm>
                <a:off x="8446703" y="1902694"/>
                <a:ext cx="60253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0x7FC0</a:t>
                </a:r>
              </a:p>
            </p:txBody>
          </p:sp>
          <p:cxnSp>
            <p:nvCxnSpPr>
              <p:cNvPr id="152" name="Straight Arrow Connector 151">
                <a:extLst>
                  <a:ext uri="{FF2B5EF4-FFF2-40B4-BE49-F238E27FC236}">
                    <a16:creationId xmlns:a16="http://schemas.microsoft.com/office/drawing/2014/main" id="{D540DE5F-70D6-4756-B1DE-34D7221546FA}"/>
                  </a:ext>
                </a:extLst>
              </p:cNvPr>
              <p:cNvCxnSpPr/>
              <p:nvPr/>
            </p:nvCxnSpPr>
            <p:spPr>
              <a:xfrm>
                <a:off x="79695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4A79EBC1-972C-45FF-964D-0DA169BCB5E1}"/>
                  </a:ext>
                </a:extLst>
              </p:cNvPr>
              <p:cNvSpPr txBox="1"/>
              <p:nvPr/>
            </p:nvSpPr>
            <p:spPr>
              <a:xfrm>
                <a:off x="7851137" y="1641475"/>
                <a:ext cx="715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0x7FC0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698AAB80-359C-4DD6-9BD2-1DB966994CB0}"/>
                  </a:ext>
                </a:extLst>
              </p:cNvPr>
              <p:cNvSpPr txBox="1"/>
              <p:nvPr/>
            </p:nvSpPr>
            <p:spPr>
              <a:xfrm>
                <a:off x="8442987" y="2133151"/>
                <a:ext cx="607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0x7FB0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7F222B60-0503-4CFF-B50B-380466388F09}"/>
                  </a:ext>
                </a:extLst>
              </p:cNvPr>
              <p:cNvSpPr txBox="1"/>
              <p:nvPr/>
            </p:nvSpPr>
            <p:spPr>
              <a:xfrm>
                <a:off x="8431838" y="23561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9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AE8C08CA-8FAA-42E1-ADFF-48935F0349F6}"/>
                  </a:ext>
                </a:extLst>
              </p:cNvPr>
              <p:cNvSpPr txBox="1"/>
              <p:nvPr/>
            </p:nvSpPr>
            <p:spPr>
              <a:xfrm>
                <a:off x="8428122" y="2586634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7</a:t>
                </a:r>
              </a:p>
            </p:txBody>
          </p:sp>
        </p:grp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95F0666B-890A-4226-8B4A-44847A348F22}"/>
                </a:ext>
              </a:extLst>
            </p:cNvPr>
            <p:cNvSpPr/>
            <p:nvPr/>
          </p:nvSpPr>
          <p:spPr>
            <a:xfrm>
              <a:off x="5112237" y="2581677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id="{29EB063F-7D51-41BB-9CC0-DC2C238CABA4}"/>
              </a:ext>
            </a:extLst>
          </p:cNvPr>
          <p:cNvSpPr txBox="1"/>
          <p:nvPr/>
        </p:nvSpPr>
        <p:spPr>
          <a:xfrm>
            <a:off x="1570979" y="1752304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%r9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0E20495-AA86-455A-8DDC-42D75F007973}"/>
              </a:ext>
            </a:extLst>
          </p:cNvPr>
          <p:cNvSpPr txBox="1"/>
          <p:nvPr/>
        </p:nvSpPr>
        <p:spPr>
          <a:xfrm>
            <a:off x="1456678" y="2436430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%r10</a:t>
            </a:r>
          </a:p>
        </p:txBody>
      </p:sp>
      <p:sp>
        <p:nvSpPr>
          <p:cNvPr id="197" name="Freeform: Shape 196">
            <a:extLst>
              <a:ext uri="{FF2B5EF4-FFF2-40B4-BE49-F238E27FC236}">
                <a16:creationId xmlns:a16="http://schemas.microsoft.com/office/drawing/2014/main" id="{605B267E-1624-4B2C-95A6-CD8A7E1E996B}"/>
              </a:ext>
            </a:extLst>
          </p:cNvPr>
          <p:cNvSpPr/>
          <p:nvPr/>
        </p:nvSpPr>
        <p:spPr>
          <a:xfrm>
            <a:off x="1779925" y="2047876"/>
            <a:ext cx="363631" cy="119613"/>
          </a:xfrm>
          <a:custGeom>
            <a:avLst/>
            <a:gdLst>
              <a:gd name="connsiteX0" fmla="*/ 74198 w 340898"/>
              <a:gd name="connsiteY0" fmla="*/ 0 h 143424"/>
              <a:gd name="connsiteX1" fmla="*/ 17048 w 340898"/>
              <a:gd name="connsiteY1" fmla="*/ 133350 h 143424"/>
              <a:gd name="connsiteX2" fmla="*/ 340898 w 340898"/>
              <a:gd name="connsiteY2" fmla="*/ 123825 h 1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898" h="143424">
                <a:moveTo>
                  <a:pt x="74198" y="0"/>
                </a:moveTo>
                <a:cubicBezTo>
                  <a:pt x="23398" y="56356"/>
                  <a:pt x="-27402" y="112713"/>
                  <a:pt x="17048" y="133350"/>
                </a:cubicBezTo>
                <a:cubicBezTo>
                  <a:pt x="61498" y="153988"/>
                  <a:pt x="201198" y="138906"/>
                  <a:pt x="340898" y="12382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9" name="Freeform: Shape 198">
            <a:extLst>
              <a:ext uri="{FF2B5EF4-FFF2-40B4-BE49-F238E27FC236}">
                <a16:creationId xmlns:a16="http://schemas.microsoft.com/office/drawing/2014/main" id="{407CD426-8A2B-4E2B-813C-24C0FCF0244C}"/>
              </a:ext>
            </a:extLst>
          </p:cNvPr>
          <p:cNvSpPr/>
          <p:nvPr/>
        </p:nvSpPr>
        <p:spPr>
          <a:xfrm>
            <a:off x="1888323" y="2392495"/>
            <a:ext cx="248694" cy="112580"/>
          </a:xfrm>
          <a:custGeom>
            <a:avLst/>
            <a:gdLst>
              <a:gd name="connsiteX0" fmla="*/ 0 w 152400"/>
              <a:gd name="connsiteY0" fmla="*/ 95250 h 95250"/>
              <a:gd name="connsiteX1" fmla="*/ 76200 w 152400"/>
              <a:gd name="connsiteY1" fmla="*/ 19050 h 95250"/>
              <a:gd name="connsiteX2" fmla="*/ 152400 w 152400"/>
              <a:gd name="connsiteY2" fmla="*/ 0 h 95250"/>
              <a:gd name="connsiteX0" fmla="*/ 61049 w 213449"/>
              <a:gd name="connsiteY0" fmla="*/ 112580 h 112580"/>
              <a:gd name="connsiteX1" fmla="*/ 3899 w 213449"/>
              <a:gd name="connsiteY1" fmla="*/ 4630 h 112580"/>
              <a:gd name="connsiteX2" fmla="*/ 213449 w 213449"/>
              <a:gd name="connsiteY2" fmla="*/ 17330 h 11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3449" h="112580">
                <a:moveTo>
                  <a:pt x="61049" y="112580"/>
                </a:moveTo>
                <a:cubicBezTo>
                  <a:pt x="86449" y="82417"/>
                  <a:pt x="-21501" y="20505"/>
                  <a:pt x="3899" y="4630"/>
                </a:cubicBezTo>
                <a:cubicBezTo>
                  <a:pt x="29299" y="-11245"/>
                  <a:pt x="188049" y="18917"/>
                  <a:pt x="213449" y="1733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Freeform: Shape 199">
            <a:extLst>
              <a:ext uri="{FF2B5EF4-FFF2-40B4-BE49-F238E27FC236}">
                <a16:creationId xmlns:a16="http://schemas.microsoft.com/office/drawing/2014/main" id="{617BA2E1-ADE8-409E-8DFD-C7197B12E708}"/>
              </a:ext>
            </a:extLst>
          </p:cNvPr>
          <p:cNvSpPr/>
          <p:nvPr/>
        </p:nvSpPr>
        <p:spPr>
          <a:xfrm>
            <a:off x="1744254" y="2687213"/>
            <a:ext cx="379605" cy="322739"/>
          </a:xfrm>
          <a:custGeom>
            <a:avLst/>
            <a:gdLst>
              <a:gd name="connsiteX0" fmla="*/ 100344 w 367044"/>
              <a:gd name="connsiteY0" fmla="*/ 0 h 247701"/>
              <a:gd name="connsiteX1" fmla="*/ 14619 w 367044"/>
              <a:gd name="connsiteY1" fmla="*/ 228600 h 247701"/>
              <a:gd name="connsiteX2" fmla="*/ 367044 w 367044"/>
              <a:gd name="connsiteY2" fmla="*/ 219075 h 2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7044" h="247701">
                <a:moveTo>
                  <a:pt x="100344" y="0"/>
                </a:moveTo>
                <a:cubicBezTo>
                  <a:pt x="35256" y="96044"/>
                  <a:pt x="-29831" y="192088"/>
                  <a:pt x="14619" y="228600"/>
                </a:cubicBezTo>
                <a:cubicBezTo>
                  <a:pt x="59069" y="265112"/>
                  <a:pt x="213056" y="242093"/>
                  <a:pt x="367044" y="21907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Rectangle: Rounded Corners 202">
            <a:extLst>
              <a:ext uri="{FF2B5EF4-FFF2-40B4-BE49-F238E27FC236}">
                <a16:creationId xmlns:a16="http://schemas.microsoft.com/office/drawing/2014/main" id="{261B0DD9-94AA-43C6-B1B0-D86B8E353D62}"/>
              </a:ext>
            </a:extLst>
          </p:cNvPr>
          <p:cNvSpPr/>
          <p:nvPr/>
        </p:nvSpPr>
        <p:spPr>
          <a:xfrm>
            <a:off x="2143557" y="2013277"/>
            <a:ext cx="330507" cy="265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4" name="Rectangle: Rounded Corners 203">
            <a:extLst>
              <a:ext uri="{FF2B5EF4-FFF2-40B4-BE49-F238E27FC236}">
                <a16:creationId xmlns:a16="http://schemas.microsoft.com/office/drawing/2014/main" id="{617076F2-B38C-45F8-900F-A41A392C537F}"/>
              </a:ext>
            </a:extLst>
          </p:cNvPr>
          <p:cNvSpPr/>
          <p:nvPr/>
        </p:nvSpPr>
        <p:spPr>
          <a:xfrm>
            <a:off x="2137018" y="2310658"/>
            <a:ext cx="330507" cy="265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5" name="Rectangle: Rounded Corners 204">
            <a:extLst>
              <a:ext uri="{FF2B5EF4-FFF2-40B4-BE49-F238E27FC236}">
                <a16:creationId xmlns:a16="http://schemas.microsoft.com/office/drawing/2014/main" id="{7F1C8AC6-8F87-491E-ACF6-774EE3F68958}"/>
              </a:ext>
            </a:extLst>
          </p:cNvPr>
          <p:cNvSpPr/>
          <p:nvPr/>
        </p:nvSpPr>
        <p:spPr>
          <a:xfrm>
            <a:off x="2127380" y="2849462"/>
            <a:ext cx="330507" cy="26524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6B5C2C48-7911-4D90-864C-8CAC28E401F7}"/>
              </a:ext>
            </a:extLst>
          </p:cNvPr>
          <p:cNvSpPr txBox="1"/>
          <p:nvPr/>
        </p:nvSpPr>
        <p:spPr>
          <a:xfrm>
            <a:off x="1543838" y="4537730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%r9</a:t>
            </a:r>
          </a:p>
        </p:txBody>
      </p:sp>
      <p:sp>
        <p:nvSpPr>
          <p:cNvPr id="207" name="Freeform: Shape 206">
            <a:extLst>
              <a:ext uri="{FF2B5EF4-FFF2-40B4-BE49-F238E27FC236}">
                <a16:creationId xmlns:a16="http://schemas.microsoft.com/office/drawing/2014/main" id="{C050BBB9-2C1A-46AC-AE8E-B6F16FEC1F18}"/>
              </a:ext>
            </a:extLst>
          </p:cNvPr>
          <p:cNvSpPr/>
          <p:nvPr/>
        </p:nvSpPr>
        <p:spPr>
          <a:xfrm>
            <a:off x="1752784" y="4833302"/>
            <a:ext cx="363631" cy="119613"/>
          </a:xfrm>
          <a:custGeom>
            <a:avLst/>
            <a:gdLst>
              <a:gd name="connsiteX0" fmla="*/ 74198 w 340898"/>
              <a:gd name="connsiteY0" fmla="*/ 0 h 143424"/>
              <a:gd name="connsiteX1" fmla="*/ 17048 w 340898"/>
              <a:gd name="connsiteY1" fmla="*/ 133350 h 143424"/>
              <a:gd name="connsiteX2" fmla="*/ 340898 w 340898"/>
              <a:gd name="connsiteY2" fmla="*/ 123825 h 14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0898" h="143424">
                <a:moveTo>
                  <a:pt x="74198" y="0"/>
                </a:moveTo>
                <a:cubicBezTo>
                  <a:pt x="23398" y="56356"/>
                  <a:pt x="-27402" y="112713"/>
                  <a:pt x="17048" y="133350"/>
                </a:cubicBezTo>
                <a:cubicBezTo>
                  <a:pt x="61498" y="153988"/>
                  <a:pt x="201198" y="138906"/>
                  <a:pt x="340898" y="123825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CA05D0B7-5686-46CE-92BB-95C5FF80B71C}"/>
              </a:ext>
            </a:extLst>
          </p:cNvPr>
          <p:cNvSpPr/>
          <p:nvPr/>
        </p:nvSpPr>
        <p:spPr>
          <a:xfrm>
            <a:off x="2116415" y="4814872"/>
            <a:ext cx="393346" cy="25129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5A92733-A948-4BE3-9EBF-9AAC5623188B}"/>
              </a:ext>
            </a:extLst>
          </p:cNvPr>
          <p:cNvSpPr txBox="1"/>
          <p:nvPr/>
        </p:nvSpPr>
        <p:spPr>
          <a:xfrm>
            <a:off x="1456698" y="531195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%r10</a:t>
            </a:r>
          </a:p>
        </p:txBody>
      </p:sp>
      <p:sp>
        <p:nvSpPr>
          <p:cNvPr id="210" name="Rectangle: Rounded Corners 209">
            <a:extLst>
              <a:ext uri="{FF2B5EF4-FFF2-40B4-BE49-F238E27FC236}">
                <a16:creationId xmlns:a16="http://schemas.microsoft.com/office/drawing/2014/main" id="{9215D059-BDCE-4C42-93FD-390D7F977836}"/>
              </a:ext>
            </a:extLst>
          </p:cNvPr>
          <p:cNvSpPr/>
          <p:nvPr/>
        </p:nvSpPr>
        <p:spPr>
          <a:xfrm>
            <a:off x="2122919" y="5094272"/>
            <a:ext cx="393346" cy="25717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11" name="Freeform: Shape 210">
            <a:extLst>
              <a:ext uri="{FF2B5EF4-FFF2-40B4-BE49-F238E27FC236}">
                <a16:creationId xmlns:a16="http://schemas.microsoft.com/office/drawing/2014/main" id="{6ABA92C2-B528-4226-A208-94F5F3570513}"/>
              </a:ext>
            </a:extLst>
          </p:cNvPr>
          <p:cNvSpPr/>
          <p:nvPr/>
        </p:nvSpPr>
        <p:spPr>
          <a:xfrm>
            <a:off x="1740111" y="5218574"/>
            <a:ext cx="376303" cy="106282"/>
          </a:xfrm>
          <a:custGeom>
            <a:avLst/>
            <a:gdLst>
              <a:gd name="connsiteX0" fmla="*/ 74198 w 340898"/>
              <a:gd name="connsiteY0" fmla="*/ 0 h 143424"/>
              <a:gd name="connsiteX1" fmla="*/ 17048 w 340898"/>
              <a:gd name="connsiteY1" fmla="*/ 133350 h 143424"/>
              <a:gd name="connsiteX2" fmla="*/ 340898 w 340898"/>
              <a:gd name="connsiteY2" fmla="*/ 123825 h 143424"/>
              <a:gd name="connsiteX0" fmla="*/ 38250 w 364480"/>
              <a:gd name="connsiteY0" fmla="*/ 127439 h 139823"/>
              <a:gd name="connsiteX1" fmla="*/ 40630 w 364480"/>
              <a:gd name="connsiteY1" fmla="*/ 9525 h 139823"/>
              <a:gd name="connsiteX2" fmla="*/ 364480 w 364480"/>
              <a:gd name="connsiteY2" fmla="*/ 0 h 139823"/>
              <a:gd name="connsiteX0" fmla="*/ 6150 w 332380"/>
              <a:gd name="connsiteY0" fmla="*/ 132653 h 132653"/>
              <a:gd name="connsiteX1" fmla="*/ 8530 w 332380"/>
              <a:gd name="connsiteY1" fmla="*/ 14739 h 132653"/>
              <a:gd name="connsiteX2" fmla="*/ 332380 w 332380"/>
              <a:gd name="connsiteY2" fmla="*/ 5214 h 132653"/>
              <a:gd name="connsiteX0" fmla="*/ 0 w 326230"/>
              <a:gd name="connsiteY0" fmla="*/ 127439 h 127439"/>
              <a:gd name="connsiteX1" fmla="*/ 326230 w 326230"/>
              <a:gd name="connsiteY1" fmla="*/ 0 h 127439"/>
              <a:gd name="connsiteX0" fmla="*/ 26548 w 352778"/>
              <a:gd name="connsiteY0" fmla="*/ 127439 h 127439"/>
              <a:gd name="connsiteX1" fmla="*/ 352778 w 352778"/>
              <a:gd name="connsiteY1" fmla="*/ 0 h 12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52778" h="127439">
                <a:moveTo>
                  <a:pt x="26548" y="127439"/>
                </a:moveTo>
                <a:cubicBezTo>
                  <a:pt x="-96876" y="-14024"/>
                  <a:pt x="244035" y="42480"/>
                  <a:pt x="352778" y="0"/>
                </a:cubicBezTo>
              </a:path>
            </a:pathLst>
          </a:custGeom>
          <a:noFill/>
          <a:ln w="19050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79E992B8-E563-4F06-9EDB-020E3BF46714}"/>
              </a:ext>
            </a:extLst>
          </p:cNvPr>
          <p:cNvGrpSpPr/>
          <p:nvPr/>
        </p:nvGrpSpPr>
        <p:grpSpPr>
          <a:xfrm>
            <a:off x="6420338" y="5490962"/>
            <a:ext cx="3900597" cy="1385289"/>
            <a:chOff x="4952189" y="5490961"/>
            <a:chExt cx="3900597" cy="1385289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9CA441D2-886F-43E0-83FF-00A5B8D537E5}"/>
                </a:ext>
              </a:extLst>
            </p:cNvPr>
            <p:cNvSpPr/>
            <p:nvPr/>
          </p:nvSpPr>
          <p:spPr>
            <a:xfrm>
              <a:off x="5067567" y="5569937"/>
              <a:ext cx="3785219" cy="1227655"/>
            </a:xfrm>
            <a:prstGeom prst="roundRect">
              <a:avLst>
                <a:gd name="adj" fmla="val 528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1E932C9B-98F9-4806-94D3-3D5A66648080}"/>
                </a:ext>
              </a:extLst>
            </p:cNvPr>
            <p:cNvGrpSpPr/>
            <p:nvPr/>
          </p:nvGrpSpPr>
          <p:grpSpPr>
            <a:xfrm>
              <a:off x="5096408" y="5662433"/>
              <a:ext cx="3679605" cy="1213817"/>
              <a:chOff x="5374637" y="1635125"/>
              <a:chExt cx="3679605" cy="1213817"/>
            </a:xfrm>
          </p:grpSpPr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4656C088-660F-4A01-ABF0-6ACCDF4258EE}"/>
                  </a:ext>
                </a:extLst>
              </p:cNvPr>
              <p:cNvSpPr/>
              <p:nvPr/>
            </p:nvSpPr>
            <p:spPr>
              <a:xfrm>
                <a:off x="5493074" y="2486962"/>
                <a:ext cx="124694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bar AR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8F51E452-92BB-40B4-8CD9-7546F9AD3C67}"/>
                  </a:ext>
                </a:extLst>
              </p:cNvPr>
              <p:cNvSpPr/>
              <p:nvPr/>
            </p:nvSpPr>
            <p:spPr>
              <a:xfrm>
                <a:off x="7363495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992BA1AC-F2FA-4656-90F2-3DF5CDFBF08B}"/>
                  </a:ext>
                </a:extLst>
              </p:cNvPr>
              <p:cNvSpPr/>
              <p:nvPr/>
            </p:nvSpPr>
            <p:spPr>
              <a:xfrm>
                <a:off x="6750178" y="2256506"/>
                <a:ext cx="613317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FE6E5CEA-93F0-4D72-81BF-B3CB451137AE}"/>
                  </a:ext>
                </a:extLst>
              </p:cNvPr>
              <p:cNvSpPr/>
              <p:nvPr/>
            </p:nvSpPr>
            <p:spPr>
              <a:xfrm>
                <a:off x="674002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AC45AE49-CDF4-45D4-A1A9-360EAB969F94}"/>
                  </a:ext>
                </a:extLst>
              </p:cNvPr>
              <p:cNvSpPr/>
              <p:nvPr/>
            </p:nvSpPr>
            <p:spPr>
              <a:xfrm>
                <a:off x="736349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5C660B68-5B46-4340-9EB4-C2C41F636DB8}"/>
                  </a:ext>
                </a:extLst>
              </p:cNvPr>
              <p:cNvSpPr/>
              <p:nvPr/>
            </p:nvSpPr>
            <p:spPr>
              <a:xfrm>
                <a:off x="5503231" y="1983131"/>
                <a:ext cx="623474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B5C26A70-ED10-46FD-8398-B6D69EC974C5}"/>
                  </a:ext>
                </a:extLst>
              </p:cNvPr>
              <p:cNvSpPr/>
              <p:nvPr/>
            </p:nvSpPr>
            <p:spPr>
              <a:xfrm>
                <a:off x="6126704" y="1983131"/>
                <a:ext cx="613317" cy="27337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609401AB-6E58-42AA-B7DD-296262F2961B}"/>
                  </a:ext>
                </a:extLst>
              </p:cNvPr>
              <p:cNvSpPr/>
              <p:nvPr/>
            </p:nvSpPr>
            <p:spPr>
              <a:xfrm>
                <a:off x="6126703" y="2254510"/>
                <a:ext cx="613317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rip</a:t>
                </a:r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8F04D608-83EA-416F-BA5C-BDD1CC16FE7D}"/>
                  </a:ext>
                </a:extLst>
              </p:cNvPr>
              <p:cNvSpPr/>
              <p:nvPr/>
            </p:nvSpPr>
            <p:spPr>
              <a:xfrm>
                <a:off x="5493074" y="2254510"/>
                <a:ext cx="633630" cy="23045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old </a:t>
                </a:r>
                <a:r>
                  <a:rPr lang="en-US" sz="1600" dirty="0" err="1">
                    <a:solidFill>
                      <a:schemeClr val="tx1"/>
                    </a:solidFill>
                  </a:rPr>
                  <a:t>rbp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8EC59064-F34A-4544-9D38-53B8EAEEFC64}"/>
                  </a:ext>
                </a:extLst>
              </p:cNvPr>
              <p:cNvSpPr/>
              <p:nvPr/>
            </p:nvSpPr>
            <p:spPr>
              <a:xfrm>
                <a:off x="6746525" y="2493329"/>
                <a:ext cx="1236791" cy="23045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foo AR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0E572A58-A769-4EAA-AA4D-7386D9286CDC}"/>
                  </a:ext>
                </a:extLst>
              </p:cNvPr>
              <p:cNvSpPr txBox="1"/>
              <p:nvPr/>
            </p:nvSpPr>
            <p:spPr>
              <a:xfrm>
                <a:off x="7973807" y="2313640"/>
                <a:ext cx="360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r9</a:t>
                </a:r>
              </a:p>
            </p:txBody>
          </p: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20BB290D-924C-4C5F-B8EE-A1CA770B230F}"/>
                  </a:ext>
                </a:extLst>
              </p:cNvPr>
              <p:cNvSpPr txBox="1"/>
              <p:nvPr/>
            </p:nvSpPr>
            <p:spPr>
              <a:xfrm>
                <a:off x="7985057" y="2510388"/>
                <a:ext cx="46519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r10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65D26045-D150-4E66-9E96-B9EC079CE916}"/>
                  </a:ext>
                </a:extLst>
              </p:cNvPr>
              <p:cNvSpPr txBox="1"/>
              <p:nvPr/>
            </p:nvSpPr>
            <p:spPr>
              <a:xfrm>
                <a:off x="8067872" y="2133529"/>
                <a:ext cx="25616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rsp</a:t>
                </a:r>
                <a:endParaRPr lang="en-US" sz="1600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1D5A915-D18F-4198-A1CC-6DDEF064915B}"/>
                  </a:ext>
                </a:extLst>
              </p:cNvPr>
              <p:cNvSpPr txBox="1"/>
              <p:nvPr/>
            </p:nvSpPr>
            <p:spPr>
              <a:xfrm>
                <a:off x="8058297" y="1919223"/>
                <a:ext cx="2869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 err="1"/>
                  <a:t>rbp</a:t>
                </a:r>
                <a:endParaRPr lang="en-US" sz="1600" dirty="0"/>
              </a:p>
            </p:txBody>
          </p:sp>
          <p:cxnSp>
            <p:nvCxnSpPr>
              <p:cNvPr id="227" name="Straight Arrow Connector 226">
                <a:extLst>
                  <a:ext uri="{FF2B5EF4-FFF2-40B4-BE49-F238E27FC236}">
                    <a16:creationId xmlns:a16="http://schemas.microsoft.com/office/drawing/2014/main" id="{042E481C-1D1C-4521-AA17-31E84B0470F0}"/>
                  </a:ext>
                </a:extLst>
              </p:cNvPr>
              <p:cNvCxnSpPr/>
              <p:nvPr/>
            </p:nvCxnSpPr>
            <p:spPr>
              <a:xfrm>
                <a:off x="54930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50565B75-DCBA-4D1B-AAF9-E5CA12ABBA24}"/>
                  </a:ext>
                </a:extLst>
              </p:cNvPr>
              <p:cNvSpPr txBox="1"/>
              <p:nvPr/>
            </p:nvSpPr>
            <p:spPr>
              <a:xfrm>
                <a:off x="5374637" y="163512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0x7FA0</a:t>
                </a:r>
              </a:p>
            </p:txBody>
          </p:sp>
          <p:cxnSp>
            <p:nvCxnSpPr>
              <p:cNvPr id="229" name="Straight Arrow Connector 228">
                <a:extLst>
                  <a:ext uri="{FF2B5EF4-FFF2-40B4-BE49-F238E27FC236}">
                    <a16:creationId xmlns:a16="http://schemas.microsoft.com/office/drawing/2014/main" id="{8CB6603E-383C-4D42-8A24-37CBA518AB41}"/>
                  </a:ext>
                </a:extLst>
              </p:cNvPr>
              <p:cNvCxnSpPr/>
              <p:nvPr/>
            </p:nvCxnSpPr>
            <p:spPr>
              <a:xfrm>
                <a:off x="612172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90E2C4F-6CAE-45C6-97A5-3E90A5A82A37}"/>
                  </a:ext>
                </a:extLst>
              </p:cNvPr>
              <p:cNvSpPr txBox="1"/>
              <p:nvPr/>
            </p:nvSpPr>
            <p:spPr>
              <a:xfrm>
                <a:off x="6003287" y="1641475"/>
                <a:ext cx="72109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0x7FA8</a:t>
                </a:r>
              </a:p>
            </p:txBody>
          </p:sp>
          <p:cxnSp>
            <p:nvCxnSpPr>
              <p:cNvPr id="231" name="Straight Arrow Connector 230">
                <a:extLst>
                  <a:ext uri="{FF2B5EF4-FFF2-40B4-BE49-F238E27FC236}">
                    <a16:creationId xmlns:a16="http://schemas.microsoft.com/office/drawing/2014/main" id="{3AC77840-1DFC-47B0-A72C-CC74F5857E23}"/>
                  </a:ext>
                </a:extLst>
              </p:cNvPr>
              <p:cNvCxnSpPr/>
              <p:nvPr/>
            </p:nvCxnSpPr>
            <p:spPr>
              <a:xfrm>
                <a:off x="6737674" y="186331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2" name="TextBox 231">
                <a:extLst>
                  <a:ext uri="{FF2B5EF4-FFF2-40B4-BE49-F238E27FC236}">
                    <a16:creationId xmlns:a16="http://schemas.microsoft.com/office/drawing/2014/main" id="{F16BF6D6-7606-4AB7-BCD0-311635C6C0BC}"/>
                  </a:ext>
                </a:extLst>
              </p:cNvPr>
              <p:cNvSpPr txBox="1"/>
              <p:nvPr/>
            </p:nvSpPr>
            <p:spPr>
              <a:xfrm>
                <a:off x="6619237" y="163512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0x7FB0</a:t>
                </a:r>
              </a:p>
            </p:txBody>
          </p:sp>
          <p:cxnSp>
            <p:nvCxnSpPr>
              <p:cNvPr id="233" name="Straight Arrow Connector 232">
                <a:extLst>
                  <a:ext uri="{FF2B5EF4-FFF2-40B4-BE49-F238E27FC236}">
                    <a16:creationId xmlns:a16="http://schemas.microsoft.com/office/drawing/2014/main" id="{91F589D2-73D8-4148-92A8-BC0DB0CE9A87}"/>
                  </a:ext>
                </a:extLst>
              </p:cNvPr>
              <p:cNvCxnSpPr/>
              <p:nvPr/>
            </p:nvCxnSpPr>
            <p:spPr>
              <a:xfrm>
                <a:off x="73599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174143C3-489C-42DE-9974-B4A589EC13FD}"/>
                  </a:ext>
                </a:extLst>
              </p:cNvPr>
              <p:cNvSpPr txBox="1"/>
              <p:nvPr/>
            </p:nvSpPr>
            <p:spPr>
              <a:xfrm>
                <a:off x="7241537" y="1641475"/>
                <a:ext cx="723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0x7FB8</a:t>
                </a: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CA8C2A33-D1E8-465F-B011-1A1ECDDD1013}"/>
                  </a:ext>
                </a:extLst>
              </p:cNvPr>
              <p:cNvSpPr txBox="1"/>
              <p:nvPr/>
            </p:nvSpPr>
            <p:spPr>
              <a:xfrm>
                <a:off x="8446703" y="1902694"/>
                <a:ext cx="607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0x7FB0</a:t>
                </a:r>
              </a:p>
            </p:txBody>
          </p:sp>
          <p:cxnSp>
            <p:nvCxnSpPr>
              <p:cNvPr id="236" name="Straight Arrow Connector 235">
                <a:extLst>
                  <a:ext uri="{FF2B5EF4-FFF2-40B4-BE49-F238E27FC236}">
                    <a16:creationId xmlns:a16="http://schemas.microsoft.com/office/drawing/2014/main" id="{81608B96-F85F-4848-88E9-407474BC687E}"/>
                  </a:ext>
                </a:extLst>
              </p:cNvPr>
              <p:cNvCxnSpPr/>
              <p:nvPr/>
            </p:nvCxnSpPr>
            <p:spPr>
              <a:xfrm>
                <a:off x="7969574" y="1869661"/>
                <a:ext cx="0" cy="12431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DFAD0310-423B-4D77-AF4C-5E65087F3905}"/>
                  </a:ext>
                </a:extLst>
              </p:cNvPr>
              <p:cNvSpPr txBox="1"/>
              <p:nvPr/>
            </p:nvSpPr>
            <p:spPr>
              <a:xfrm>
                <a:off x="7851137" y="1641475"/>
                <a:ext cx="71551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0x7FC0</a:t>
                </a:r>
              </a:p>
            </p:txBody>
          </p:sp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C250FB35-517B-4CDD-AF69-154743E331A5}"/>
                  </a:ext>
                </a:extLst>
              </p:cNvPr>
              <p:cNvSpPr txBox="1"/>
              <p:nvPr/>
            </p:nvSpPr>
            <p:spPr>
              <a:xfrm>
                <a:off x="8442987" y="2133151"/>
                <a:ext cx="60240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0x7FA0</a:t>
                </a:r>
              </a:p>
            </p:txBody>
          </p:sp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DA7D6AEB-120B-4687-9FAC-DADA2E1F0E20}"/>
                  </a:ext>
                </a:extLst>
              </p:cNvPr>
              <p:cNvSpPr txBox="1"/>
              <p:nvPr/>
            </p:nvSpPr>
            <p:spPr>
              <a:xfrm>
                <a:off x="8431838" y="2356177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9</a:t>
                </a:r>
              </a:p>
            </p:txBody>
          </p:sp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1EDAFB49-5926-4C2D-A36A-30C99E88FCA9}"/>
                  </a:ext>
                </a:extLst>
              </p:cNvPr>
              <p:cNvSpPr txBox="1"/>
              <p:nvPr/>
            </p:nvSpPr>
            <p:spPr>
              <a:xfrm>
                <a:off x="8428122" y="2554735"/>
                <a:ext cx="104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600" dirty="0"/>
                  <a:t>7</a:t>
                </a:r>
              </a:p>
            </p:txBody>
          </p:sp>
        </p:grp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C6CFCA72-35FB-46AD-8A00-1313CE4F5F61}"/>
                </a:ext>
              </a:extLst>
            </p:cNvPr>
            <p:cNvSpPr/>
            <p:nvPr/>
          </p:nvSpPr>
          <p:spPr>
            <a:xfrm>
              <a:off x="4952189" y="5490961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320C0BD4-DD72-4ABE-A9AA-B7B6B522A96D}"/>
              </a:ext>
            </a:extLst>
          </p:cNvPr>
          <p:cNvGrpSpPr/>
          <p:nvPr/>
        </p:nvGrpSpPr>
        <p:grpSpPr>
          <a:xfrm>
            <a:off x="4119056" y="4835089"/>
            <a:ext cx="433895" cy="245521"/>
            <a:chOff x="2595055" y="4835088"/>
            <a:chExt cx="433895" cy="245521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EF1BF54D-5D8F-47F6-A573-B245B1DCF59C}"/>
                </a:ext>
              </a:extLst>
            </p:cNvPr>
            <p:cNvSpPr/>
            <p:nvPr/>
          </p:nvSpPr>
          <p:spPr>
            <a:xfrm>
              <a:off x="2595055" y="4835088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2</a:t>
              </a:r>
            </a:p>
          </p:txBody>
        </p:sp>
        <p:cxnSp>
          <p:nvCxnSpPr>
            <p:cNvPr id="250" name="Straight Arrow Connector 249">
              <a:extLst>
                <a:ext uri="{FF2B5EF4-FFF2-40B4-BE49-F238E27FC236}">
                  <a16:creationId xmlns:a16="http://schemas.microsoft.com/office/drawing/2014/main" id="{0E17E402-54D5-4606-9A8B-C3A470013FD7}"/>
                </a:ext>
              </a:extLst>
            </p:cNvPr>
            <p:cNvCxnSpPr>
              <a:stCxn id="242" idx="6"/>
            </p:cNvCxnSpPr>
            <p:nvPr/>
          </p:nvCxnSpPr>
          <p:spPr>
            <a:xfrm flipV="1">
              <a:off x="2839699" y="4957848"/>
              <a:ext cx="189251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C4EFAE38-38BE-46A5-8C03-3DDD0AD5CD6B}"/>
              </a:ext>
            </a:extLst>
          </p:cNvPr>
          <p:cNvGrpSpPr/>
          <p:nvPr/>
        </p:nvGrpSpPr>
        <p:grpSpPr>
          <a:xfrm>
            <a:off x="4119056" y="6001736"/>
            <a:ext cx="433895" cy="245521"/>
            <a:chOff x="2595055" y="6001735"/>
            <a:chExt cx="433895" cy="245521"/>
          </a:xfrm>
        </p:grpSpPr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181E4299-3FEC-45E8-85C4-E721D358AB15}"/>
                </a:ext>
              </a:extLst>
            </p:cNvPr>
            <p:cNvSpPr/>
            <p:nvPr/>
          </p:nvSpPr>
          <p:spPr>
            <a:xfrm>
              <a:off x="2595055" y="6001735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  <p:cxnSp>
          <p:nvCxnSpPr>
            <p:cNvPr id="251" name="Straight Arrow Connector 250">
              <a:extLst>
                <a:ext uri="{FF2B5EF4-FFF2-40B4-BE49-F238E27FC236}">
                  <a16:creationId xmlns:a16="http://schemas.microsoft.com/office/drawing/2014/main" id="{4032C164-DFBC-4816-811A-66FBAC837724}"/>
                </a:ext>
              </a:extLst>
            </p:cNvPr>
            <p:cNvCxnSpPr>
              <a:cxnSpLocks/>
              <a:stCxn id="243" idx="6"/>
            </p:cNvCxnSpPr>
            <p:nvPr/>
          </p:nvCxnSpPr>
          <p:spPr>
            <a:xfrm>
              <a:off x="2839699" y="6124496"/>
              <a:ext cx="18925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65E82D97-A89A-4E7A-B683-2C2108662D8C}"/>
              </a:ext>
            </a:extLst>
          </p:cNvPr>
          <p:cNvGrpSpPr/>
          <p:nvPr/>
        </p:nvGrpSpPr>
        <p:grpSpPr>
          <a:xfrm>
            <a:off x="4222579" y="2659992"/>
            <a:ext cx="412063" cy="245521"/>
            <a:chOff x="2698578" y="2659991"/>
            <a:chExt cx="412063" cy="245521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E36446E-C397-49FC-88FE-A3AE3DF7EE77}"/>
                </a:ext>
              </a:extLst>
            </p:cNvPr>
            <p:cNvSpPr/>
            <p:nvPr/>
          </p:nvSpPr>
          <p:spPr>
            <a:xfrm>
              <a:off x="2698578" y="2659991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1</a:t>
              </a:r>
            </a:p>
          </p:txBody>
        </p:sp>
        <p:cxnSp>
          <p:nvCxnSpPr>
            <p:cNvPr id="254" name="Straight Arrow Connector 253">
              <a:extLst>
                <a:ext uri="{FF2B5EF4-FFF2-40B4-BE49-F238E27FC236}">
                  <a16:creationId xmlns:a16="http://schemas.microsoft.com/office/drawing/2014/main" id="{E1B9447C-6872-4CEA-9179-018F2E92EF43}"/>
                </a:ext>
              </a:extLst>
            </p:cNvPr>
            <p:cNvCxnSpPr>
              <a:cxnSpLocks/>
              <a:stCxn id="192" idx="6"/>
            </p:cNvCxnSpPr>
            <p:nvPr/>
          </p:nvCxnSpPr>
          <p:spPr>
            <a:xfrm>
              <a:off x="2943222" y="2782752"/>
              <a:ext cx="167419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45060AF-CA2F-4433-A650-3FA475066D39}"/>
              </a:ext>
            </a:extLst>
          </p:cNvPr>
          <p:cNvGrpSpPr/>
          <p:nvPr/>
        </p:nvGrpSpPr>
        <p:grpSpPr>
          <a:xfrm>
            <a:off x="4228189" y="2961570"/>
            <a:ext cx="406453" cy="245521"/>
            <a:chOff x="2704188" y="2961569"/>
            <a:chExt cx="406453" cy="245521"/>
          </a:xfrm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3033BF61-D8A6-4BE0-95DD-480AD08111A6}"/>
                </a:ext>
              </a:extLst>
            </p:cNvPr>
            <p:cNvSpPr/>
            <p:nvPr/>
          </p:nvSpPr>
          <p:spPr>
            <a:xfrm>
              <a:off x="2704188" y="2961569"/>
              <a:ext cx="244644" cy="2455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/>
                <a:t>4</a:t>
              </a:r>
            </a:p>
          </p:txBody>
        </p: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B5A5FE6D-D17E-4D80-B23B-0B8F61DE1484}"/>
                </a:ext>
              </a:extLst>
            </p:cNvPr>
            <p:cNvCxnSpPr>
              <a:cxnSpLocks/>
              <a:stCxn id="193" idx="6"/>
            </p:cNvCxnSpPr>
            <p:nvPr/>
          </p:nvCxnSpPr>
          <p:spPr>
            <a:xfrm flipV="1">
              <a:off x="2948832" y="3082952"/>
              <a:ext cx="161809" cy="137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104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3" grpId="0"/>
      <p:bldP spid="19" grpId="0"/>
      <p:bldP spid="195" grpId="0"/>
      <p:bldP spid="196" grpId="0"/>
      <p:bldP spid="197" grpId="0" animBg="1"/>
      <p:bldP spid="199" grpId="0" animBg="1"/>
      <p:bldP spid="200" grpId="0" animBg="1"/>
      <p:bldP spid="203" grpId="0" animBg="1"/>
      <p:bldP spid="204" grpId="0" animBg="1"/>
      <p:bldP spid="205" grpId="0" animBg="1"/>
      <p:bldP spid="206" grpId="0"/>
      <p:bldP spid="207" grpId="0" animBg="1"/>
      <p:bldP spid="208" grpId="0" animBg="1"/>
      <p:bldP spid="209" grpId="0"/>
      <p:bldP spid="210" grpId="0" animBg="1"/>
      <p:bldP spid="2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Which Registers To Use?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507" y="1600201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Register Allocation Complication:</a:t>
            </a:r>
          </a:p>
          <a:p>
            <a:r>
              <a:rPr lang="en-US" sz="2600" dirty="0" err="1"/>
              <a:t>Callees</a:t>
            </a:r>
            <a:r>
              <a:rPr lang="en-US" sz="2600" dirty="0"/>
              <a:t> overwriting registers</a:t>
            </a:r>
          </a:p>
          <a:p>
            <a:r>
              <a:rPr lang="en-US" sz="2600" dirty="0" err="1"/>
              <a:t>Callees</a:t>
            </a:r>
            <a:r>
              <a:rPr lang="en-US" sz="2600" dirty="0"/>
              <a:t> can’t statically learn which registers the caller is using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7A7C60-9CF1-48EB-952C-96759E8613C6}"/>
              </a:ext>
            </a:extLst>
          </p:cNvPr>
          <p:cNvSpPr/>
          <p:nvPr/>
        </p:nvSpPr>
        <p:spPr>
          <a:xfrm>
            <a:off x="5695248" y="5057076"/>
            <a:ext cx="1271239" cy="56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foo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2C341C-ABA1-4D12-8150-BE02293A7C19}"/>
              </a:ext>
            </a:extLst>
          </p:cNvPr>
          <p:cNvSpPr/>
          <p:nvPr/>
        </p:nvSpPr>
        <p:spPr>
          <a:xfrm>
            <a:off x="5695249" y="5932447"/>
            <a:ext cx="1271239" cy="56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bar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B3DC35-4A5B-4977-8A55-7CF151406439}"/>
              </a:ext>
            </a:extLst>
          </p:cNvPr>
          <p:cNvCxnSpPr>
            <a:stCxn id="4" idx="2"/>
            <a:endCxn id="9" idx="0"/>
          </p:cNvCxnSpPr>
          <p:nvPr/>
        </p:nvCxnSpPr>
        <p:spPr>
          <a:xfrm>
            <a:off x="6330868" y="5625788"/>
            <a:ext cx="1" cy="306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D1CD6F6-50A1-4FA8-8977-F92FD415D4C7}"/>
              </a:ext>
            </a:extLst>
          </p:cNvPr>
          <p:cNvSpPr/>
          <p:nvPr/>
        </p:nvSpPr>
        <p:spPr>
          <a:xfrm>
            <a:off x="5687884" y="4129048"/>
            <a:ext cx="1271239" cy="568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err="1"/>
              <a:t>baz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F1EEFE-D9A3-4AC5-9191-EA10BBF15D14}"/>
              </a:ext>
            </a:extLst>
          </p:cNvPr>
          <p:cNvCxnSpPr>
            <a:cxnSpLocks/>
            <a:stCxn id="14" idx="2"/>
            <a:endCxn id="4" idx="0"/>
          </p:cNvCxnSpPr>
          <p:nvPr/>
        </p:nvCxnSpPr>
        <p:spPr>
          <a:xfrm>
            <a:off x="6323503" y="4697761"/>
            <a:ext cx="7364" cy="3593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FEAB6E-845D-4F5D-BB45-7948ACDC3EE0}"/>
              </a:ext>
            </a:extLst>
          </p:cNvPr>
          <p:cNvSpPr txBox="1"/>
          <p:nvPr/>
        </p:nvSpPr>
        <p:spPr>
          <a:xfrm>
            <a:off x="6959123" y="5006082"/>
            <a:ext cx="998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2 </a:t>
            </a:r>
          </a:p>
          <a:p>
            <a:r>
              <a:rPr lang="en-US" dirty="0"/>
              <a:t>registers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772C3D-AC8B-43C7-A0A4-75032ACE390B}"/>
              </a:ext>
            </a:extLst>
          </p:cNvPr>
          <p:cNvSpPr txBox="1"/>
          <p:nvPr/>
        </p:nvSpPr>
        <p:spPr>
          <a:xfrm>
            <a:off x="6975985" y="5888047"/>
            <a:ext cx="98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3</a:t>
            </a:r>
          </a:p>
          <a:p>
            <a:r>
              <a:rPr lang="en-US" dirty="0"/>
              <a:t>registers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26021C-3D87-4E20-9DD3-89A5526B1FDD}"/>
              </a:ext>
            </a:extLst>
          </p:cNvPr>
          <p:cNvSpPr txBox="1"/>
          <p:nvPr/>
        </p:nvSpPr>
        <p:spPr>
          <a:xfrm>
            <a:off x="6959122" y="4102382"/>
            <a:ext cx="9821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Needs 2</a:t>
            </a:r>
          </a:p>
          <a:p>
            <a:r>
              <a:rPr lang="en-US" dirty="0"/>
              <a:t>registers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EE1C85-E028-4A34-A6F6-1A1F5225FB7D}"/>
              </a:ext>
            </a:extLst>
          </p:cNvPr>
          <p:cNvSpPr/>
          <p:nvPr/>
        </p:nvSpPr>
        <p:spPr>
          <a:xfrm>
            <a:off x="6084844" y="3437378"/>
            <a:ext cx="302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%r11, %r12, %r13, %r14, %r15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5C02819-F822-4F0B-BE03-04D893803C27}"/>
              </a:ext>
            </a:extLst>
          </p:cNvPr>
          <p:cNvSpPr/>
          <p:nvPr/>
        </p:nvSpPr>
        <p:spPr>
          <a:xfrm>
            <a:off x="2281029" y="3456819"/>
            <a:ext cx="3918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Assume these general purpose registers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3D97CFA-C940-4819-A2CF-4AF913E0BB28}"/>
              </a:ext>
            </a:extLst>
          </p:cNvPr>
          <p:cNvSpPr/>
          <p:nvPr/>
        </p:nvSpPr>
        <p:spPr>
          <a:xfrm>
            <a:off x="7891765" y="4091697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%r11</a:t>
            </a:r>
          </a:p>
          <a:p>
            <a:r>
              <a:rPr lang="pt-BR" dirty="0"/>
              <a:t>%r12</a:t>
            </a:r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8BDFABA-5009-43A8-BB07-78B32891C9C8}"/>
              </a:ext>
            </a:extLst>
          </p:cNvPr>
          <p:cNvSpPr/>
          <p:nvPr/>
        </p:nvSpPr>
        <p:spPr>
          <a:xfrm>
            <a:off x="4698964" y="4705350"/>
            <a:ext cx="1511336" cy="1219200"/>
          </a:xfrm>
          <a:custGeom>
            <a:avLst/>
            <a:gdLst>
              <a:gd name="connsiteX0" fmla="*/ 0 w 38100"/>
              <a:gd name="connsiteY0" fmla="*/ 0 h 1219200"/>
              <a:gd name="connsiteX1" fmla="*/ 38100 w 38100"/>
              <a:gd name="connsiteY1" fmla="*/ 1219200 h 1219200"/>
              <a:gd name="connsiteX2" fmla="*/ 38100 w 38100"/>
              <a:gd name="connsiteY2" fmla="*/ 1219200 h 1219200"/>
              <a:gd name="connsiteX0" fmla="*/ 1473236 w 1511336"/>
              <a:gd name="connsiteY0" fmla="*/ 0 h 1219200"/>
              <a:gd name="connsiteX1" fmla="*/ 1511336 w 1511336"/>
              <a:gd name="connsiteY1" fmla="*/ 1219200 h 1219200"/>
              <a:gd name="connsiteX2" fmla="*/ 1511336 w 1511336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11336" h="1219200">
                <a:moveTo>
                  <a:pt x="1473236" y="0"/>
                </a:moveTo>
                <a:cubicBezTo>
                  <a:pt x="-1857339" y="892175"/>
                  <a:pt x="1498636" y="812800"/>
                  <a:pt x="1511336" y="1219200"/>
                </a:cubicBezTo>
                <a:lnTo>
                  <a:pt x="1511336" y="1219200"/>
                </a:ln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4DBCE3-8D26-4458-BC06-2EAFBF4AB51B}"/>
              </a:ext>
            </a:extLst>
          </p:cNvPr>
          <p:cNvSpPr/>
          <p:nvPr/>
        </p:nvSpPr>
        <p:spPr>
          <a:xfrm>
            <a:off x="7898829" y="4966059"/>
            <a:ext cx="663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%r11</a:t>
            </a:r>
          </a:p>
          <a:p>
            <a:r>
              <a:rPr lang="pt-BR" dirty="0"/>
              <a:t>%r12</a:t>
            </a:r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C0CD570-1B5C-4E7E-8794-B356113D60B2}"/>
              </a:ext>
            </a:extLst>
          </p:cNvPr>
          <p:cNvSpPr/>
          <p:nvPr/>
        </p:nvSpPr>
        <p:spPr>
          <a:xfrm>
            <a:off x="7898829" y="5758890"/>
            <a:ext cx="663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%r13</a:t>
            </a:r>
          </a:p>
          <a:p>
            <a:r>
              <a:rPr lang="pt-BR" dirty="0"/>
              <a:t>%r14</a:t>
            </a:r>
          </a:p>
          <a:p>
            <a:r>
              <a:rPr lang="pt-BR" dirty="0"/>
              <a:t>%r15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7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4" grpId="0" animBg="1"/>
      <p:bldP spid="18" grpId="0"/>
      <p:bldP spid="22" grpId="0"/>
      <p:bldP spid="23" grpId="0"/>
      <p:bldP spid="32" grpId="0"/>
      <p:bldP spid="35" grpId="0" animBg="1"/>
      <p:bldP spid="36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Register Conventions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1507" y="1600201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Calling convention indicates which registers should be preserved across calls</a:t>
            </a:r>
          </a:p>
          <a:p>
            <a:r>
              <a:rPr lang="pt-BR" sz="2600" dirty="0"/>
              <a:t>Preserved (callee-saved): rbx, rsp, rbp, r12, r13, r14, r15</a:t>
            </a:r>
          </a:p>
          <a:p>
            <a:r>
              <a:rPr lang="pt-BR" sz="2600" dirty="0"/>
              <a:t>Volatile (caller-saved): rax, rdi, rsi, rdx, rcx, r8, r9, r10, r11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36" y="1703206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Analogy: housesharing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E5FF-F264-4841-9B4A-C11E96B3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08C97A-19EE-4E9A-90E0-C12521B5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A11B2AB-5896-42D9-94B2-A56707BAD5CB}"/>
              </a:ext>
            </a:extLst>
          </p:cNvPr>
          <p:cNvSpPr txBox="1">
            <a:spLocks/>
          </p:cNvSpPr>
          <p:nvPr/>
        </p:nvSpPr>
        <p:spPr>
          <a:xfrm>
            <a:off x="6206467" y="1657442"/>
            <a:ext cx="49949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Imagine a function call. There’s a caller and a callee. Let’s use an analogy</a:t>
            </a:r>
          </a:p>
          <a:p>
            <a:r>
              <a:rPr lang="en-US" dirty="0"/>
              <a:t>Me (homeowner): caller</a:t>
            </a:r>
          </a:p>
          <a:p>
            <a:r>
              <a:rPr lang="en-US" dirty="0"/>
              <a:t>You (guest): callee</a:t>
            </a:r>
          </a:p>
          <a:p>
            <a:pPr marL="0" indent="0">
              <a:buNone/>
            </a:pPr>
            <a:r>
              <a:rPr lang="en-US" b="1" dirty="0"/>
              <a:t>Function call</a:t>
            </a:r>
            <a:r>
              <a:rPr lang="en-US" dirty="0"/>
              <a:t>: you stay at my house. </a:t>
            </a:r>
            <a:r>
              <a:rPr lang="en-US" b="1" dirty="0">
                <a:solidFill>
                  <a:schemeClr val="bg1"/>
                </a:solidFill>
              </a:rPr>
              <a:t>Rooms:</a:t>
            </a:r>
            <a:r>
              <a:rPr lang="en-US" dirty="0">
                <a:solidFill>
                  <a:schemeClr val="bg1"/>
                </a:solidFill>
              </a:rPr>
              <a:t> registers</a:t>
            </a:r>
          </a:p>
          <a:p>
            <a:r>
              <a:rPr lang="en-US" dirty="0">
                <a:solidFill>
                  <a:schemeClr val="bg1"/>
                </a:solidFill>
              </a:rPr>
              <a:t>Common rooms: you can goof around in there (volatile)</a:t>
            </a:r>
          </a:p>
          <a:p>
            <a:r>
              <a:rPr lang="en-US" dirty="0">
                <a:solidFill>
                  <a:schemeClr val="bg1"/>
                </a:solidFill>
              </a:rPr>
              <a:t>Restricted rooms: don’t touch anything (preserved)</a:t>
            </a:r>
          </a:p>
        </p:txBody>
      </p:sp>
    </p:spTree>
    <p:extLst>
      <p:ext uri="{BB962C8B-B14F-4D97-AF65-F5344CB8AC3E}">
        <p14:creationId xmlns:p14="http://schemas.microsoft.com/office/powerpoint/2010/main" val="4218220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80431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Previously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1800" dirty="0">
                <a:latin typeface="Garamond" panose="02020404030301010803" pitchFamily="18" charset="0"/>
                <a:ea typeface="+mn-ea"/>
                <a:cs typeface="+mn-cs"/>
              </a:rPr>
              <a:t>Post-compilation toolchain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Compiler Toolchains</a:t>
            </a:r>
          </a:p>
          <a:p>
            <a:r>
              <a:rPr lang="en-US" dirty="0"/>
              <a:t>Overview</a:t>
            </a:r>
          </a:p>
          <a:p>
            <a:r>
              <a:rPr lang="en-US" dirty="0"/>
              <a:t>What GCC Does</a:t>
            </a:r>
          </a:p>
          <a:p>
            <a:pPr marL="0" indent="0">
              <a:buNone/>
            </a:pPr>
            <a:r>
              <a:rPr lang="en-US" b="1" dirty="0"/>
              <a:t>Component Walkthrough</a:t>
            </a:r>
          </a:p>
          <a:p>
            <a:r>
              <a:rPr lang="en-US" dirty="0"/>
              <a:t>Assembler</a:t>
            </a:r>
          </a:p>
          <a:p>
            <a:r>
              <a:rPr lang="en-US" dirty="0"/>
              <a:t>Linker</a:t>
            </a:r>
          </a:p>
          <a:p>
            <a:r>
              <a:rPr lang="en-US" dirty="0"/>
              <a:t>Loader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2" descr="Collection of Pit clipart | Free download best Pit clipart ...">
            <a:extLst>
              <a:ext uri="{FF2B5EF4-FFF2-40B4-BE49-F238E27FC236}">
                <a16:creationId xmlns:a16="http://schemas.microsoft.com/office/drawing/2014/main" id="{43130C5F-0DE0-4696-BB34-A5B265E39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35261"/>
            <a:ext cx="3818312" cy="15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356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136" y="1703206"/>
            <a:ext cx="8808783" cy="4525963"/>
          </a:xfrm>
        </p:spPr>
        <p:txBody>
          <a:bodyPr/>
          <a:lstStyle/>
          <a:p>
            <a:pPr marL="0" indent="0">
              <a:buNone/>
            </a:pPr>
            <a:r>
              <a:rPr lang="pt-BR" sz="2600" dirty="0"/>
              <a:t>Analogy: housesharing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B2850D-4698-4E0A-920C-EC85616A6830}"/>
              </a:ext>
            </a:extLst>
          </p:cNvPr>
          <p:cNvSpPr txBox="1">
            <a:spLocks/>
          </p:cNvSpPr>
          <p:nvPr/>
        </p:nvSpPr>
        <p:spPr>
          <a:xfrm>
            <a:off x="6206467" y="1657442"/>
            <a:ext cx="499493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Imagine a function call. There’s a caller and a callee. Let’s use an analogy</a:t>
            </a:r>
          </a:p>
          <a:p>
            <a:r>
              <a:rPr lang="en-US" dirty="0"/>
              <a:t>Me (homeowner): caller</a:t>
            </a:r>
          </a:p>
          <a:p>
            <a:r>
              <a:rPr lang="en-US" dirty="0"/>
              <a:t>You (guest): callee</a:t>
            </a:r>
          </a:p>
          <a:p>
            <a:pPr marL="0" indent="0">
              <a:buNone/>
            </a:pPr>
            <a:r>
              <a:rPr lang="en-US" b="1" dirty="0"/>
              <a:t>Function call</a:t>
            </a:r>
            <a:r>
              <a:rPr lang="en-US" dirty="0"/>
              <a:t>: you stay at my house. </a:t>
            </a:r>
            <a:r>
              <a:rPr lang="en-US" b="1" dirty="0"/>
              <a:t>Rooms:</a:t>
            </a:r>
            <a:r>
              <a:rPr lang="en-US" dirty="0"/>
              <a:t> registers</a:t>
            </a:r>
          </a:p>
          <a:p>
            <a:r>
              <a:rPr lang="en-US" dirty="0"/>
              <a:t>Common rooms: you can goof around in there (volatile)</a:t>
            </a:r>
          </a:p>
          <a:p>
            <a:r>
              <a:rPr lang="en-US" dirty="0"/>
              <a:t>Restricted rooms: don’t touch anything (preserved)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5E5FF-F264-4841-9B4A-C11E96B317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D08C97A-19EE-4E9A-90E0-C12521B59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A16C01-A590-424E-A94B-D86DDD2090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56D7AFD-6E3F-463B-B351-88F704AA28F5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645D54-70F7-4FBD-99A7-07DE254628A0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9DDE2E-8DDE-4097-9196-D9B9DE68491A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FD3AB22-9089-4946-9784-A60D98FB089E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308BE7-D245-4072-946D-CA18AE8A9101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655631-651D-49E6-A42B-8F53E4671D5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6623105-AEA3-41EC-97D0-6FF79646EFED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7138DB-D0EC-48F3-BC78-AB6592E78C88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6" name="L-Shape 5">
            <a:extLst>
              <a:ext uri="{FF2B5EF4-FFF2-40B4-BE49-F238E27FC236}">
                <a16:creationId xmlns:a16="http://schemas.microsoft.com/office/drawing/2014/main" id="{A55BB9F4-5F39-4129-8E75-F3FE3A45EE3D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0A5CB2-0076-452D-AFA6-AA9A3D2B49CB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</p:spTree>
    <p:extLst>
      <p:ext uri="{BB962C8B-B14F-4D97-AF65-F5344CB8AC3E}">
        <p14:creationId xmlns:p14="http://schemas.microsoft.com/office/powerpoint/2010/main" val="44805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771F247-4A9C-4EFF-ABD1-F458C532FE7F}"/>
              </a:ext>
            </a:extLst>
          </p:cNvPr>
          <p:cNvGrpSpPr/>
          <p:nvPr/>
        </p:nvGrpSpPr>
        <p:grpSpPr>
          <a:xfrm>
            <a:off x="8678719" y="3026727"/>
            <a:ext cx="2672176" cy="2367062"/>
            <a:chOff x="8678719" y="3026727"/>
            <a:chExt cx="2672176" cy="2367062"/>
          </a:xfrm>
        </p:grpSpPr>
        <p:sp>
          <p:nvSpPr>
            <p:cNvPr id="162" name="Thought Bubble: Cloud 161">
              <a:extLst>
                <a:ext uri="{FF2B5EF4-FFF2-40B4-BE49-F238E27FC236}">
                  <a16:creationId xmlns:a16="http://schemas.microsoft.com/office/drawing/2014/main" id="{947D3ACB-40AA-42C6-A8C4-5A8CFC7311DC}"/>
                </a:ext>
              </a:extLst>
            </p:cNvPr>
            <p:cNvSpPr/>
            <p:nvPr/>
          </p:nvSpPr>
          <p:spPr>
            <a:xfrm>
              <a:off x="8678719" y="3026727"/>
              <a:ext cx="2672176" cy="2367062"/>
            </a:xfrm>
            <a:prstGeom prst="cloudCallout">
              <a:avLst>
                <a:gd name="adj1" fmla="val -77501"/>
                <a:gd name="adj2" fmla="val 46509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C41E84A7-AAA8-43B7-A168-43121085761E}"/>
                </a:ext>
              </a:extLst>
            </p:cNvPr>
            <p:cNvSpPr/>
            <p:nvPr/>
          </p:nvSpPr>
          <p:spPr>
            <a:xfrm>
              <a:off x="10605404" y="3939545"/>
              <a:ext cx="437359" cy="67095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DFA274-F39E-4F78-B808-3C46C8BDCE28}"/>
              </a:ext>
            </a:extLst>
          </p:cNvPr>
          <p:cNvSpPr txBox="1"/>
          <p:nvPr/>
        </p:nvSpPr>
        <p:spPr>
          <a:xfrm>
            <a:off x="5844207" y="1788097"/>
            <a:ext cx="3645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only touch the volatile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I don’t care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0B923A-86A4-42B5-86D0-2F314141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E53E4B92-EDA2-445D-8112-0CFEA20D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276147C-AD75-473F-B37B-C9BE77B4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CDD1CE-9C37-41EC-929B-B24CA2D6B76D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6E3150-38D7-4248-A67D-4638258B5714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C24436D-FDDF-4778-8FEC-C1166227AF2C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3CDD21-AAAA-4C9F-B868-C935CA1AA7C0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DF05243-A881-49CC-97B3-D8A1393DEBAE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BB5598-27E3-464A-A994-7510E3C3AA7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20E2DCB-3E80-4E0D-987C-E3921740BA06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D082B47-B645-45B3-86B5-72B466C906EF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134" name="L-Shape 133">
            <a:extLst>
              <a:ext uri="{FF2B5EF4-FFF2-40B4-BE49-F238E27FC236}">
                <a16:creationId xmlns:a16="http://schemas.microsoft.com/office/drawing/2014/main" id="{1A525EC8-D3C1-4072-8949-3B064E9F32A0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875639-FB19-4643-8FED-D5744283D0A2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A33909A-61B2-462E-BE47-1B3C7CF79675}"/>
              </a:ext>
            </a:extLst>
          </p:cNvPr>
          <p:cNvCxnSpPr/>
          <p:nvPr/>
        </p:nvCxnSpPr>
        <p:spPr>
          <a:xfrm flipH="1">
            <a:off x="866427" y="2825742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499524E-410B-4ED0-A60D-19A5E9D8089B}"/>
              </a:ext>
            </a:extLst>
          </p:cNvPr>
          <p:cNvSpPr txBox="1"/>
          <p:nvPr/>
        </p:nvSpPr>
        <p:spPr>
          <a:xfrm>
            <a:off x="1087561" y="29723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0x32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6B36A88-F678-4B01-996E-65D37CB4921A}"/>
              </a:ext>
            </a:extLst>
          </p:cNvPr>
          <p:cNvCxnSpPr/>
          <p:nvPr/>
        </p:nvCxnSpPr>
        <p:spPr>
          <a:xfrm flipH="1">
            <a:off x="2411145" y="2779246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C1CC622-8B17-455D-A4D3-2CE6F00097A5}"/>
              </a:ext>
            </a:extLst>
          </p:cNvPr>
          <p:cNvSpPr txBox="1"/>
          <p:nvPr/>
        </p:nvSpPr>
        <p:spPr>
          <a:xfrm>
            <a:off x="2632279" y="29258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0x19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7A9FE97-ECB2-4049-97FA-ECC43214ECA8}"/>
              </a:ext>
            </a:extLst>
          </p:cNvPr>
          <p:cNvSpPr txBox="1"/>
          <p:nvPr/>
        </p:nvSpPr>
        <p:spPr>
          <a:xfrm>
            <a:off x="10446236" y="2377135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29D0874-846D-45FF-A5BC-95539ECD465B}"/>
              </a:ext>
            </a:extLst>
          </p:cNvPr>
          <p:cNvSpPr txBox="1"/>
          <p:nvPr/>
        </p:nvSpPr>
        <p:spPr>
          <a:xfrm>
            <a:off x="6056243" y="4210258"/>
            <a:ext cx="19238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Caller code</a:t>
            </a:r>
          </a:p>
          <a:p>
            <a:r>
              <a:rPr lang="en-US" dirty="0" err="1"/>
              <a:t>movq</a:t>
            </a:r>
            <a:r>
              <a:rPr lang="en-US" dirty="0"/>
              <a:t> $0x13, %r11</a:t>
            </a:r>
          </a:p>
          <a:p>
            <a:r>
              <a:rPr lang="en-US" dirty="0" err="1"/>
              <a:t>movq</a:t>
            </a:r>
            <a:r>
              <a:rPr lang="en-US" dirty="0"/>
              <a:t> $0x12, %r08</a:t>
            </a:r>
          </a:p>
          <a:p>
            <a:r>
              <a:rPr lang="en-US" dirty="0" err="1"/>
              <a:t>callq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$1, %r11</a:t>
            </a:r>
          </a:p>
          <a:p>
            <a:r>
              <a:rPr lang="en-US" dirty="0" err="1"/>
              <a:t>movq</a:t>
            </a:r>
            <a:r>
              <a:rPr lang="en-US" dirty="0"/>
              <a:t> $0, %r08</a:t>
            </a:r>
          </a:p>
        </p:txBody>
      </p:sp>
      <p:sp>
        <p:nvSpPr>
          <p:cNvPr id="160" name="Rectangle: Rounded Corners 159">
            <a:extLst>
              <a:ext uri="{FF2B5EF4-FFF2-40B4-BE49-F238E27FC236}">
                <a16:creationId xmlns:a16="http://schemas.microsoft.com/office/drawing/2014/main" id="{9044F054-8E33-4CAC-960A-EE3B869A15DA}"/>
              </a:ext>
            </a:extLst>
          </p:cNvPr>
          <p:cNvSpPr/>
          <p:nvPr/>
        </p:nvSpPr>
        <p:spPr>
          <a:xfrm>
            <a:off x="6056243" y="5353878"/>
            <a:ext cx="1669774" cy="610706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CFED217-E3E3-4572-B6E8-082F247C2277}"/>
              </a:ext>
            </a:extLst>
          </p:cNvPr>
          <p:cNvSpPr txBox="1"/>
          <p:nvPr/>
        </p:nvSpPr>
        <p:spPr>
          <a:xfrm>
            <a:off x="9311951" y="3448760"/>
            <a:ext cx="1924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can count on </a:t>
            </a:r>
          </a:p>
          <a:p>
            <a:r>
              <a:rPr lang="en-US" dirty="0"/>
              <a:t>%r11’s being same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8135BBB2-A475-4878-AD81-6D4F72CC145F}"/>
              </a:ext>
            </a:extLst>
          </p:cNvPr>
          <p:cNvSpPr txBox="1"/>
          <p:nvPr/>
        </p:nvSpPr>
        <p:spPr>
          <a:xfrm>
            <a:off x="9272194" y="4159637"/>
            <a:ext cx="1882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 </a:t>
            </a:r>
            <a:r>
              <a:rPr lang="en-US" u="sng" dirty="0"/>
              <a:t>cannot</a:t>
            </a:r>
            <a:r>
              <a:rPr lang="en-US" dirty="0"/>
              <a:t> count on </a:t>
            </a:r>
          </a:p>
          <a:p>
            <a:r>
              <a:rPr lang="en-US" dirty="0"/>
              <a:t>%r08’s value</a:t>
            </a:r>
          </a:p>
        </p:txBody>
      </p:sp>
    </p:spTree>
    <p:extLst>
      <p:ext uri="{BB962C8B-B14F-4D97-AF65-F5344CB8AC3E}">
        <p14:creationId xmlns:p14="http://schemas.microsoft.com/office/powerpoint/2010/main" val="13845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156" grpId="0"/>
      <p:bldP spid="159" grpId="0"/>
      <p:bldP spid="160" grpId="0" animBg="1"/>
      <p:bldP spid="163" grpId="0"/>
      <p:bldP spid="16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DFA274-F39E-4F78-B808-3C46C8BDCE28}"/>
              </a:ext>
            </a:extLst>
          </p:cNvPr>
          <p:cNvSpPr txBox="1"/>
          <p:nvPr/>
        </p:nvSpPr>
        <p:spPr>
          <a:xfrm>
            <a:off x="5844207" y="1788097"/>
            <a:ext cx="3645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only touch the volatile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I don’t care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0B923A-86A4-42B5-86D0-2F314141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E53E4B92-EDA2-445D-8112-0CFEA20D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276147C-AD75-473F-B37B-C9BE77B4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CDD1CE-9C37-41EC-929B-B24CA2D6B76D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6E3150-38D7-4248-A67D-4638258B5714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C24436D-FDDF-4778-8FEC-C1166227AF2C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3CDD21-AAAA-4C9F-B868-C935CA1AA7C0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DF05243-A881-49CC-97B3-D8A1393DEBAE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BB5598-27E3-464A-A994-7510E3C3AA7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20E2DCB-3E80-4E0D-987C-E3921740BA06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D082B47-B645-45B3-86B5-72B466C906EF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134" name="L-Shape 133">
            <a:extLst>
              <a:ext uri="{FF2B5EF4-FFF2-40B4-BE49-F238E27FC236}">
                <a16:creationId xmlns:a16="http://schemas.microsoft.com/office/drawing/2014/main" id="{1A525EC8-D3C1-4072-8949-3B064E9F32A0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875639-FB19-4643-8FED-D5744283D0A2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8A3CA97-39E9-4408-AF44-5F0E83AAA762}"/>
              </a:ext>
            </a:extLst>
          </p:cNvPr>
          <p:cNvSpPr txBox="1"/>
          <p:nvPr/>
        </p:nvSpPr>
        <p:spPr>
          <a:xfrm>
            <a:off x="5731443" y="3286537"/>
            <a:ext cx="4018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(also) touch the preserved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Caller’s expectation violated!!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A33909A-61B2-462E-BE47-1B3C7CF79675}"/>
              </a:ext>
            </a:extLst>
          </p:cNvPr>
          <p:cNvCxnSpPr/>
          <p:nvPr/>
        </p:nvCxnSpPr>
        <p:spPr>
          <a:xfrm flipH="1">
            <a:off x="866427" y="2825742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499524E-410B-4ED0-A60D-19A5E9D8089B}"/>
              </a:ext>
            </a:extLst>
          </p:cNvPr>
          <p:cNvSpPr txBox="1"/>
          <p:nvPr/>
        </p:nvSpPr>
        <p:spPr>
          <a:xfrm>
            <a:off x="1087561" y="29723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0x32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6B36A88-F678-4B01-996E-65D37CB4921A}"/>
              </a:ext>
            </a:extLst>
          </p:cNvPr>
          <p:cNvCxnSpPr/>
          <p:nvPr/>
        </p:nvCxnSpPr>
        <p:spPr>
          <a:xfrm flipH="1">
            <a:off x="2411145" y="2779246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C1CC622-8B17-455D-A4D3-2CE6F00097A5}"/>
              </a:ext>
            </a:extLst>
          </p:cNvPr>
          <p:cNvSpPr txBox="1"/>
          <p:nvPr/>
        </p:nvSpPr>
        <p:spPr>
          <a:xfrm>
            <a:off x="2632279" y="29258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0x19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B117CA-264F-47A5-98B0-92C4B31D0D0D}"/>
              </a:ext>
            </a:extLst>
          </p:cNvPr>
          <p:cNvCxnSpPr/>
          <p:nvPr/>
        </p:nvCxnSpPr>
        <p:spPr>
          <a:xfrm flipH="1">
            <a:off x="3623297" y="2723919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70B28A-008A-45C2-A956-827C0A9ED8B9}"/>
              </a:ext>
            </a:extLst>
          </p:cNvPr>
          <p:cNvSpPr txBox="1"/>
          <p:nvPr/>
        </p:nvSpPr>
        <p:spPr>
          <a:xfrm>
            <a:off x="3844431" y="287055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0x88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59CB8B-0816-4644-94D0-30E057192095}"/>
              </a:ext>
            </a:extLst>
          </p:cNvPr>
          <p:cNvSpPr txBox="1"/>
          <p:nvPr/>
        </p:nvSpPr>
        <p:spPr>
          <a:xfrm>
            <a:off x="10446236" y="2377135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DFCCE1B-46E3-44A8-AB7B-2FCB212E4C81}"/>
              </a:ext>
            </a:extLst>
          </p:cNvPr>
          <p:cNvSpPr txBox="1"/>
          <p:nvPr/>
        </p:nvSpPr>
        <p:spPr>
          <a:xfrm>
            <a:off x="9745939" y="3940977"/>
            <a:ext cx="235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Illegal</a:t>
            </a:r>
          </a:p>
          <a:p>
            <a:pPr algn="ctr"/>
            <a:r>
              <a:rPr lang="en-US" dirty="0"/>
              <a:t>(violated System V ABI)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7D3ADE5-6E5C-4900-A349-1360A2F6553A}"/>
              </a:ext>
            </a:extLst>
          </p:cNvPr>
          <p:cNvSpPr txBox="1"/>
          <p:nvPr/>
        </p:nvSpPr>
        <p:spPr>
          <a:xfrm>
            <a:off x="6156605" y="4800705"/>
            <a:ext cx="19238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Caller code</a:t>
            </a:r>
          </a:p>
          <a:p>
            <a:r>
              <a:rPr lang="en-US" dirty="0" err="1"/>
              <a:t>movq</a:t>
            </a:r>
            <a:r>
              <a:rPr lang="en-US" dirty="0"/>
              <a:t> $0x13, %r11</a:t>
            </a:r>
          </a:p>
          <a:p>
            <a:r>
              <a:rPr lang="en-US" dirty="0" err="1"/>
              <a:t>movq</a:t>
            </a:r>
            <a:r>
              <a:rPr lang="en-US" dirty="0"/>
              <a:t> $0x12, %r08</a:t>
            </a:r>
          </a:p>
          <a:p>
            <a:r>
              <a:rPr lang="en-US" dirty="0" err="1"/>
              <a:t>callq</a:t>
            </a:r>
            <a:endParaRPr lang="en-US" dirty="0"/>
          </a:p>
          <a:p>
            <a:r>
              <a:rPr lang="en-US" b="1" dirty="0" err="1">
                <a:solidFill>
                  <a:srgbClr val="FF0000"/>
                </a:solidFill>
              </a:rPr>
              <a:t>addq</a:t>
            </a:r>
            <a:r>
              <a:rPr lang="en-US" b="1" dirty="0">
                <a:solidFill>
                  <a:srgbClr val="FF0000"/>
                </a:solidFill>
              </a:rPr>
              <a:t> $1, %r11</a:t>
            </a:r>
          </a:p>
          <a:p>
            <a:r>
              <a:rPr lang="en-US" dirty="0" err="1"/>
              <a:t>movq</a:t>
            </a:r>
            <a:r>
              <a:rPr lang="en-US" dirty="0"/>
              <a:t> $0, %r08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8D12437-12ED-481F-A56C-B5281B216420}"/>
              </a:ext>
            </a:extLst>
          </p:cNvPr>
          <p:cNvSpPr/>
          <p:nvPr/>
        </p:nvSpPr>
        <p:spPr>
          <a:xfrm>
            <a:off x="6156605" y="5963478"/>
            <a:ext cx="1583138" cy="278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25" grpId="0"/>
      <p:bldP spid="29" grpId="0"/>
      <p:bldP spid="31" grpId="0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Preserving Register Values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23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DFA274-F39E-4F78-B808-3C46C8BDCE28}"/>
              </a:ext>
            </a:extLst>
          </p:cNvPr>
          <p:cNvSpPr txBox="1"/>
          <p:nvPr/>
        </p:nvSpPr>
        <p:spPr>
          <a:xfrm>
            <a:off x="5844207" y="1788097"/>
            <a:ext cx="36450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only touch the volatile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I don’t care</a:t>
            </a:r>
          </a:p>
        </p:txBody>
      </p:sp>
      <p:pic>
        <p:nvPicPr>
          <p:cNvPr id="123" name="Picture 122">
            <a:extLst>
              <a:ext uri="{FF2B5EF4-FFF2-40B4-BE49-F238E27FC236}">
                <a16:creationId xmlns:a16="http://schemas.microsoft.com/office/drawing/2014/main" id="{ED0B923A-86A4-42B5-86D0-2F3141414A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24" y="2157412"/>
            <a:ext cx="2047875" cy="2238375"/>
          </a:xfrm>
          <a:prstGeom prst="rect">
            <a:avLst/>
          </a:prstGeom>
        </p:spPr>
      </p:pic>
      <p:pic>
        <p:nvPicPr>
          <p:cNvPr id="124" name="Picture 2">
            <a:extLst>
              <a:ext uri="{FF2B5EF4-FFF2-40B4-BE49-F238E27FC236}">
                <a16:creationId xmlns:a16="http://schemas.microsoft.com/office/drawing/2014/main" id="{E53E4B92-EDA2-445D-8112-0CFEA20D7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80" y="2823890"/>
            <a:ext cx="1846361" cy="60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C276147C-AD75-473F-B37B-C9BE77B480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t="13651" r="14571" b="15143"/>
          <a:stretch/>
        </p:blipFill>
        <p:spPr>
          <a:xfrm>
            <a:off x="302328" y="2113995"/>
            <a:ext cx="4465616" cy="3427890"/>
          </a:xfrm>
          <a:prstGeom prst="rect">
            <a:avLst/>
          </a:prstGeom>
        </p:spPr>
      </p:pic>
      <p:sp>
        <p:nvSpPr>
          <p:cNvPr id="126" name="Rectangle 125">
            <a:extLst>
              <a:ext uri="{FF2B5EF4-FFF2-40B4-BE49-F238E27FC236}">
                <a16:creationId xmlns:a16="http://schemas.microsoft.com/office/drawing/2014/main" id="{CBCDD1CE-9C37-41EC-929B-B24CA2D6B76D}"/>
              </a:ext>
            </a:extLst>
          </p:cNvPr>
          <p:cNvSpPr/>
          <p:nvPr/>
        </p:nvSpPr>
        <p:spPr>
          <a:xfrm>
            <a:off x="753093" y="2514600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%r08</a:t>
            </a:r>
          </a:p>
          <a:p>
            <a:pPr algn="ctr"/>
            <a:r>
              <a:rPr lang="en-US" dirty="0"/>
              <a:t>0x12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66E3150-38D7-4248-A67D-4638258B5714}"/>
              </a:ext>
            </a:extLst>
          </p:cNvPr>
          <p:cNvSpPr/>
          <p:nvPr/>
        </p:nvSpPr>
        <p:spPr>
          <a:xfrm>
            <a:off x="2335855" y="247010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%r09</a:t>
            </a:r>
          </a:p>
          <a:p>
            <a:pPr algn="ctr"/>
            <a:r>
              <a:rPr lang="en-US" dirty="0"/>
              <a:t>0xFF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C24436D-FDDF-4778-8FEC-C1166227AF2C}"/>
              </a:ext>
            </a:extLst>
          </p:cNvPr>
          <p:cNvSpPr/>
          <p:nvPr/>
        </p:nvSpPr>
        <p:spPr>
          <a:xfrm>
            <a:off x="624077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b="1" dirty="0"/>
              <a:t>%r10</a:t>
            </a:r>
            <a:endParaRPr lang="en-US" dirty="0"/>
          </a:p>
          <a:p>
            <a:pPr algn="ctr"/>
            <a:r>
              <a:rPr lang="en-US" dirty="0"/>
              <a:t>0x97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73CDD21-AAAA-4C9F-B868-C935CA1AA7C0}"/>
              </a:ext>
            </a:extLst>
          </p:cNvPr>
          <p:cNvSpPr/>
          <p:nvPr/>
        </p:nvSpPr>
        <p:spPr>
          <a:xfrm>
            <a:off x="3496551" y="2418874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%r11</a:t>
            </a:r>
          </a:p>
          <a:p>
            <a:pPr algn="ctr"/>
            <a:r>
              <a:rPr lang="en-US" dirty="0"/>
              <a:t>0x13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DF05243-A881-49CC-97B3-D8A1393DEBAE}"/>
              </a:ext>
            </a:extLst>
          </p:cNvPr>
          <p:cNvSpPr/>
          <p:nvPr/>
        </p:nvSpPr>
        <p:spPr>
          <a:xfrm>
            <a:off x="2748092" y="4275023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%r12</a:t>
            </a:r>
          </a:p>
          <a:p>
            <a:pPr algn="ctr"/>
            <a:r>
              <a:rPr lang="en-US" dirty="0"/>
              <a:t>0xF3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57BB5598-27E3-464A-A994-7510E3C3AA76}"/>
              </a:ext>
            </a:extLst>
          </p:cNvPr>
          <p:cNvSpPr/>
          <p:nvPr/>
        </p:nvSpPr>
        <p:spPr>
          <a:xfrm>
            <a:off x="3711672" y="4395787"/>
            <a:ext cx="733043" cy="7075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/>
              <a:t>%r13</a:t>
            </a:r>
          </a:p>
          <a:p>
            <a:pPr algn="ctr"/>
            <a:r>
              <a:rPr lang="en-US" sz="1400" dirty="0"/>
              <a:t>0x1111111111</a:t>
            </a:r>
          </a:p>
        </p:txBody>
      </p:sp>
      <p:sp>
        <p:nvSpPr>
          <p:cNvPr id="132" name="Freeform: Shape 131">
            <a:extLst>
              <a:ext uri="{FF2B5EF4-FFF2-40B4-BE49-F238E27FC236}">
                <a16:creationId xmlns:a16="http://schemas.microsoft.com/office/drawing/2014/main" id="{020E2DCB-3E80-4E0D-987C-E3921740BA06}"/>
              </a:ext>
            </a:extLst>
          </p:cNvPr>
          <p:cNvSpPr/>
          <p:nvPr/>
        </p:nvSpPr>
        <p:spPr>
          <a:xfrm>
            <a:off x="492520" y="2276953"/>
            <a:ext cx="2677886" cy="2895600"/>
          </a:xfrm>
          <a:custGeom>
            <a:avLst/>
            <a:gdLst>
              <a:gd name="connsiteX0" fmla="*/ 0 w 2677886"/>
              <a:gd name="connsiteY0" fmla="*/ 141515 h 2895600"/>
              <a:gd name="connsiteX1" fmla="*/ 43543 w 2677886"/>
              <a:gd name="connsiteY1" fmla="*/ 2895600 h 2895600"/>
              <a:gd name="connsiteX2" fmla="*/ 1143000 w 2677886"/>
              <a:gd name="connsiteY2" fmla="*/ 2884715 h 2895600"/>
              <a:gd name="connsiteX3" fmla="*/ 1132115 w 2677886"/>
              <a:gd name="connsiteY3" fmla="*/ 1186543 h 2895600"/>
              <a:gd name="connsiteX4" fmla="*/ 2677886 w 2677886"/>
              <a:gd name="connsiteY4" fmla="*/ 1175657 h 2895600"/>
              <a:gd name="connsiteX5" fmla="*/ 2667000 w 2677886"/>
              <a:gd name="connsiteY5" fmla="*/ 0 h 2895600"/>
              <a:gd name="connsiteX6" fmla="*/ 0 w 2677886"/>
              <a:gd name="connsiteY6" fmla="*/ 141515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7886" h="2895600">
                <a:moveTo>
                  <a:pt x="0" y="141515"/>
                </a:moveTo>
                <a:lnTo>
                  <a:pt x="43543" y="2895600"/>
                </a:lnTo>
                <a:lnTo>
                  <a:pt x="1143000" y="2884715"/>
                </a:lnTo>
                <a:cubicBezTo>
                  <a:pt x="1139372" y="2318658"/>
                  <a:pt x="1135743" y="1752600"/>
                  <a:pt x="1132115" y="1186543"/>
                </a:cubicBezTo>
                <a:lnTo>
                  <a:pt x="2677886" y="1175657"/>
                </a:lnTo>
                <a:lnTo>
                  <a:pt x="2667000" y="0"/>
                </a:lnTo>
                <a:lnTo>
                  <a:pt x="0" y="141515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8D082B47-B645-45B3-86B5-72B466C906EF}"/>
              </a:ext>
            </a:extLst>
          </p:cNvPr>
          <p:cNvSpPr txBox="1"/>
          <p:nvPr/>
        </p:nvSpPr>
        <p:spPr>
          <a:xfrm>
            <a:off x="753093" y="1968223"/>
            <a:ext cx="890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volatile</a:t>
            </a:r>
          </a:p>
        </p:txBody>
      </p:sp>
      <p:sp>
        <p:nvSpPr>
          <p:cNvPr id="134" name="L-Shape 133">
            <a:extLst>
              <a:ext uri="{FF2B5EF4-FFF2-40B4-BE49-F238E27FC236}">
                <a16:creationId xmlns:a16="http://schemas.microsoft.com/office/drawing/2014/main" id="{1A525EC8-D3C1-4072-8949-3B064E9F32A0}"/>
              </a:ext>
            </a:extLst>
          </p:cNvPr>
          <p:cNvSpPr/>
          <p:nvPr/>
        </p:nvSpPr>
        <p:spPr>
          <a:xfrm rot="16200000">
            <a:off x="1894080" y="2501344"/>
            <a:ext cx="2952833" cy="2475685"/>
          </a:xfrm>
          <a:prstGeom prst="corner">
            <a:avLst>
              <a:gd name="adj1" fmla="val 57429"/>
              <a:gd name="adj2" fmla="val 50000"/>
            </a:avLst>
          </a:prstGeom>
          <a:solidFill>
            <a:srgbClr val="7030A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5875639-FB19-4643-8FED-D5744283D0A2}"/>
              </a:ext>
            </a:extLst>
          </p:cNvPr>
          <p:cNvSpPr txBox="1"/>
          <p:nvPr/>
        </p:nvSpPr>
        <p:spPr>
          <a:xfrm>
            <a:off x="2972507" y="5258654"/>
            <a:ext cx="1139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preserved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C8A3CA97-39E9-4408-AF44-5F0E83AAA762}"/>
              </a:ext>
            </a:extLst>
          </p:cNvPr>
          <p:cNvSpPr txBox="1"/>
          <p:nvPr/>
        </p:nvSpPr>
        <p:spPr>
          <a:xfrm>
            <a:off x="5731443" y="3286537"/>
            <a:ext cx="4018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Disrespectful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r>
              <a:rPr lang="en-US" dirty="0"/>
              <a:t>- You (also) touch the preserved registers</a:t>
            </a:r>
          </a:p>
          <a:p>
            <a:r>
              <a:rPr lang="en-US" dirty="0"/>
              <a:t>After the caller</a:t>
            </a:r>
          </a:p>
          <a:p>
            <a:r>
              <a:rPr lang="en-US" dirty="0"/>
              <a:t>- Caller’s expectation violated!!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A33909A-61B2-462E-BE47-1B3C7CF79675}"/>
              </a:ext>
            </a:extLst>
          </p:cNvPr>
          <p:cNvCxnSpPr/>
          <p:nvPr/>
        </p:nvCxnSpPr>
        <p:spPr>
          <a:xfrm flipH="1">
            <a:off x="866427" y="2825742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>
            <a:extLst>
              <a:ext uri="{FF2B5EF4-FFF2-40B4-BE49-F238E27FC236}">
                <a16:creationId xmlns:a16="http://schemas.microsoft.com/office/drawing/2014/main" id="{9499524E-410B-4ED0-A60D-19A5E9D8089B}"/>
              </a:ext>
            </a:extLst>
          </p:cNvPr>
          <p:cNvSpPr txBox="1"/>
          <p:nvPr/>
        </p:nvSpPr>
        <p:spPr>
          <a:xfrm>
            <a:off x="1087561" y="297238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0x32</a:t>
            </a: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66B36A88-F678-4B01-996E-65D37CB4921A}"/>
              </a:ext>
            </a:extLst>
          </p:cNvPr>
          <p:cNvCxnSpPr/>
          <p:nvPr/>
        </p:nvCxnSpPr>
        <p:spPr>
          <a:xfrm flipH="1">
            <a:off x="2411145" y="2779246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C1CC622-8B17-455D-A4D3-2CE6F00097A5}"/>
              </a:ext>
            </a:extLst>
          </p:cNvPr>
          <p:cNvSpPr txBox="1"/>
          <p:nvPr/>
        </p:nvSpPr>
        <p:spPr>
          <a:xfrm>
            <a:off x="2632279" y="2925884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0x19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B117CA-264F-47A5-98B0-92C4B31D0D0D}"/>
              </a:ext>
            </a:extLst>
          </p:cNvPr>
          <p:cNvCxnSpPr/>
          <p:nvPr/>
        </p:nvCxnSpPr>
        <p:spPr>
          <a:xfrm flipH="1">
            <a:off x="3623297" y="2723919"/>
            <a:ext cx="442268" cy="331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870B28A-008A-45C2-A956-827C0A9ED8B9}"/>
              </a:ext>
            </a:extLst>
          </p:cNvPr>
          <p:cNvSpPr txBox="1"/>
          <p:nvPr/>
        </p:nvSpPr>
        <p:spPr>
          <a:xfrm>
            <a:off x="3844431" y="287055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0x88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E1DA9F0-AD2F-43E7-B565-68CC8182B417}"/>
              </a:ext>
            </a:extLst>
          </p:cNvPr>
          <p:cNvCxnSpPr/>
          <p:nvPr/>
        </p:nvCxnSpPr>
        <p:spPr>
          <a:xfrm flipH="1">
            <a:off x="3945939" y="2869691"/>
            <a:ext cx="442268" cy="3313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94CA6E7-6975-47B3-A67E-7DFEB90B7530}"/>
              </a:ext>
            </a:extLst>
          </p:cNvPr>
          <p:cNvSpPr txBox="1"/>
          <p:nvPr/>
        </p:nvSpPr>
        <p:spPr>
          <a:xfrm>
            <a:off x="3899233" y="3200995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0x13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BCB9B-C29F-436C-8227-1C192600A88A}"/>
              </a:ext>
            </a:extLst>
          </p:cNvPr>
          <p:cNvSpPr txBox="1"/>
          <p:nvPr/>
        </p:nvSpPr>
        <p:spPr>
          <a:xfrm>
            <a:off x="10446236" y="2377135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7466E3-0BB7-4564-838B-58C257E62D83}"/>
              </a:ext>
            </a:extLst>
          </p:cNvPr>
          <p:cNvSpPr txBox="1"/>
          <p:nvPr/>
        </p:nvSpPr>
        <p:spPr>
          <a:xfrm>
            <a:off x="5731443" y="4803221"/>
            <a:ext cx="48519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Sneaky </a:t>
            </a:r>
            <a:r>
              <a:rPr lang="en-US" b="1" dirty="0" err="1"/>
              <a:t>housesharing</a:t>
            </a:r>
            <a:endParaRPr lang="en-US" b="1" dirty="0"/>
          </a:p>
          <a:p>
            <a:r>
              <a:rPr lang="en-US" dirty="0"/>
              <a:t>In the call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(also) touch the preserved registers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You restore the preserved values before return</a:t>
            </a:r>
          </a:p>
          <a:p>
            <a:r>
              <a:rPr lang="en-US" dirty="0"/>
              <a:t>After the caller</a:t>
            </a:r>
          </a:p>
          <a:p>
            <a:pPr marL="285750" indent="-285750">
              <a:buFontTx/>
              <a:buChar char="-"/>
            </a:pPr>
            <a:r>
              <a:rPr lang="en-US" dirty="0"/>
              <a:t>The caller never knows of your deviance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9D7505A-E892-49CA-8E65-32E09923E03A}"/>
              </a:ext>
            </a:extLst>
          </p:cNvPr>
          <p:cNvSpPr txBox="1"/>
          <p:nvPr/>
        </p:nvSpPr>
        <p:spPr>
          <a:xfrm>
            <a:off x="9745939" y="3940977"/>
            <a:ext cx="2350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Illegal</a:t>
            </a:r>
          </a:p>
          <a:p>
            <a:pPr algn="ctr"/>
            <a:r>
              <a:rPr lang="en-US" dirty="0"/>
              <a:t>(violated System V ABI)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633C08-28F5-48C5-A6EB-31FBF053C38C}"/>
              </a:ext>
            </a:extLst>
          </p:cNvPr>
          <p:cNvSpPr txBox="1"/>
          <p:nvPr/>
        </p:nvSpPr>
        <p:spPr>
          <a:xfrm>
            <a:off x="10441200" y="5777414"/>
            <a:ext cx="94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Allowed</a:t>
            </a:r>
          </a:p>
        </p:txBody>
      </p:sp>
    </p:spTree>
    <p:extLst>
      <p:ext uri="{BB962C8B-B14F-4D97-AF65-F5344CB8AC3E}">
        <p14:creationId xmlns:p14="http://schemas.microsoft.com/office/powerpoint/2010/main" val="418996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4" grpId="0"/>
      <p:bldP spid="25" grpId="0"/>
      <p:bldP spid="28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Implementing Register Conventions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Register Conventions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BA83834-BE99-4C48-A0A8-4C7A8AC12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4" y="1321907"/>
            <a:ext cx="430798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Using </a:t>
            </a:r>
            <a:r>
              <a:rPr lang="en-US" b="1" dirty="0" err="1"/>
              <a:t>callee</a:t>
            </a:r>
            <a:r>
              <a:rPr lang="en-US" b="1" dirty="0"/>
              <a:t>-saved registers</a:t>
            </a:r>
          </a:p>
          <a:p>
            <a:pPr marL="0" indent="0">
              <a:buNone/>
            </a:pPr>
            <a:r>
              <a:rPr lang="en-US" i="1" dirty="0"/>
              <a:t>Being a “sneaky guest”</a:t>
            </a:r>
          </a:p>
          <a:p>
            <a:r>
              <a:rPr lang="en-US" dirty="0"/>
              <a:t>Push the preserved register values before you use them</a:t>
            </a:r>
          </a:p>
          <a:p>
            <a:r>
              <a:rPr lang="en-US" dirty="0"/>
              <a:t>Pop the stacked values before you return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383C21-9384-42D4-921C-3B84076DDA3E}"/>
              </a:ext>
            </a:extLst>
          </p:cNvPr>
          <p:cNvSpPr txBox="1"/>
          <p:nvPr/>
        </p:nvSpPr>
        <p:spPr>
          <a:xfrm>
            <a:off x="890657" y="4652954"/>
            <a:ext cx="18188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Prologue</a:t>
            </a:r>
          </a:p>
          <a:p>
            <a:r>
              <a:rPr lang="en-US" dirty="0" err="1"/>
              <a:t>pushq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movq</a:t>
            </a:r>
            <a:r>
              <a:rPr lang="en-US" dirty="0"/>
              <a:t> %</a:t>
            </a:r>
            <a:r>
              <a:rPr lang="en-US" dirty="0" err="1"/>
              <a:t>rsp</a:t>
            </a:r>
            <a:r>
              <a:rPr lang="en-US" dirty="0"/>
              <a:t>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$16,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%r08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%r09</a:t>
            </a:r>
          </a:p>
          <a:p>
            <a:r>
              <a:rPr lang="en-US" dirty="0" err="1"/>
              <a:t>subq</a:t>
            </a:r>
            <a:r>
              <a:rPr lang="en-US" dirty="0"/>
              <a:t> $32, %</a:t>
            </a:r>
            <a:r>
              <a:rPr lang="en-US" dirty="0" err="1"/>
              <a:t>rsp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014CCC-DCA7-4E0B-B8BB-418E17FDDDA7}"/>
              </a:ext>
            </a:extLst>
          </p:cNvPr>
          <p:cNvSpPr txBox="1"/>
          <p:nvPr/>
        </p:nvSpPr>
        <p:spPr>
          <a:xfrm>
            <a:off x="3004895" y="4652954"/>
            <a:ext cx="16282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Epilogue</a:t>
            </a:r>
            <a:endParaRPr lang="en-US" dirty="0"/>
          </a:p>
          <a:p>
            <a:r>
              <a:rPr lang="en-US" dirty="0" err="1"/>
              <a:t>addq</a:t>
            </a:r>
            <a:r>
              <a:rPr lang="en-US" dirty="0"/>
              <a:t> $32, %</a:t>
            </a:r>
            <a:r>
              <a:rPr lang="en-US" dirty="0" err="1"/>
              <a:t>rsp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%r09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%r08</a:t>
            </a:r>
          </a:p>
          <a:p>
            <a:r>
              <a:rPr lang="en-US" dirty="0" err="1"/>
              <a:t>popq</a:t>
            </a:r>
            <a:r>
              <a:rPr lang="en-US" dirty="0"/>
              <a:t> %</a:t>
            </a:r>
            <a:r>
              <a:rPr lang="en-US" dirty="0" err="1"/>
              <a:t>rbp</a:t>
            </a:r>
            <a:endParaRPr lang="en-US" dirty="0"/>
          </a:p>
          <a:p>
            <a:r>
              <a:rPr lang="en-US" dirty="0" err="1"/>
              <a:t>retq</a:t>
            </a:r>
            <a:endParaRPr lang="en-US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5F1D2D0E-8C9E-4BAF-A320-470DAC6B781D}"/>
              </a:ext>
            </a:extLst>
          </p:cNvPr>
          <p:cNvSpPr txBox="1">
            <a:spLocks/>
          </p:cNvSpPr>
          <p:nvPr/>
        </p:nvSpPr>
        <p:spPr>
          <a:xfrm>
            <a:off x="6669188" y="1321907"/>
            <a:ext cx="430798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Using caller-saved registers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i="1" dirty="0"/>
              <a:t>Being a “sneaky </a:t>
            </a:r>
            <a:r>
              <a:rPr lang="en-US" i="1" u="sng" dirty="0"/>
              <a:t>owner</a:t>
            </a:r>
            <a:r>
              <a:rPr lang="en-US" i="1" dirty="0"/>
              <a:t>”</a:t>
            </a:r>
          </a:p>
          <a:p>
            <a:r>
              <a:rPr lang="en-US" dirty="0"/>
              <a:t>Save a volatile register to the stack</a:t>
            </a:r>
          </a:p>
          <a:p>
            <a:r>
              <a:rPr lang="en-US" dirty="0"/>
              <a:t>Pop the stacked values before you return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BA8297-9197-489F-943F-882FE0887E39}"/>
              </a:ext>
            </a:extLst>
          </p:cNvPr>
          <p:cNvSpPr txBox="1"/>
          <p:nvPr/>
        </p:nvSpPr>
        <p:spPr>
          <a:xfrm>
            <a:off x="7790461" y="4615034"/>
            <a:ext cx="154612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Call site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%r11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pushq</a:t>
            </a:r>
            <a:r>
              <a:rPr lang="en-US" b="1" dirty="0">
                <a:solidFill>
                  <a:schemeClr val="accent2"/>
                </a:solidFill>
              </a:rPr>
              <a:t> %r12</a:t>
            </a:r>
          </a:p>
          <a:p>
            <a:r>
              <a:rPr lang="en-US" dirty="0" err="1"/>
              <a:t>callq</a:t>
            </a:r>
            <a:r>
              <a:rPr lang="en-US" dirty="0"/>
              <a:t> </a:t>
            </a:r>
            <a:r>
              <a:rPr lang="en-US" dirty="0" err="1"/>
              <a:t>fn_callee</a:t>
            </a:r>
            <a:endParaRPr lang="en-US" dirty="0"/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%r12</a:t>
            </a:r>
          </a:p>
          <a:p>
            <a:r>
              <a:rPr lang="en-US" b="1" dirty="0" err="1">
                <a:solidFill>
                  <a:schemeClr val="accent2"/>
                </a:solidFill>
              </a:rPr>
              <a:t>popq</a:t>
            </a:r>
            <a:r>
              <a:rPr lang="en-US" b="1" dirty="0">
                <a:solidFill>
                  <a:schemeClr val="accent2"/>
                </a:solidFill>
              </a:rPr>
              <a:t> %r11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4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5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46372-6452-4E61-A9E5-EAB443A2D359}"/>
              </a:ext>
            </a:extLst>
          </p:cNvPr>
          <p:cNvSpPr/>
          <p:nvPr/>
        </p:nvSpPr>
        <p:spPr>
          <a:xfrm>
            <a:off x="2070823" y="3155795"/>
            <a:ext cx="3858322" cy="5464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81414B-D9E5-4E2A-A01D-DBF29D347B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80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Fixing “Obviously Sub-Optimal” Code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26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D2DDE7-5ECE-4113-9FA3-FE02EECE92FF}"/>
              </a:ext>
            </a:extLst>
          </p:cNvPr>
          <p:cNvSpPr txBox="1">
            <a:spLocks/>
          </p:cNvSpPr>
          <p:nvPr/>
        </p:nvSpPr>
        <p:spPr>
          <a:xfrm>
            <a:off x="1981199" y="1600201"/>
            <a:ext cx="46277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 code generator may output obviously “weak” code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why?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Ignoring global context 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C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orrectness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-f</a:t>
            </a: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irst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design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Solution: pattern-match the most obvious problems</a:t>
            </a:r>
          </a:p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8" name="Picture 4" descr="https://www.theuncomfortable.com/wp-content/uploads/2017/04/20_boots.jpg">
            <a:extLst>
              <a:ext uri="{FF2B5EF4-FFF2-40B4-BE49-F238E27FC236}">
                <a16:creationId xmlns:a16="http://schemas.microsoft.com/office/drawing/2014/main" id="{78C06DED-3541-4176-819E-68B24A98B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586" y="1761893"/>
            <a:ext cx="3334214" cy="333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8E000-93F4-4DBD-9EC2-A6B04AB33977}"/>
              </a:ext>
            </a:extLst>
          </p:cNvPr>
          <p:cNvSpPr txBox="1"/>
          <p:nvPr/>
        </p:nvSpPr>
        <p:spPr>
          <a:xfrm>
            <a:off x="7701773" y="5096111"/>
            <a:ext cx="171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An obvious flaw</a:t>
            </a:r>
          </a:p>
        </p:txBody>
      </p:sp>
    </p:spTree>
    <p:extLst>
      <p:ext uri="{BB962C8B-B14F-4D97-AF65-F5344CB8AC3E}">
        <p14:creationId xmlns:p14="http://schemas.microsoft.com/office/powerpoint/2010/main" val="177551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Idea of the Peephole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Content Placeholder 38">
            <a:extLst>
              <a:ext uri="{FF2B5EF4-FFF2-40B4-BE49-F238E27FC236}">
                <a16:creationId xmlns:a16="http://schemas.microsoft.com/office/drawing/2014/main" id="{6FA235B9-B43F-4C58-B21A-038F8BE6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txBody>
          <a:bodyPr>
            <a:normAutofit/>
          </a:bodyPr>
          <a:lstStyle/>
          <a:p>
            <a:r>
              <a:rPr lang="en-US" dirty="0"/>
              <a:t>Called “peephole” optimization because we are conceptually sliding a small window over the code, looking for small patterns</a:t>
            </a:r>
          </a:p>
          <a:p>
            <a:pPr lvl="1"/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01C206-7545-40A0-B133-52752823A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1524001"/>
            <a:ext cx="3886199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57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Remove Semantic No-ops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28</a:t>
            </a:fld>
            <a:endParaRPr lang="en-US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E55CE297-410A-46B0-9FFA-8AD6FA393E20}"/>
              </a:ext>
            </a:extLst>
          </p:cNvPr>
          <p:cNvSpPr txBox="1">
            <a:spLocks/>
          </p:cNvSpPr>
          <p:nvPr/>
        </p:nvSpPr>
        <p:spPr>
          <a:xfrm>
            <a:off x="1981200" y="1600201"/>
            <a:ext cx="6934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Remove </a:t>
            </a:r>
            <a:r>
              <a:rPr lang="en-US" i="1" dirty="0">
                <a:solidFill>
                  <a:sysClr val="windowText" lastClr="000000"/>
                </a:solidFill>
                <a:latin typeface="Calibri"/>
              </a:rPr>
              <a:t>semantic no-op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 sequences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Push followed by pop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Add/sub 0</a:t>
            </a:r>
          </a:p>
          <a:p>
            <a:pPr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Calibri"/>
              </a:rPr>
              <a:t>Mul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/div 1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marL="457200" lvl="1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BF2D9F3-B980-4A87-BD20-E6F8A6B9E619}"/>
              </a:ext>
            </a:extLst>
          </p:cNvPr>
          <p:cNvGrpSpPr/>
          <p:nvPr/>
        </p:nvGrpSpPr>
        <p:grpSpPr>
          <a:xfrm>
            <a:off x="1751441" y="4419600"/>
            <a:ext cx="3437906" cy="1752600"/>
            <a:chOff x="227441" y="4419600"/>
            <a:chExt cx="3437906" cy="175260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9EE766-22B9-455D-8A3E-F81F81FAD172}"/>
                </a:ext>
              </a:extLst>
            </p:cNvPr>
            <p:cNvSpPr/>
            <p:nvPr/>
          </p:nvSpPr>
          <p:spPr>
            <a:xfrm>
              <a:off x="228600" y="4419600"/>
              <a:ext cx="3230158" cy="1752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D2FB67-4F11-498F-8AAE-3A8B96F09F7C}"/>
                </a:ext>
              </a:extLst>
            </p:cNvPr>
            <p:cNvSpPr txBox="1"/>
            <p:nvPr/>
          </p:nvSpPr>
          <p:spPr>
            <a:xfrm>
              <a:off x="1012057" y="4729971"/>
              <a:ext cx="265329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subq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$8, 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movq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%r10,  (%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pPr defTabSz="914400">
                <a:defRPr/>
              </a:pP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m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ovq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(%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), %r10</a:t>
              </a:r>
            </a:p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$8, 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rsp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Left Brace 27">
              <a:extLst>
                <a:ext uri="{FF2B5EF4-FFF2-40B4-BE49-F238E27FC236}">
                  <a16:creationId xmlns:a16="http://schemas.microsoft.com/office/drawing/2014/main" id="{8455B201-29F7-4519-9BEF-E7BAA8F5C518}"/>
                </a:ext>
              </a:extLst>
            </p:cNvPr>
            <p:cNvSpPr/>
            <p:nvPr/>
          </p:nvSpPr>
          <p:spPr>
            <a:xfrm>
              <a:off x="867360" y="4806171"/>
              <a:ext cx="144697" cy="386209"/>
            </a:xfrm>
            <a:prstGeom prst="leftBrac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id="{B8365CF6-99BD-4F33-8229-FA97EABC0818}"/>
                </a:ext>
              </a:extLst>
            </p:cNvPr>
            <p:cNvSpPr/>
            <p:nvPr/>
          </p:nvSpPr>
          <p:spPr>
            <a:xfrm>
              <a:off x="867360" y="5334362"/>
              <a:ext cx="144697" cy="386209"/>
            </a:xfrm>
            <a:prstGeom prst="leftBrac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DAD967C-6EE8-4F80-83E8-F4799ABF8DE9}"/>
                </a:ext>
              </a:extLst>
            </p:cNvPr>
            <p:cNvSpPr txBox="1"/>
            <p:nvPr/>
          </p:nvSpPr>
          <p:spPr>
            <a:xfrm>
              <a:off x="227441" y="4817839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push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1FB1B8-022B-4D11-8F5C-F38BF21D9062}"/>
                </a:ext>
              </a:extLst>
            </p:cNvPr>
            <p:cNvSpPr txBox="1"/>
            <p:nvPr/>
          </p:nvSpPr>
          <p:spPr>
            <a:xfrm>
              <a:off x="317209" y="5351239"/>
              <a:ext cx="5501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defRPr/>
              </a:pPr>
              <a:r>
                <a:rPr lang="en-US" kern="0" dirty="0">
                  <a:solidFill>
                    <a:prstClr val="black"/>
                  </a:solidFill>
                </a:rPr>
                <a:t>pop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C75744-4161-4ED5-853A-6A3362BD8C11}"/>
              </a:ext>
            </a:extLst>
          </p:cNvPr>
          <p:cNvGrpSpPr/>
          <p:nvPr/>
        </p:nvGrpSpPr>
        <p:grpSpPr>
          <a:xfrm>
            <a:off x="5052189" y="4419600"/>
            <a:ext cx="2574580" cy="1752600"/>
            <a:chOff x="3528189" y="4419600"/>
            <a:chExt cx="2574580" cy="17526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3217A25-69E0-499F-94BD-127B3D550541}"/>
                </a:ext>
              </a:extLst>
            </p:cNvPr>
            <p:cNvSpPr/>
            <p:nvPr/>
          </p:nvSpPr>
          <p:spPr>
            <a:xfrm>
              <a:off x="3528189" y="4419600"/>
              <a:ext cx="2574580" cy="1752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014F09A1-1A64-4D1E-A1AC-A5EF36B3C5CA}"/>
                </a:ext>
              </a:extLst>
            </p:cNvPr>
            <p:cNvSpPr/>
            <p:nvPr/>
          </p:nvSpPr>
          <p:spPr>
            <a:xfrm>
              <a:off x="3810000" y="5118778"/>
              <a:ext cx="16658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$0 %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D202DA6-AA81-4EDF-B01B-9E71F559E5F3}"/>
              </a:ext>
            </a:extLst>
          </p:cNvPr>
          <p:cNvGrpSpPr/>
          <p:nvPr/>
        </p:nvGrpSpPr>
        <p:grpSpPr>
          <a:xfrm>
            <a:off x="7696201" y="4419600"/>
            <a:ext cx="2749969" cy="1752600"/>
            <a:chOff x="6172200" y="4419600"/>
            <a:chExt cx="2749969" cy="175260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6FC0543-7598-4329-9C1C-3349E35AFF32}"/>
                </a:ext>
              </a:extLst>
            </p:cNvPr>
            <p:cNvSpPr/>
            <p:nvPr/>
          </p:nvSpPr>
          <p:spPr>
            <a:xfrm>
              <a:off x="6172200" y="4419600"/>
              <a:ext cx="2749969" cy="17526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678C7C9-7A50-4EB1-B448-1BB4E1B38F82}"/>
                </a:ext>
              </a:extLst>
            </p:cNvPr>
            <p:cNvSpPr/>
            <p:nvPr/>
          </p:nvSpPr>
          <p:spPr>
            <a:xfrm>
              <a:off x="6617389" y="5118778"/>
              <a:ext cx="178927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imulq</a:t>
              </a:r>
              <a:r>
                <a:rPr lang="en-US" sz="1600" kern="0" dirty="0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$1 %</a:t>
              </a:r>
              <a:r>
                <a:rPr lang="en-US" sz="1600" kern="0" dirty="0" err="1">
                  <a:solidFill>
                    <a:prstClr val="black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rbx</a:t>
              </a:r>
              <a:endParaRPr lang="en-US" sz="1600" kern="0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61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Sequence Simplification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EF77CD-808C-4EA6-8728-96688DB83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038600" cy="4525963"/>
          </a:xfrm>
        </p:spPr>
        <p:txBody>
          <a:bodyPr/>
          <a:lstStyle/>
          <a:p>
            <a:r>
              <a:rPr lang="en-US" dirty="0"/>
              <a:t>Store then load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Arithmetic equivalence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Jump to next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29</a:t>
            </a:fld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D78B50-06A3-446D-9647-424228A01C76}"/>
              </a:ext>
            </a:extLst>
          </p:cNvPr>
          <p:cNvSpPr/>
          <p:nvPr/>
        </p:nvSpPr>
        <p:spPr>
          <a:xfrm>
            <a:off x="5827482" y="1319909"/>
            <a:ext cx="2819400" cy="1295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2C34D4-1805-4F05-A04D-F40A00A6B744}"/>
              </a:ext>
            </a:extLst>
          </p:cNvPr>
          <p:cNvSpPr txBox="1"/>
          <p:nvPr/>
        </p:nvSpPr>
        <p:spPr>
          <a:xfrm>
            <a:off x="5979882" y="1954335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-8(%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-8(%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26FC03-C8AC-4076-B2B9-E8244317767A}"/>
              </a:ext>
            </a:extLst>
          </p:cNvPr>
          <p:cNvGrpSpPr/>
          <p:nvPr/>
        </p:nvGrpSpPr>
        <p:grpSpPr>
          <a:xfrm>
            <a:off x="6360882" y="1396110"/>
            <a:ext cx="2264536" cy="876985"/>
            <a:chOff x="4836882" y="1396109"/>
            <a:chExt cx="2264536" cy="876985"/>
          </a:xfrm>
        </p:grpSpPr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C5D04737-BFBD-4010-841D-BD5D11DC2CDE}"/>
                </a:ext>
              </a:extLst>
            </p:cNvPr>
            <p:cNvSpPr/>
            <p:nvPr/>
          </p:nvSpPr>
          <p:spPr>
            <a:xfrm rot="17454738">
              <a:off x="6421198" y="1592874"/>
              <a:ext cx="403305" cy="957135"/>
            </a:xfrm>
            <a:custGeom>
              <a:avLst/>
              <a:gdLst>
                <a:gd name="connsiteX0" fmla="*/ 857250 w 857250"/>
                <a:gd name="connsiteY0" fmla="*/ 0 h 228600"/>
                <a:gd name="connsiteX1" fmla="*/ 466725 w 857250"/>
                <a:gd name="connsiteY1" fmla="*/ 152400 h 228600"/>
                <a:gd name="connsiteX2" fmla="*/ 0 w 857250"/>
                <a:gd name="connsiteY2" fmla="*/ 228600 h 228600"/>
                <a:gd name="connsiteX0" fmla="*/ 1071425 w 1071425"/>
                <a:gd name="connsiteY0" fmla="*/ 112586 h 268129"/>
                <a:gd name="connsiteX1" fmla="*/ 680900 w 1071425"/>
                <a:gd name="connsiteY1" fmla="*/ 264986 h 268129"/>
                <a:gd name="connsiteX2" fmla="*/ -1 w 1071425"/>
                <a:gd name="connsiteY2" fmla="*/ 815 h 268129"/>
                <a:gd name="connsiteX0" fmla="*/ 657350 w 721464"/>
                <a:gd name="connsiteY0" fmla="*/ 0 h 851829"/>
                <a:gd name="connsiteX1" fmla="*/ 680902 w 721464"/>
                <a:gd name="connsiteY1" fmla="*/ 848687 h 851829"/>
                <a:gd name="connsiteX2" fmla="*/ 1 w 721464"/>
                <a:gd name="connsiteY2" fmla="*/ 584516 h 851829"/>
                <a:gd name="connsiteX0" fmla="*/ 657348 w 657348"/>
                <a:gd name="connsiteY0" fmla="*/ 0 h 584516"/>
                <a:gd name="connsiteX1" fmla="*/ 488790 w 657348"/>
                <a:gd name="connsiteY1" fmla="*/ 536433 h 584516"/>
                <a:gd name="connsiteX2" fmla="*/ -1 w 657348"/>
                <a:gd name="connsiteY2" fmla="*/ 584516 h 584516"/>
                <a:gd name="connsiteX0" fmla="*/ 657350 w 657350"/>
                <a:gd name="connsiteY0" fmla="*/ 1193 h 585709"/>
                <a:gd name="connsiteX1" fmla="*/ 349037 w 657350"/>
                <a:gd name="connsiteY1" fmla="*/ 39231 h 585709"/>
                <a:gd name="connsiteX2" fmla="*/ 488792 w 657350"/>
                <a:gd name="connsiteY2" fmla="*/ 537626 h 585709"/>
                <a:gd name="connsiteX3" fmla="*/ 1 w 657350"/>
                <a:gd name="connsiteY3" fmla="*/ 585709 h 585709"/>
                <a:gd name="connsiteX0" fmla="*/ 615939 w 615939"/>
                <a:gd name="connsiteY0" fmla="*/ 0 h 654145"/>
                <a:gd name="connsiteX1" fmla="*/ 349035 w 615939"/>
                <a:gd name="connsiteY1" fmla="*/ 107667 h 654145"/>
                <a:gd name="connsiteX2" fmla="*/ 488790 w 615939"/>
                <a:gd name="connsiteY2" fmla="*/ 606062 h 654145"/>
                <a:gd name="connsiteX3" fmla="*/ -1 w 615939"/>
                <a:gd name="connsiteY3" fmla="*/ 654145 h 654145"/>
                <a:gd name="connsiteX0" fmla="*/ 655658 w 655658"/>
                <a:gd name="connsiteY0" fmla="*/ 0 h 619062"/>
                <a:gd name="connsiteX1" fmla="*/ 388754 w 655658"/>
                <a:gd name="connsiteY1" fmla="*/ 107667 h 619062"/>
                <a:gd name="connsiteX2" fmla="*/ 528509 w 655658"/>
                <a:gd name="connsiteY2" fmla="*/ 606062 h 619062"/>
                <a:gd name="connsiteX3" fmla="*/ 0 w 655658"/>
                <a:gd name="connsiteY3" fmla="*/ 603535 h 619062"/>
                <a:gd name="connsiteX0" fmla="*/ 655658 w 655658"/>
                <a:gd name="connsiteY0" fmla="*/ 0 h 807195"/>
                <a:gd name="connsiteX1" fmla="*/ 388754 w 655658"/>
                <a:gd name="connsiteY1" fmla="*/ 107667 h 807195"/>
                <a:gd name="connsiteX2" fmla="*/ 299494 w 655658"/>
                <a:gd name="connsiteY2" fmla="*/ 803335 h 807195"/>
                <a:gd name="connsiteX3" fmla="*/ 0 w 655658"/>
                <a:gd name="connsiteY3" fmla="*/ 603535 h 807195"/>
                <a:gd name="connsiteX0" fmla="*/ 655658 w 655658"/>
                <a:gd name="connsiteY0" fmla="*/ 0 h 807195"/>
                <a:gd name="connsiteX1" fmla="*/ 388754 w 655658"/>
                <a:gd name="connsiteY1" fmla="*/ 107667 h 807195"/>
                <a:gd name="connsiteX2" fmla="*/ 568939 w 655658"/>
                <a:gd name="connsiteY2" fmla="*/ 505917 h 807195"/>
                <a:gd name="connsiteX3" fmla="*/ 299494 w 655658"/>
                <a:gd name="connsiteY3" fmla="*/ 803335 h 807195"/>
                <a:gd name="connsiteX4" fmla="*/ 0 w 655658"/>
                <a:gd name="connsiteY4" fmla="*/ 603535 h 807195"/>
                <a:gd name="connsiteX0" fmla="*/ 1062234 w 1062234"/>
                <a:gd name="connsiteY0" fmla="*/ 0 h 807261"/>
                <a:gd name="connsiteX1" fmla="*/ 795330 w 1062234"/>
                <a:gd name="connsiteY1" fmla="*/ 107667 h 807261"/>
                <a:gd name="connsiteX2" fmla="*/ 975515 w 1062234"/>
                <a:gd name="connsiteY2" fmla="*/ 505917 h 807261"/>
                <a:gd name="connsiteX3" fmla="*/ 706070 w 1062234"/>
                <a:gd name="connsiteY3" fmla="*/ 803335 h 807261"/>
                <a:gd name="connsiteX4" fmla="*/ 0 w 1062234"/>
                <a:gd name="connsiteY4" fmla="*/ 608289 h 807261"/>
                <a:gd name="connsiteX0" fmla="*/ 1062234 w 1062234"/>
                <a:gd name="connsiteY0" fmla="*/ 0 h 818649"/>
                <a:gd name="connsiteX1" fmla="*/ 795330 w 1062234"/>
                <a:gd name="connsiteY1" fmla="*/ 107667 h 818649"/>
                <a:gd name="connsiteX2" fmla="*/ 975515 w 1062234"/>
                <a:gd name="connsiteY2" fmla="*/ 505917 h 818649"/>
                <a:gd name="connsiteX3" fmla="*/ 706070 w 1062234"/>
                <a:gd name="connsiteY3" fmla="*/ 803335 h 818649"/>
                <a:gd name="connsiteX4" fmla="*/ 0 w 1062234"/>
                <a:gd name="connsiteY4" fmla="*/ 608289 h 818649"/>
                <a:gd name="connsiteX0" fmla="*/ 627114 w 627114"/>
                <a:gd name="connsiteY0" fmla="*/ 0 h 814284"/>
                <a:gd name="connsiteX1" fmla="*/ 360210 w 627114"/>
                <a:gd name="connsiteY1" fmla="*/ 107667 h 814284"/>
                <a:gd name="connsiteX2" fmla="*/ 540395 w 627114"/>
                <a:gd name="connsiteY2" fmla="*/ 505917 h 814284"/>
                <a:gd name="connsiteX3" fmla="*/ 270950 w 627114"/>
                <a:gd name="connsiteY3" fmla="*/ 803335 h 814284"/>
                <a:gd name="connsiteX4" fmla="*/ 0 w 627114"/>
                <a:gd name="connsiteY4" fmla="*/ 572446 h 814284"/>
                <a:gd name="connsiteX0" fmla="*/ 627114 w 627114"/>
                <a:gd name="connsiteY0" fmla="*/ 0 h 724639"/>
                <a:gd name="connsiteX1" fmla="*/ 360210 w 627114"/>
                <a:gd name="connsiteY1" fmla="*/ 107667 h 724639"/>
                <a:gd name="connsiteX2" fmla="*/ 540395 w 627114"/>
                <a:gd name="connsiteY2" fmla="*/ 505917 h 724639"/>
                <a:gd name="connsiteX3" fmla="*/ 444566 w 627114"/>
                <a:gd name="connsiteY3" fmla="*/ 687258 h 724639"/>
                <a:gd name="connsiteX4" fmla="*/ 0 w 627114"/>
                <a:gd name="connsiteY4" fmla="*/ 572446 h 724639"/>
                <a:gd name="connsiteX0" fmla="*/ 627114 w 627114"/>
                <a:gd name="connsiteY0" fmla="*/ 0 h 724639"/>
                <a:gd name="connsiteX1" fmla="*/ 360210 w 627114"/>
                <a:gd name="connsiteY1" fmla="*/ 107667 h 724639"/>
                <a:gd name="connsiteX2" fmla="*/ 444566 w 627114"/>
                <a:gd name="connsiteY2" fmla="*/ 687258 h 724639"/>
                <a:gd name="connsiteX3" fmla="*/ 0 w 627114"/>
                <a:gd name="connsiteY3" fmla="*/ 572446 h 724639"/>
                <a:gd name="connsiteX0" fmla="*/ 627114 w 627114"/>
                <a:gd name="connsiteY0" fmla="*/ 0 h 724639"/>
                <a:gd name="connsiteX1" fmla="*/ 360210 w 627114"/>
                <a:gd name="connsiteY1" fmla="*/ 107667 h 724639"/>
                <a:gd name="connsiteX2" fmla="*/ 444566 w 627114"/>
                <a:gd name="connsiteY2" fmla="*/ 687258 h 724639"/>
                <a:gd name="connsiteX3" fmla="*/ 0 w 627114"/>
                <a:gd name="connsiteY3" fmla="*/ 572446 h 724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7114" h="724639">
                  <a:moveTo>
                    <a:pt x="627114" y="0"/>
                  </a:moveTo>
                  <a:cubicBezTo>
                    <a:pt x="618452" y="46724"/>
                    <a:pt x="388303" y="18262"/>
                    <a:pt x="360210" y="107667"/>
                  </a:cubicBezTo>
                  <a:cubicBezTo>
                    <a:pt x="329785" y="222210"/>
                    <a:pt x="812678" y="597588"/>
                    <a:pt x="444566" y="687258"/>
                  </a:cubicBezTo>
                  <a:cubicBezTo>
                    <a:pt x="301691" y="725358"/>
                    <a:pt x="170654" y="783770"/>
                    <a:pt x="0" y="572446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60489C-3D2A-4331-926A-35034A30353C}"/>
                </a:ext>
              </a:extLst>
            </p:cNvPr>
            <p:cNvSpPr txBox="1"/>
            <p:nvPr/>
          </p:nvSpPr>
          <p:spPr>
            <a:xfrm>
              <a:off x="4836882" y="1396109"/>
              <a:ext cx="20361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Useless instruction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6556BA8-D999-4721-89D2-393D2B9ED4B6}"/>
              </a:ext>
            </a:extLst>
          </p:cNvPr>
          <p:cNvGrpSpPr/>
          <p:nvPr/>
        </p:nvGrpSpPr>
        <p:grpSpPr>
          <a:xfrm>
            <a:off x="5827482" y="3109688"/>
            <a:ext cx="2819400" cy="1295400"/>
            <a:chOff x="4303482" y="3109688"/>
            <a:chExt cx="2819400" cy="12954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0FB3F76-7D62-48E4-9A42-1A09F239AC77}"/>
                </a:ext>
              </a:extLst>
            </p:cNvPr>
            <p:cNvSpPr/>
            <p:nvPr/>
          </p:nvSpPr>
          <p:spPr>
            <a:xfrm>
              <a:off x="4303482" y="3109688"/>
              <a:ext cx="2819400" cy="1295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606D789-4DAE-4606-87E7-15992A6F05E6}"/>
                </a:ext>
              </a:extLst>
            </p:cNvPr>
            <p:cNvSpPr txBox="1"/>
            <p:nvPr/>
          </p:nvSpPr>
          <p:spPr>
            <a:xfrm>
              <a:off x="4455882" y="3744113"/>
              <a:ext cx="1789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$1 %r11</a:t>
              </a:r>
            </a:p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$2 %r11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737986-19CB-44EF-8AFF-A5EEEC08CFE0}"/>
              </a:ext>
            </a:extLst>
          </p:cNvPr>
          <p:cNvSpPr txBox="1"/>
          <p:nvPr/>
        </p:nvSpPr>
        <p:spPr>
          <a:xfrm>
            <a:off x="6360883" y="3185888"/>
            <a:ext cx="20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Just add 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BCF600E-7698-44A8-A9FE-A85318BE83D3}"/>
              </a:ext>
            </a:extLst>
          </p:cNvPr>
          <p:cNvGrpSpPr/>
          <p:nvPr/>
        </p:nvGrpSpPr>
        <p:grpSpPr>
          <a:xfrm>
            <a:off x="5783058" y="4684484"/>
            <a:ext cx="2856567" cy="1295400"/>
            <a:chOff x="1029633" y="2590800"/>
            <a:chExt cx="2856567" cy="12954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8AF61B3-2EE6-424D-B4AA-4E45CD8CE691}"/>
                </a:ext>
              </a:extLst>
            </p:cNvPr>
            <p:cNvSpPr/>
            <p:nvPr/>
          </p:nvSpPr>
          <p:spPr>
            <a:xfrm>
              <a:off x="1066800" y="2590800"/>
              <a:ext cx="2819400" cy="1295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4E98E4F-9C06-4769-B012-142B4B8A49C3}"/>
                </a:ext>
              </a:extLst>
            </p:cNvPr>
            <p:cNvSpPr txBox="1"/>
            <p:nvPr/>
          </p:nvSpPr>
          <p:spPr>
            <a:xfrm>
              <a:off x="1029633" y="3225225"/>
              <a:ext cx="27767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jmp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Label1</a:t>
              </a:r>
            </a:p>
            <a:p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Label1: 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$2, %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9" name="Freeform 10">
            <a:extLst>
              <a:ext uri="{FF2B5EF4-FFF2-40B4-BE49-F238E27FC236}">
                <a16:creationId xmlns:a16="http://schemas.microsoft.com/office/drawing/2014/main" id="{605880FB-D3D4-440E-BDA6-B2B9D3A64E3F}"/>
              </a:ext>
            </a:extLst>
          </p:cNvPr>
          <p:cNvSpPr/>
          <p:nvPr/>
        </p:nvSpPr>
        <p:spPr>
          <a:xfrm rot="18732419">
            <a:off x="6647121" y="5079218"/>
            <a:ext cx="780739" cy="431768"/>
          </a:xfrm>
          <a:custGeom>
            <a:avLst/>
            <a:gdLst>
              <a:gd name="connsiteX0" fmla="*/ 857250 w 857250"/>
              <a:gd name="connsiteY0" fmla="*/ 0 h 228600"/>
              <a:gd name="connsiteX1" fmla="*/ 466725 w 857250"/>
              <a:gd name="connsiteY1" fmla="*/ 152400 h 228600"/>
              <a:gd name="connsiteX2" fmla="*/ 0 w 857250"/>
              <a:gd name="connsiteY2" fmla="*/ 228600 h 228600"/>
              <a:gd name="connsiteX0" fmla="*/ 1071425 w 1071425"/>
              <a:gd name="connsiteY0" fmla="*/ 112586 h 268129"/>
              <a:gd name="connsiteX1" fmla="*/ 680900 w 1071425"/>
              <a:gd name="connsiteY1" fmla="*/ 264986 h 268129"/>
              <a:gd name="connsiteX2" fmla="*/ -1 w 1071425"/>
              <a:gd name="connsiteY2" fmla="*/ 815 h 268129"/>
              <a:gd name="connsiteX0" fmla="*/ 657350 w 721464"/>
              <a:gd name="connsiteY0" fmla="*/ 0 h 851829"/>
              <a:gd name="connsiteX1" fmla="*/ 680902 w 721464"/>
              <a:gd name="connsiteY1" fmla="*/ 848687 h 851829"/>
              <a:gd name="connsiteX2" fmla="*/ 1 w 721464"/>
              <a:gd name="connsiteY2" fmla="*/ 584516 h 851829"/>
              <a:gd name="connsiteX0" fmla="*/ 657348 w 657348"/>
              <a:gd name="connsiteY0" fmla="*/ 0 h 584516"/>
              <a:gd name="connsiteX1" fmla="*/ 488790 w 657348"/>
              <a:gd name="connsiteY1" fmla="*/ 536433 h 584516"/>
              <a:gd name="connsiteX2" fmla="*/ -1 w 657348"/>
              <a:gd name="connsiteY2" fmla="*/ 584516 h 584516"/>
              <a:gd name="connsiteX0" fmla="*/ 657350 w 657350"/>
              <a:gd name="connsiteY0" fmla="*/ 1193 h 585709"/>
              <a:gd name="connsiteX1" fmla="*/ 349037 w 657350"/>
              <a:gd name="connsiteY1" fmla="*/ 39231 h 585709"/>
              <a:gd name="connsiteX2" fmla="*/ 488792 w 657350"/>
              <a:gd name="connsiteY2" fmla="*/ 537626 h 585709"/>
              <a:gd name="connsiteX3" fmla="*/ 1 w 657350"/>
              <a:gd name="connsiteY3" fmla="*/ 585709 h 585709"/>
              <a:gd name="connsiteX0" fmla="*/ 615939 w 615939"/>
              <a:gd name="connsiteY0" fmla="*/ 0 h 654145"/>
              <a:gd name="connsiteX1" fmla="*/ 349035 w 615939"/>
              <a:gd name="connsiteY1" fmla="*/ 107667 h 654145"/>
              <a:gd name="connsiteX2" fmla="*/ 488790 w 615939"/>
              <a:gd name="connsiteY2" fmla="*/ 606062 h 654145"/>
              <a:gd name="connsiteX3" fmla="*/ -1 w 615939"/>
              <a:gd name="connsiteY3" fmla="*/ 654145 h 654145"/>
              <a:gd name="connsiteX0" fmla="*/ 655658 w 655658"/>
              <a:gd name="connsiteY0" fmla="*/ 0 h 619062"/>
              <a:gd name="connsiteX1" fmla="*/ 388754 w 655658"/>
              <a:gd name="connsiteY1" fmla="*/ 107667 h 619062"/>
              <a:gd name="connsiteX2" fmla="*/ 528509 w 655658"/>
              <a:gd name="connsiteY2" fmla="*/ 606062 h 619062"/>
              <a:gd name="connsiteX3" fmla="*/ 0 w 655658"/>
              <a:gd name="connsiteY3" fmla="*/ 603535 h 619062"/>
              <a:gd name="connsiteX0" fmla="*/ 655658 w 655658"/>
              <a:gd name="connsiteY0" fmla="*/ 0 h 807195"/>
              <a:gd name="connsiteX1" fmla="*/ 388754 w 655658"/>
              <a:gd name="connsiteY1" fmla="*/ 107667 h 807195"/>
              <a:gd name="connsiteX2" fmla="*/ 299494 w 655658"/>
              <a:gd name="connsiteY2" fmla="*/ 803335 h 807195"/>
              <a:gd name="connsiteX3" fmla="*/ 0 w 655658"/>
              <a:gd name="connsiteY3" fmla="*/ 603535 h 807195"/>
              <a:gd name="connsiteX0" fmla="*/ 655658 w 655658"/>
              <a:gd name="connsiteY0" fmla="*/ 0 h 807195"/>
              <a:gd name="connsiteX1" fmla="*/ 388754 w 655658"/>
              <a:gd name="connsiteY1" fmla="*/ 107667 h 807195"/>
              <a:gd name="connsiteX2" fmla="*/ 568939 w 655658"/>
              <a:gd name="connsiteY2" fmla="*/ 505917 h 807195"/>
              <a:gd name="connsiteX3" fmla="*/ 299494 w 655658"/>
              <a:gd name="connsiteY3" fmla="*/ 803335 h 807195"/>
              <a:gd name="connsiteX4" fmla="*/ 0 w 655658"/>
              <a:gd name="connsiteY4" fmla="*/ 603535 h 807195"/>
              <a:gd name="connsiteX0" fmla="*/ 1062234 w 1062234"/>
              <a:gd name="connsiteY0" fmla="*/ 0 h 807261"/>
              <a:gd name="connsiteX1" fmla="*/ 795330 w 1062234"/>
              <a:gd name="connsiteY1" fmla="*/ 107667 h 807261"/>
              <a:gd name="connsiteX2" fmla="*/ 975515 w 1062234"/>
              <a:gd name="connsiteY2" fmla="*/ 505917 h 807261"/>
              <a:gd name="connsiteX3" fmla="*/ 706070 w 1062234"/>
              <a:gd name="connsiteY3" fmla="*/ 803335 h 807261"/>
              <a:gd name="connsiteX4" fmla="*/ 0 w 1062234"/>
              <a:gd name="connsiteY4" fmla="*/ 608289 h 807261"/>
              <a:gd name="connsiteX0" fmla="*/ 1062234 w 1062234"/>
              <a:gd name="connsiteY0" fmla="*/ 0 h 818649"/>
              <a:gd name="connsiteX1" fmla="*/ 795330 w 1062234"/>
              <a:gd name="connsiteY1" fmla="*/ 107667 h 818649"/>
              <a:gd name="connsiteX2" fmla="*/ 975515 w 1062234"/>
              <a:gd name="connsiteY2" fmla="*/ 505917 h 818649"/>
              <a:gd name="connsiteX3" fmla="*/ 706070 w 1062234"/>
              <a:gd name="connsiteY3" fmla="*/ 803335 h 818649"/>
              <a:gd name="connsiteX4" fmla="*/ 0 w 1062234"/>
              <a:gd name="connsiteY4" fmla="*/ 608289 h 818649"/>
              <a:gd name="connsiteX0" fmla="*/ 627114 w 627114"/>
              <a:gd name="connsiteY0" fmla="*/ 0 h 814284"/>
              <a:gd name="connsiteX1" fmla="*/ 360210 w 627114"/>
              <a:gd name="connsiteY1" fmla="*/ 107667 h 814284"/>
              <a:gd name="connsiteX2" fmla="*/ 540395 w 627114"/>
              <a:gd name="connsiteY2" fmla="*/ 505917 h 814284"/>
              <a:gd name="connsiteX3" fmla="*/ 270950 w 627114"/>
              <a:gd name="connsiteY3" fmla="*/ 803335 h 814284"/>
              <a:gd name="connsiteX4" fmla="*/ 0 w 627114"/>
              <a:gd name="connsiteY4" fmla="*/ 572446 h 814284"/>
              <a:gd name="connsiteX0" fmla="*/ 627114 w 627114"/>
              <a:gd name="connsiteY0" fmla="*/ 0 h 724639"/>
              <a:gd name="connsiteX1" fmla="*/ 360210 w 627114"/>
              <a:gd name="connsiteY1" fmla="*/ 107667 h 724639"/>
              <a:gd name="connsiteX2" fmla="*/ 540395 w 627114"/>
              <a:gd name="connsiteY2" fmla="*/ 505917 h 724639"/>
              <a:gd name="connsiteX3" fmla="*/ 444566 w 627114"/>
              <a:gd name="connsiteY3" fmla="*/ 687258 h 724639"/>
              <a:gd name="connsiteX4" fmla="*/ 0 w 627114"/>
              <a:gd name="connsiteY4" fmla="*/ 572446 h 724639"/>
              <a:gd name="connsiteX0" fmla="*/ 627114 w 627114"/>
              <a:gd name="connsiteY0" fmla="*/ 0 h 724639"/>
              <a:gd name="connsiteX1" fmla="*/ 360210 w 627114"/>
              <a:gd name="connsiteY1" fmla="*/ 107667 h 724639"/>
              <a:gd name="connsiteX2" fmla="*/ 444566 w 627114"/>
              <a:gd name="connsiteY2" fmla="*/ 687258 h 724639"/>
              <a:gd name="connsiteX3" fmla="*/ 0 w 627114"/>
              <a:gd name="connsiteY3" fmla="*/ 572446 h 724639"/>
              <a:gd name="connsiteX0" fmla="*/ 627114 w 627114"/>
              <a:gd name="connsiteY0" fmla="*/ 0 h 724639"/>
              <a:gd name="connsiteX1" fmla="*/ 360210 w 627114"/>
              <a:gd name="connsiteY1" fmla="*/ 107667 h 724639"/>
              <a:gd name="connsiteX2" fmla="*/ 444566 w 627114"/>
              <a:gd name="connsiteY2" fmla="*/ 687258 h 724639"/>
              <a:gd name="connsiteX3" fmla="*/ 0 w 627114"/>
              <a:gd name="connsiteY3" fmla="*/ 572446 h 724639"/>
              <a:gd name="connsiteX0" fmla="*/ 594972 w 594972"/>
              <a:gd name="connsiteY0" fmla="*/ 0 h 689663"/>
              <a:gd name="connsiteX1" fmla="*/ 328068 w 594972"/>
              <a:gd name="connsiteY1" fmla="*/ 107667 h 689663"/>
              <a:gd name="connsiteX2" fmla="*/ 412424 w 594972"/>
              <a:gd name="connsiteY2" fmla="*/ 687258 h 689663"/>
              <a:gd name="connsiteX3" fmla="*/ 0 w 594972"/>
              <a:gd name="connsiteY3" fmla="*/ 90043 h 689663"/>
              <a:gd name="connsiteX0" fmla="*/ 594972 w 594972"/>
              <a:gd name="connsiteY0" fmla="*/ 0 h 111950"/>
              <a:gd name="connsiteX1" fmla="*/ 328068 w 594972"/>
              <a:gd name="connsiteY1" fmla="*/ 107667 h 111950"/>
              <a:gd name="connsiteX2" fmla="*/ 0 w 594972"/>
              <a:gd name="connsiteY2" fmla="*/ 90043 h 111950"/>
              <a:gd name="connsiteX0" fmla="*/ 594972 w 594972"/>
              <a:gd name="connsiteY0" fmla="*/ 0 h 332924"/>
              <a:gd name="connsiteX1" fmla="*/ 480183 w 594972"/>
              <a:gd name="connsiteY1" fmla="*/ 332284 h 332924"/>
              <a:gd name="connsiteX2" fmla="*/ 0 w 594972"/>
              <a:gd name="connsiteY2" fmla="*/ 90043 h 332924"/>
              <a:gd name="connsiteX0" fmla="*/ 594972 w 594972"/>
              <a:gd name="connsiteY0" fmla="*/ 0 h 332325"/>
              <a:gd name="connsiteX1" fmla="*/ 480183 w 594972"/>
              <a:gd name="connsiteY1" fmla="*/ 332284 h 332325"/>
              <a:gd name="connsiteX2" fmla="*/ 0 w 594972"/>
              <a:gd name="connsiteY2" fmla="*/ 90043 h 332325"/>
              <a:gd name="connsiteX0" fmla="*/ 594972 w 594972"/>
              <a:gd name="connsiteY0" fmla="*/ 0 h 332325"/>
              <a:gd name="connsiteX1" fmla="*/ 480183 w 594972"/>
              <a:gd name="connsiteY1" fmla="*/ 332284 h 332325"/>
              <a:gd name="connsiteX2" fmla="*/ 0 w 594972"/>
              <a:gd name="connsiteY2" fmla="*/ 90043 h 332325"/>
              <a:gd name="connsiteX0" fmla="*/ 594972 w 594972"/>
              <a:gd name="connsiteY0" fmla="*/ 0 h 90043"/>
              <a:gd name="connsiteX1" fmla="*/ 0 w 594972"/>
              <a:gd name="connsiteY1" fmla="*/ 90043 h 90043"/>
              <a:gd name="connsiteX0" fmla="*/ 594972 w 594972"/>
              <a:gd name="connsiteY0" fmla="*/ 0 h 264198"/>
              <a:gd name="connsiteX1" fmla="*/ 0 w 594972"/>
              <a:gd name="connsiteY1" fmla="*/ 90043 h 264198"/>
              <a:gd name="connsiteX0" fmla="*/ 594972 w 594972"/>
              <a:gd name="connsiteY0" fmla="*/ 0 h 334463"/>
              <a:gd name="connsiteX1" fmla="*/ 0 w 594972"/>
              <a:gd name="connsiteY1" fmla="*/ 90043 h 334463"/>
              <a:gd name="connsiteX0" fmla="*/ 594972 w 594972"/>
              <a:gd name="connsiteY0" fmla="*/ 191269 h 315059"/>
              <a:gd name="connsiteX1" fmla="*/ 0 w 594972"/>
              <a:gd name="connsiteY1" fmla="*/ 281312 h 315059"/>
              <a:gd name="connsiteX0" fmla="*/ 594972 w 594972"/>
              <a:gd name="connsiteY0" fmla="*/ 114492 h 560836"/>
              <a:gd name="connsiteX1" fmla="*/ 0 w 594972"/>
              <a:gd name="connsiteY1" fmla="*/ 204535 h 560836"/>
              <a:gd name="connsiteX0" fmla="*/ 594972 w 594972"/>
              <a:gd name="connsiteY0" fmla="*/ 151733 h 389434"/>
              <a:gd name="connsiteX1" fmla="*/ 0 w 594972"/>
              <a:gd name="connsiteY1" fmla="*/ 241776 h 389434"/>
              <a:gd name="connsiteX0" fmla="*/ 1001489 w 1001489"/>
              <a:gd name="connsiteY0" fmla="*/ 179899 h 214345"/>
              <a:gd name="connsiteX1" fmla="*/ 1 w 1001489"/>
              <a:gd name="connsiteY1" fmla="*/ 39141 h 214345"/>
              <a:gd name="connsiteX0" fmla="*/ 1153581 w 1153581"/>
              <a:gd name="connsiteY0" fmla="*/ 377175 h 377176"/>
              <a:gd name="connsiteX1" fmla="*/ 152093 w 1153581"/>
              <a:gd name="connsiteY1" fmla="*/ 236417 h 377176"/>
              <a:gd name="connsiteX0" fmla="*/ 1075472 w 1112221"/>
              <a:gd name="connsiteY0" fmla="*/ 205864 h 255189"/>
              <a:gd name="connsiteX1" fmla="*/ 73984 w 1112221"/>
              <a:gd name="connsiteY1" fmla="*/ 65106 h 255189"/>
              <a:gd name="connsiteX0" fmla="*/ 1182701 w 1214001"/>
              <a:gd name="connsiteY0" fmla="*/ 288032 h 326891"/>
              <a:gd name="connsiteX1" fmla="*/ 181213 w 1214001"/>
              <a:gd name="connsiteY1" fmla="*/ 147274 h 32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14001" h="326891">
                <a:moveTo>
                  <a:pt x="1182701" y="288032"/>
                </a:moveTo>
                <a:cubicBezTo>
                  <a:pt x="1492268" y="511961"/>
                  <a:pt x="-615652" y="-325795"/>
                  <a:pt x="181213" y="147274"/>
                </a:cubicBezTo>
              </a:path>
            </a:pathLst>
          </a:custGeom>
          <a:noFill/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82C728B-0AD5-4ACF-9CE2-4B0496576B6F}"/>
              </a:ext>
            </a:extLst>
          </p:cNvPr>
          <p:cNvSpPr txBox="1"/>
          <p:nvPr/>
        </p:nvSpPr>
        <p:spPr>
          <a:xfrm>
            <a:off x="6360883" y="4809867"/>
            <a:ext cx="203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Useless instruction</a:t>
            </a:r>
          </a:p>
        </p:txBody>
      </p:sp>
    </p:spTree>
    <p:extLst>
      <p:ext uri="{BB962C8B-B14F-4D97-AF65-F5344CB8AC3E}">
        <p14:creationId xmlns:p14="http://schemas.microsoft.com/office/powerpoint/2010/main" val="7915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41" grpId="0"/>
      <p:bldP spid="49" grpId="0" animBg="1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-11830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6461505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3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794755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52155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1984755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66543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66155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27955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75155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Syntax-Dir</a:t>
            </a:r>
          </a:p>
          <a:p>
            <a:pPr algn="ctr"/>
            <a:r>
              <a:rPr lang="en-US" sz="1400" dirty="0"/>
              <a:t>Translation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44012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708655" y="2619280"/>
            <a:ext cx="876300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 Analysis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85200" y="617551"/>
            <a:ext cx="990600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Machine </a:t>
            </a:r>
            <a:r>
              <a:rPr lang="en-US" sz="1400" dirty="0" err="1"/>
              <a:t>Codegen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794755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11485" y="5341609"/>
            <a:ext cx="4890843" cy="1208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0" fmla="*/ 0 w 4890843"/>
              <a:gd name="connsiteY0" fmla="*/ 1058698 h 1208182"/>
              <a:gd name="connsiteX1" fmla="*/ 652007 w 4890843"/>
              <a:gd name="connsiteY1" fmla="*/ 724743 h 1208182"/>
              <a:gd name="connsiteX2" fmla="*/ 1598213 w 4890843"/>
              <a:gd name="connsiteY2" fmla="*/ 1175 h 1208182"/>
              <a:gd name="connsiteX3" fmla="*/ 2661100 w 4890843"/>
              <a:gd name="connsiteY3" fmla="*/ 565903 h 1208182"/>
              <a:gd name="connsiteX4" fmla="*/ 3164620 w 4890843"/>
              <a:gd name="connsiteY4" fmla="*/ 979185 h 1208182"/>
              <a:gd name="connsiteX5" fmla="*/ 3951799 w 4890843"/>
              <a:gd name="connsiteY5" fmla="*/ 1201822 h 1208182"/>
              <a:gd name="connsiteX6" fmla="*/ 4548147 w 4890843"/>
              <a:gd name="connsiteY6" fmla="*/ 1106405 h 1208182"/>
              <a:gd name="connsiteX7" fmla="*/ 4890052 w 4890843"/>
              <a:gd name="connsiteY7" fmla="*/ 684987 h 1208182"/>
              <a:gd name="connsiteX0" fmla="*/ 0 w 4890843"/>
              <a:gd name="connsiteY0" fmla="*/ 1059102 h 1208586"/>
              <a:gd name="connsiteX1" fmla="*/ 652007 w 4890843"/>
              <a:gd name="connsiteY1" fmla="*/ 725147 h 1208586"/>
              <a:gd name="connsiteX2" fmla="*/ 1598213 w 4890843"/>
              <a:gd name="connsiteY2" fmla="*/ 1579 h 1208586"/>
              <a:gd name="connsiteX3" fmla="*/ 2661100 w 4890843"/>
              <a:gd name="connsiteY3" fmla="*/ 566307 h 1208586"/>
              <a:gd name="connsiteX4" fmla="*/ 3164620 w 4890843"/>
              <a:gd name="connsiteY4" fmla="*/ 979589 h 1208586"/>
              <a:gd name="connsiteX5" fmla="*/ 3951799 w 4890843"/>
              <a:gd name="connsiteY5" fmla="*/ 1202226 h 1208586"/>
              <a:gd name="connsiteX6" fmla="*/ 4548147 w 4890843"/>
              <a:gd name="connsiteY6" fmla="*/ 1106809 h 1208586"/>
              <a:gd name="connsiteX7" fmla="*/ 4890052 w 4890843"/>
              <a:gd name="connsiteY7" fmla="*/ 685391 h 120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8586">
                <a:moveTo>
                  <a:pt x="0" y="1059102"/>
                </a:moveTo>
                <a:cubicBezTo>
                  <a:pt x="224624" y="1020008"/>
                  <a:pt x="441298" y="1020671"/>
                  <a:pt x="652007" y="725147"/>
                </a:cubicBezTo>
                <a:cubicBezTo>
                  <a:pt x="862716" y="429623"/>
                  <a:pt x="1263364" y="28052"/>
                  <a:pt x="1598213" y="1579"/>
                </a:cubicBezTo>
                <a:cubicBezTo>
                  <a:pt x="1933062" y="-24894"/>
                  <a:pt x="2442562" y="286346"/>
                  <a:pt x="2661100" y="566307"/>
                </a:cubicBezTo>
                <a:cubicBezTo>
                  <a:pt x="2879638" y="846268"/>
                  <a:pt x="2949503" y="873602"/>
                  <a:pt x="3164620" y="979589"/>
                </a:cubicBezTo>
                <a:cubicBezTo>
                  <a:pt x="3379737" y="1085576"/>
                  <a:pt x="3721211" y="1181023"/>
                  <a:pt x="3951799" y="1202226"/>
                </a:cubicBezTo>
                <a:cubicBezTo>
                  <a:pt x="4182387" y="1223429"/>
                  <a:pt x="4381170" y="1191623"/>
                  <a:pt x="4548147" y="1106809"/>
                </a:cubicBezTo>
                <a:cubicBezTo>
                  <a:pt x="4715124" y="1021995"/>
                  <a:pt x="4904629" y="833815"/>
                  <a:pt x="4890052" y="685391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095147" y="1597519"/>
            <a:ext cx="990601" cy="411162"/>
          </a:xfrm>
          <a:prstGeom prst="rect">
            <a:avLst/>
          </a:prstGeom>
          <a:solidFill>
            <a:srgbClr val="C51B88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23418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37233" y="2250404"/>
            <a:ext cx="7347820" cy="3005848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5430179 w 7347820"/>
              <a:gd name="connsiteY18" fmla="*/ 1871657 h 3754924"/>
              <a:gd name="connsiteX19" fmla="*/ 6526253 w 7347820"/>
              <a:gd name="connsiteY19" fmla="*/ 1690759 h 3754924"/>
              <a:gd name="connsiteX20" fmla="*/ 6958515 w 7347820"/>
              <a:gd name="connsiteY20" fmla="*/ 792985 h 3754924"/>
              <a:gd name="connsiteX21" fmla="*/ 5973825 w 7347820"/>
              <a:gd name="connsiteY21" fmla="*/ 0 h 3754924"/>
              <a:gd name="connsiteX0" fmla="*/ 3786186 w 7347820"/>
              <a:gd name="connsiteY0" fmla="*/ 3503491 h 3770456"/>
              <a:gd name="connsiteX1" fmla="*/ 4247362 w 7347820"/>
              <a:gd name="connsiteY1" fmla="*/ 2978705 h 3770456"/>
              <a:gd name="connsiteX2" fmla="*/ 5487765 w 7347820"/>
              <a:gd name="connsiteY2" fmla="*/ 3622761 h 3770456"/>
              <a:gd name="connsiteX3" fmla="*/ 6803113 w 7347820"/>
              <a:gd name="connsiteY3" fmla="*/ 3741971 h 3770456"/>
              <a:gd name="connsiteX4" fmla="*/ 7332082 w 7347820"/>
              <a:gd name="connsiteY4" fmla="*/ 3212999 h 3770456"/>
              <a:gd name="connsiteX5" fmla="*/ 6717447 w 7347820"/>
              <a:gd name="connsiteY5" fmla="*/ 2342397 h 3770456"/>
              <a:gd name="connsiteX6" fmla="*/ 5168425 w 7347820"/>
              <a:gd name="connsiteY6" fmla="*/ 2642649 h 3770456"/>
              <a:gd name="connsiteX7" fmla="*/ 4370032 w 7347820"/>
              <a:gd name="connsiteY7" fmla="*/ 2280984 h 3770456"/>
              <a:gd name="connsiteX8" fmla="*/ 3626228 w 7347820"/>
              <a:gd name="connsiteY8" fmla="*/ 2089914 h 3770456"/>
              <a:gd name="connsiteX9" fmla="*/ 2486641 w 7347820"/>
              <a:gd name="connsiteY9" fmla="*/ 2765480 h 3770456"/>
              <a:gd name="connsiteX10" fmla="*/ 1463058 w 7347820"/>
              <a:gd name="connsiteY10" fmla="*/ 3318214 h 3770456"/>
              <a:gd name="connsiteX11" fmla="*/ 193816 w 7347820"/>
              <a:gd name="connsiteY11" fmla="*/ 3243151 h 3770456"/>
              <a:gd name="connsiteX12" fmla="*/ 55999 w 7347820"/>
              <a:gd name="connsiteY12" fmla="*/ 2359810 h 3770456"/>
              <a:gd name="connsiteX13" fmla="*/ 1645517 w 7347820"/>
              <a:gd name="connsiteY13" fmla="*/ 2564910 h 3770456"/>
              <a:gd name="connsiteX14" fmla="*/ 2064261 w 7347820"/>
              <a:gd name="connsiteY14" fmla="*/ 2274353 h 3770456"/>
              <a:gd name="connsiteX15" fmla="*/ 1346414 w 7347820"/>
              <a:gd name="connsiteY15" fmla="*/ 1300132 h 3770456"/>
              <a:gd name="connsiteX16" fmla="*/ 1730976 w 7347820"/>
              <a:gd name="connsiteY16" fmla="*/ 778838 h 3770456"/>
              <a:gd name="connsiteX17" fmla="*/ 3371768 w 7347820"/>
              <a:gd name="connsiteY17" fmla="*/ 1445409 h 3770456"/>
              <a:gd name="connsiteX18" fmla="*/ 5430179 w 7347820"/>
              <a:gd name="connsiteY18" fmla="*/ 1887189 h 3770456"/>
              <a:gd name="connsiteX19" fmla="*/ 6526253 w 7347820"/>
              <a:gd name="connsiteY19" fmla="*/ 1706291 h 3770456"/>
              <a:gd name="connsiteX20" fmla="*/ 6958515 w 7347820"/>
              <a:gd name="connsiteY20" fmla="*/ 808517 h 3770456"/>
              <a:gd name="connsiteX21" fmla="*/ 5999408 w 7347820"/>
              <a:gd name="connsiteY21" fmla="*/ 76556 h 3770456"/>
              <a:gd name="connsiteX22" fmla="*/ 5973825 w 7347820"/>
              <a:gd name="connsiteY22" fmla="*/ 15532 h 3770456"/>
              <a:gd name="connsiteX0" fmla="*/ 3786186 w 7347820"/>
              <a:gd name="connsiteY0" fmla="*/ 3426935 h 3693900"/>
              <a:gd name="connsiteX1" fmla="*/ 4247362 w 7347820"/>
              <a:gd name="connsiteY1" fmla="*/ 2902149 h 3693900"/>
              <a:gd name="connsiteX2" fmla="*/ 5487765 w 7347820"/>
              <a:gd name="connsiteY2" fmla="*/ 3546205 h 3693900"/>
              <a:gd name="connsiteX3" fmla="*/ 6803113 w 7347820"/>
              <a:gd name="connsiteY3" fmla="*/ 3665415 h 3693900"/>
              <a:gd name="connsiteX4" fmla="*/ 7332082 w 7347820"/>
              <a:gd name="connsiteY4" fmla="*/ 3136443 h 3693900"/>
              <a:gd name="connsiteX5" fmla="*/ 6717447 w 7347820"/>
              <a:gd name="connsiteY5" fmla="*/ 2265841 h 3693900"/>
              <a:gd name="connsiteX6" fmla="*/ 5168425 w 7347820"/>
              <a:gd name="connsiteY6" fmla="*/ 2566093 h 3693900"/>
              <a:gd name="connsiteX7" fmla="*/ 4370032 w 7347820"/>
              <a:gd name="connsiteY7" fmla="*/ 2204428 h 3693900"/>
              <a:gd name="connsiteX8" fmla="*/ 3626228 w 7347820"/>
              <a:gd name="connsiteY8" fmla="*/ 2013358 h 3693900"/>
              <a:gd name="connsiteX9" fmla="*/ 2486641 w 7347820"/>
              <a:gd name="connsiteY9" fmla="*/ 2688924 h 3693900"/>
              <a:gd name="connsiteX10" fmla="*/ 1463058 w 7347820"/>
              <a:gd name="connsiteY10" fmla="*/ 3241658 h 3693900"/>
              <a:gd name="connsiteX11" fmla="*/ 193816 w 7347820"/>
              <a:gd name="connsiteY11" fmla="*/ 3166595 h 3693900"/>
              <a:gd name="connsiteX12" fmla="*/ 55999 w 7347820"/>
              <a:gd name="connsiteY12" fmla="*/ 2283254 h 3693900"/>
              <a:gd name="connsiteX13" fmla="*/ 1645517 w 7347820"/>
              <a:gd name="connsiteY13" fmla="*/ 2488354 h 3693900"/>
              <a:gd name="connsiteX14" fmla="*/ 2064261 w 7347820"/>
              <a:gd name="connsiteY14" fmla="*/ 2197797 h 3693900"/>
              <a:gd name="connsiteX15" fmla="*/ 1346414 w 7347820"/>
              <a:gd name="connsiteY15" fmla="*/ 1223576 h 3693900"/>
              <a:gd name="connsiteX16" fmla="*/ 1730976 w 7347820"/>
              <a:gd name="connsiteY16" fmla="*/ 702282 h 3693900"/>
              <a:gd name="connsiteX17" fmla="*/ 3371768 w 7347820"/>
              <a:gd name="connsiteY17" fmla="*/ 1368853 h 3693900"/>
              <a:gd name="connsiteX18" fmla="*/ 5430179 w 7347820"/>
              <a:gd name="connsiteY18" fmla="*/ 1810633 h 3693900"/>
              <a:gd name="connsiteX19" fmla="*/ 6526253 w 7347820"/>
              <a:gd name="connsiteY19" fmla="*/ 1629735 h 3693900"/>
              <a:gd name="connsiteX20" fmla="*/ 6958515 w 7347820"/>
              <a:gd name="connsiteY20" fmla="*/ 731961 h 3693900"/>
              <a:gd name="connsiteX21" fmla="*/ 5999408 w 7347820"/>
              <a:gd name="connsiteY21" fmla="*/ 0 h 3693900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20" fmla="*/ 6958515 w 7347820"/>
              <a:gd name="connsiteY20" fmla="*/ 43909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19" fmla="*/ 6526253 w 7347820"/>
              <a:gd name="connsiteY19" fmla="*/ 941683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64261 w 7347820"/>
              <a:gd name="connsiteY14" fmla="*/ 1509745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55384 w 7347820"/>
              <a:gd name="connsiteY14" fmla="*/ 131443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1939974 w 7347820"/>
              <a:gd name="connsiteY14" fmla="*/ 1270047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199026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  <a:gd name="connsiteX0" fmla="*/ 3786186 w 7347820"/>
              <a:gd name="connsiteY0" fmla="*/ 2738883 h 3005848"/>
              <a:gd name="connsiteX1" fmla="*/ 4247362 w 7347820"/>
              <a:gd name="connsiteY1" fmla="*/ 2214097 h 3005848"/>
              <a:gd name="connsiteX2" fmla="*/ 5487765 w 7347820"/>
              <a:gd name="connsiteY2" fmla="*/ 2858153 h 3005848"/>
              <a:gd name="connsiteX3" fmla="*/ 6803113 w 7347820"/>
              <a:gd name="connsiteY3" fmla="*/ 2977363 h 3005848"/>
              <a:gd name="connsiteX4" fmla="*/ 7332082 w 7347820"/>
              <a:gd name="connsiteY4" fmla="*/ 2448391 h 3005848"/>
              <a:gd name="connsiteX5" fmla="*/ 6717447 w 7347820"/>
              <a:gd name="connsiteY5" fmla="*/ 1577789 h 3005848"/>
              <a:gd name="connsiteX6" fmla="*/ 5168425 w 7347820"/>
              <a:gd name="connsiteY6" fmla="*/ 1878041 h 3005848"/>
              <a:gd name="connsiteX7" fmla="*/ 4370032 w 7347820"/>
              <a:gd name="connsiteY7" fmla="*/ 1516376 h 3005848"/>
              <a:gd name="connsiteX8" fmla="*/ 3626228 w 7347820"/>
              <a:gd name="connsiteY8" fmla="*/ 1325306 h 3005848"/>
              <a:gd name="connsiteX9" fmla="*/ 2486641 w 7347820"/>
              <a:gd name="connsiteY9" fmla="*/ 2000872 h 3005848"/>
              <a:gd name="connsiteX10" fmla="*/ 1463058 w 7347820"/>
              <a:gd name="connsiteY10" fmla="*/ 2553606 h 3005848"/>
              <a:gd name="connsiteX11" fmla="*/ 193816 w 7347820"/>
              <a:gd name="connsiteY11" fmla="*/ 2478543 h 3005848"/>
              <a:gd name="connsiteX12" fmla="*/ 55999 w 7347820"/>
              <a:gd name="connsiteY12" fmla="*/ 1595202 h 3005848"/>
              <a:gd name="connsiteX13" fmla="*/ 1645517 w 7347820"/>
              <a:gd name="connsiteY13" fmla="*/ 1800302 h 3005848"/>
              <a:gd name="connsiteX14" fmla="*/ 2010995 w 7347820"/>
              <a:gd name="connsiteY14" fmla="*/ 1207903 h 3005848"/>
              <a:gd name="connsiteX15" fmla="*/ 1346414 w 7347820"/>
              <a:gd name="connsiteY15" fmla="*/ 535524 h 3005848"/>
              <a:gd name="connsiteX16" fmla="*/ 1730976 w 7347820"/>
              <a:gd name="connsiteY16" fmla="*/ 14230 h 3005848"/>
              <a:gd name="connsiteX17" fmla="*/ 3371768 w 7347820"/>
              <a:gd name="connsiteY17" fmla="*/ 680801 h 3005848"/>
              <a:gd name="connsiteX18" fmla="*/ 5430179 w 7347820"/>
              <a:gd name="connsiteY18" fmla="*/ 1122581 h 30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347820" h="3005848">
                <a:moveTo>
                  <a:pt x="3786186" y="2738883"/>
                </a:moveTo>
                <a:cubicBezTo>
                  <a:pt x="3784861" y="2570580"/>
                  <a:pt x="3963765" y="2194219"/>
                  <a:pt x="4247362" y="2214097"/>
                </a:cubicBezTo>
                <a:cubicBezTo>
                  <a:pt x="4530959" y="2233975"/>
                  <a:pt x="5061807" y="2730942"/>
                  <a:pt x="5487765" y="2858153"/>
                </a:cubicBezTo>
                <a:cubicBezTo>
                  <a:pt x="5913724" y="2985364"/>
                  <a:pt x="6495727" y="3045657"/>
                  <a:pt x="6803113" y="2977363"/>
                </a:cubicBezTo>
                <a:cubicBezTo>
                  <a:pt x="7110499" y="2909069"/>
                  <a:pt x="7251962" y="2807896"/>
                  <a:pt x="7332082" y="2448391"/>
                </a:cubicBezTo>
                <a:cubicBezTo>
                  <a:pt x="7426777" y="1760016"/>
                  <a:pt x="7078056" y="1672847"/>
                  <a:pt x="6717447" y="1577789"/>
                </a:cubicBezTo>
                <a:cubicBezTo>
                  <a:pt x="6356838" y="1482731"/>
                  <a:pt x="5566485" y="1878041"/>
                  <a:pt x="5168425" y="1878041"/>
                </a:cubicBezTo>
                <a:cubicBezTo>
                  <a:pt x="4770365" y="1878041"/>
                  <a:pt x="4627065" y="1608499"/>
                  <a:pt x="4370032" y="1516376"/>
                </a:cubicBezTo>
                <a:cubicBezTo>
                  <a:pt x="4112999" y="1424254"/>
                  <a:pt x="3933303" y="1254792"/>
                  <a:pt x="3626228" y="1325306"/>
                </a:cubicBezTo>
                <a:cubicBezTo>
                  <a:pt x="3319153" y="1395820"/>
                  <a:pt x="2847169" y="1796155"/>
                  <a:pt x="2486641" y="2000872"/>
                </a:cubicBezTo>
                <a:cubicBezTo>
                  <a:pt x="2126113" y="2205589"/>
                  <a:pt x="1834960" y="2462621"/>
                  <a:pt x="1463058" y="2553606"/>
                </a:cubicBezTo>
                <a:cubicBezTo>
                  <a:pt x="1091156" y="2644591"/>
                  <a:pt x="291593" y="2558516"/>
                  <a:pt x="193816" y="2478543"/>
                </a:cubicBezTo>
                <a:cubicBezTo>
                  <a:pt x="96039" y="2398570"/>
                  <a:pt x="-94796" y="1752395"/>
                  <a:pt x="55999" y="1595202"/>
                </a:cubicBezTo>
                <a:cubicBezTo>
                  <a:pt x="591355" y="1155998"/>
                  <a:pt x="1319684" y="1864852"/>
                  <a:pt x="1645517" y="1800302"/>
                </a:cubicBezTo>
                <a:cubicBezTo>
                  <a:pt x="1971350" y="1735752"/>
                  <a:pt x="2271531" y="1507711"/>
                  <a:pt x="2010995" y="1207903"/>
                </a:cubicBezTo>
                <a:cubicBezTo>
                  <a:pt x="1750459" y="908095"/>
                  <a:pt x="1340716" y="828929"/>
                  <a:pt x="1346414" y="535524"/>
                </a:cubicBezTo>
                <a:cubicBezTo>
                  <a:pt x="1275199" y="276302"/>
                  <a:pt x="1443320" y="127268"/>
                  <a:pt x="1730976" y="14230"/>
                </a:cubicBezTo>
                <a:cubicBezTo>
                  <a:pt x="2018632" y="-98808"/>
                  <a:pt x="2756244" y="493048"/>
                  <a:pt x="3371768" y="680801"/>
                </a:cubicBezTo>
                <a:cubicBezTo>
                  <a:pt x="3987292" y="868554"/>
                  <a:pt x="4904432" y="1079101"/>
                  <a:pt x="5430179" y="1122581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7B21055-9851-4D37-9623-D1EEDB9F5D70}"/>
              </a:ext>
            </a:extLst>
          </p:cNvPr>
          <p:cNvSpPr/>
          <p:nvPr/>
        </p:nvSpPr>
        <p:spPr>
          <a:xfrm>
            <a:off x="6297855" y="1484164"/>
            <a:ext cx="1740794" cy="1891586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5973825 w 7411981"/>
              <a:gd name="connsiteY18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5973825 w 7411981"/>
              <a:gd name="connsiteY19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09628 w 7411981"/>
              <a:gd name="connsiteY18" fmla="*/ 1724010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25264 w 7411981"/>
              <a:gd name="connsiteY19" fmla="*/ 892737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11981"/>
              <a:gd name="connsiteY0" fmla="*/ 3487959 h 3757513"/>
              <a:gd name="connsiteX1" fmla="*/ 4247362 w 7411981"/>
              <a:gd name="connsiteY1" fmla="*/ 2963173 h 3757513"/>
              <a:gd name="connsiteX2" fmla="*/ 5487765 w 7411981"/>
              <a:gd name="connsiteY2" fmla="*/ 3607229 h 3757513"/>
              <a:gd name="connsiteX3" fmla="*/ 6803113 w 7411981"/>
              <a:gd name="connsiteY3" fmla="*/ 3726439 h 3757513"/>
              <a:gd name="connsiteX4" fmla="*/ 7411981 w 7411981"/>
              <a:gd name="connsiteY4" fmla="*/ 3161956 h 3757513"/>
              <a:gd name="connsiteX5" fmla="*/ 6717447 w 7411981"/>
              <a:gd name="connsiteY5" fmla="*/ 2326865 h 3757513"/>
              <a:gd name="connsiteX6" fmla="*/ 5168425 w 7411981"/>
              <a:gd name="connsiteY6" fmla="*/ 2627117 h 3757513"/>
              <a:gd name="connsiteX7" fmla="*/ 4370032 w 7411981"/>
              <a:gd name="connsiteY7" fmla="*/ 2265452 h 3757513"/>
              <a:gd name="connsiteX8" fmla="*/ 3626228 w 7411981"/>
              <a:gd name="connsiteY8" fmla="*/ 2074382 h 3757513"/>
              <a:gd name="connsiteX9" fmla="*/ 2486641 w 7411981"/>
              <a:gd name="connsiteY9" fmla="*/ 2749948 h 3757513"/>
              <a:gd name="connsiteX10" fmla="*/ 1463058 w 7411981"/>
              <a:gd name="connsiteY10" fmla="*/ 3302682 h 3757513"/>
              <a:gd name="connsiteX11" fmla="*/ 193816 w 7411981"/>
              <a:gd name="connsiteY11" fmla="*/ 3227619 h 3757513"/>
              <a:gd name="connsiteX12" fmla="*/ 55999 w 7411981"/>
              <a:gd name="connsiteY12" fmla="*/ 2344278 h 3757513"/>
              <a:gd name="connsiteX13" fmla="*/ 1645517 w 7411981"/>
              <a:gd name="connsiteY13" fmla="*/ 2549378 h 3757513"/>
              <a:gd name="connsiteX14" fmla="*/ 2064261 w 7411981"/>
              <a:gd name="connsiteY14" fmla="*/ 2258821 h 3757513"/>
              <a:gd name="connsiteX15" fmla="*/ 1346414 w 7411981"/>
              <a:gd name="connsiteY15" fmla="*/ 1284600 h 3757513"/>
              <a:gd name="connsiteX16" fmla="*/ 1730976 w 7411981"/>
              <a:gd name="connsiteY16" fmla="*/ 763306 h 3757513"/>
              <a:gd name="connsiteX17" fmla="*/ 3371768 w 7411981"/>
              <a:gd name="connsiteY17" fmla="*/ 1429877 h 3757513"/>
              <a:gd name="connsiteX18" fmla="*/ 6526253 w 7411981"/>
              <a:gd name="connsiteY18" fmla="*/ 1690759 h 3757513"/>
              <a:gd name="connsiteX19" fmla="*/ 6958515 w 7411981"/>
              <a:gd name="connsiteY19" fmla="*/ 792985 h 3757513"/>
              <a:gd name="connsiteX20" fmla="*/ 5973825 w 7411981"/>
              <a:gd name="connsiteY20" fmla="*/ 0 h 3757513"/>
              <a:gd name="connsiteX0" fmla="*/ 3786186 w 7426041"/>
              <a:gd name="connsiteY0" fmla="*/ 3487959 h 3757513"/>
              <a:gd name="connsiteX1" fmla="*/ 4247362 w 7426041"/>
              <a:gd name="connsiteY1" fmla="*/ 2963173 h 3757513"/>
              <a:gd name="connsiteX2" fmla="*/ 5487765 w 7426041"/>
              <a:gd name="connsiteY2" fmla="*/ 3607229 h 3757513"/>
              <a:gd name="connsiteX3" fmla="*/ 6803113 w 7426041"/>
              <a:gd name="connsiteY3" fmla="*/ 3726439 h 3757513"/>
              <a:gd name="connsiteX4" fmla="*/ 7411981 w 7426041"/>
              <a:gd name="connsiteY4" fmla="*/ 3161956 h 3757513"/>
              <a:gd name="connsiteX5" fmla="*/ 6717447 w 7426041"/>
              <a:gd name="connsiteY5" fmla="*/ 2326865 h 3757513"/>
              <a:gd name="connsiteX6" fmla="*/ 5168425 w 7426041"/>
              <a:gd name="connsiteY6" fmla="*/ 2627117 h 3757513"/>
              <a:gd name="connsiteX7" fmla="*/ 4370032 w 7426041"/>
              <a:gd name="connsiteY7" fmla="*/ 2265452 h 3757513"/>
              <a:gd name="connsiteX8" fmla="*/ 3626228 w 7426041"/>
              <a:gd name="connsiteY8" fmla="*/ 2074382 h 3757513"/>
              <a:gd name="connsiteX9" fmla="*/ 2486641 w 7426041"/>
              <a:gd name="connsiteY9" fmla="*/ 2749948 h 3757513"/>
              <a:gd name="connsiteX10" fmla="*/ 1463058 w 7426041"/>
              <a:gd name="connsiteY10" fmla="*/ 3302682 h 3757513"/>
              <a:gd name="connsiteX11" fmla="*/ 193816 w 7426041"/>
              <a:gd name="connsiteY11" fmla="*/ 3227619 h 3757513"/>
              <a:gd name="connsiteX12" fmla="*/ 55999 w 7426041"/>
              <a:gd name="connsiteY12" fmla="*/ 2344278 h 3757513"/>
              <a:gd name="connsiteX13" fmla="*/ 1645517 w 7426041"/>
              <a:gd name="connsiteY13" fmla="*/ 2549378 h 3757513"/>
              <a:gd name="connsiteX14" fmla="*/ 2064261 w 7426041"/>
              <a:gd name="connsiteY14" fmla="*/ 2258821 h 3757513"/>
              <a:gd name="connsiteX15" fmla="*/ 1346414 w 7426041"/>
              <a:gd name="connsiteY15" fmla="*/ 1284600 h 3757513"/>
              <a:gd name="connsiteX16" fmla="*/ 1730976 w 7426041"/>
              <a:gd name="connsiteY16" fmla="*/ 763306 h 3757513"/>
              <a:gd name="connsiteX17" fmla="*/ 3371768 w 7426041"/>
              <a:gd name="connsiteY17" fmla="*/ 1429877 h 3757513"/>
              <a:gd name="connsiteX18" fmla="*/ 6526253 w 7426041"/>
              <a:gd name="connsiteY18" fmla="*/ 1690759 h 3757513"/>
              <a:gd name="connsiteX19" fmla="*/ 6958515 w 7426041"/>
              <a:gd name="connsiteY19" fmla="*/ 792985 h 3757513"/>
              <a:gd name="connsiteX20" fmla="*/ 5973825 w 7426041"/>
              <a:gd name="connsiteY20" fmla="*/ 0 h 3757513"/>
              <a:gd name="connsiteX0" fmla="*/ 3786186 w 7347820"/>
              <a:gd name="connsiteY0" fmla="*/ 3487959 h 3754924"/>
              <a:gd name="connsiteX1" fmla="*/ 4247362 w 7347820"/>
              <a:gd name="connsiteY1" fmla="*/ 2963173 h 3754924"/>
              <a:gd name="connsiteX2" fmla="*/ 5487765 w 7347820"/>
              <a:gd name="connsiteY2" fmla="*/ 3607229 h 3754924"/>
              <a:gd name="connsiteX3" fmla="*/ 6803113 w 7347820"/>
              <a:gd name="connsiteY3" fmla="*/ 3726439 h 3754924"/>
              <a:gd name="connsiteX4" fmla="*/ 7332082 w 7347820"/>
              <a:gd name="connsiteY4" fmla="*/ 3197467 h 3754924"/>
              <a:gd name="connsiteX5" fmla="*/ 6717447 w 7347820"/>
              <a:gd name="connsiteY5" fmla="*/ 2326865 h 3754924"/>
              <a:gd name="connsiteX6" fmla="*/ 5168425 w 7347820"/>
              <a:gd name="connsiteY6" fmla="*/ 2627117 h 3754924"/>
              <a:gd name="connsiteX7" fmla="*/ 4370032 w 7347820"/>
              <a:gd name="connsiteY7" fmla="*/ 2265452 h 3754924"/>
              <a:gd name="connsiteX8" fmla="*/ 3626228 w 7347820"/>
              <a:gd name="connsiteY8" fmla="*/ 2074382 h 3754924"/>
              <a:gd name="connsiteX9" fmla="*/ 2486641 w 7347820"/>
              <a:gd name="connsiteY9" fmla="*/ 2749948 h 3754924"/>
              <a:gd name="connsiteX10" fmla="*/ 1463058 w 7347820"/>
              <a:gd name="connsiteY10" fmla="*/ 3302682 h 3754924"/>
              <a:gd name="connsiteX11" fmla="*/ 193816 w 7347820"/>
              <a:gd name="connsiteY11" fmla="*/ 3227619 h 3754924"/>
              <a:gd name="connsiteX12" fmla="*/ 55999 w 7347820"/>
              <a:gd name="connsiteY12" fmla="*/ 2344278 h 3754924"/>
              <a:gd name="connsiteX13" fmla="*/ 1645517 w 7347820"/>
              <a:gd name="connsiteY13" fmla="*/ 2549378 h 3754924"/>
              <a:gd name="connsiteX14" fmla="*/ 2064261 w 7347820"/>
              <a:gd name="connsiteY14" fmla="*/ 2258821 h 3754924"/>
              <a:gd name="connsiteX15" fmla="*/ 1346414 w 7347820"/>
              <a:gd name="connsiteY15" fmla="*/ 1284600 h 3754924"/>
              <a:gd name="connsiteX16" fmla="*/ 1730976 w 7347820"/>
              <a:gd name="connsiteY16" fmla="*/ 763306 h 3754924"/>
              <a:gd name="connsiteX17" fmla="*/ 3371768 w 7347820"/>
              <a:gd name="connsiteY17" fmla="*/ 1429877 h 3754924"/>
              <a:gd name="connsiteX18" fmla="*/ 6526253 w 7347820"/>
              <a:gd name="connsiteY18" fmla="*/ 1690759 h 3754924"/>
              <a:gd name="connsiteX19" fmla="*/ 6958515 w 7347820"/>
              <a:gd name="connsiteY19" fmla="*/ 792985 h 3754924"/>
              <a:gd name="connsiteX20" fmla="*/ 5973825 w 7347820"/>
              <a:gd name="connsiteY20" fmla="*/ 0 h 3754924"/>
              <a:gd name="connsiteX0" fmla="*/ 4247362 w 7347820"/>
              <a:gd name="connsiteY0" fmla="*/ 2963173 h 3754924"/>
              <a:gd name="connsiteX1" fmla="*/ 5487765 w 7347820"/>
              <a:gd name="connsiteY1" fmla="*/ 3607229 h 3754924"/>
              <a:gd name="connsiteX2" fmla="*/ 6803113 w 7347820"/>
              <a:gd name="connsiteY2" fmla="*/ 3726439 h 3754924"/>
              <a:gd name="connsiteX3" fmla="*/ 7332082 w 7347820"/>
              <a:gd name="connsiteY3" fmla="*/ 3197467 h 3754924"/>
              <a:gd name="connsiteX4" fmla="*/ 6717447 w 7347820"/>
              <a:gd name="connsiteY4" fmla="*/ 2326865 h 3754924"/>
              <a:gd name="connsiteX5" fmla="*/ 5168425 w 7347820"/>
              <a:gd name="connsiteY5" fmla="*/ 2627117 h 3754924"/>
              <a:gd name="connsiteX6" fmla="*/ 4370032 w 7347820"/>
              <a:gd name="connsiteY6" fmla="*/ 2265452 h 3754924"/>
              <a:gd name="connsiteX7" fmla="*/ 3626228 w 7347820"/>
              <a:gd name="connsiteY7" fmla="*/ 2074382 h 3754924"/>
              <a:gd name="connsiteX8" fmla="*/ 2486641 w 7347820"/>
              <a:gd name="connsiteY8" fmla="*/ 2749948 h 3754924"/>
              <a:gd name="connsiteX9" fmla="*/ 1463058 w 7347820"/>
              <a:gd name="connsiteY9" fmla="*/ 3302682 h 3754924"/>
              <a:gd name="connsiteX10" fmla="*/ 193816 w 7347820"/>
              <a:gd name="connsiteY10" fmla="*/ 3227619 h 3754924"/>
              <a:gd name="connsiteX11" fmla="*/ 55999 w 7347820"/>
              <a:gd name="connsiteY11" fmla="*/ 2344278 h 3754924"/>
              <a:gd name="connsiteX12" fmla="*/ 1645517 w 7347820"/>
              <a:gd name="connsiteY12" fmla="*/ 2549378 h 3754924"/>
              <a:gd name="connsiteX13" fmla="*/ 2064261 w 7347820"/>
              <a:gd name="connsiteY13" fmla="*/ 2258821 h 3754924"/>
              <a:gd name="connsiteX14" fmla="*/ 1346414 w 7347820"/>
              <a:gd name="connsiteY14" fmla="*/ 1284600 h 3754924"/>
              <a:gd name="connsiteX15" fmla="*/ 1730976 w 7347820"/>
              <a:gd name="connsiteY15" fmla="*/ 763306 h 3754924"/>
              <a:gd name="connsiteX16" fmla="*/ 3371768 w 7347820"/>
              <a:gd name="connsiteY16" fmla="*/ 1429877 h 3754924"/>
              <a:gd name="connsiteX17" fmla="*/ 6526253 w 7347820"/>
              <a:gd name="connsiteY17" fmla="*/ 1690759 h 3754924"/>
              <a:gd name="connsiteX18" fmla="*/ 6958515 w 7347820"/>
              <a:gd name="connsiteY18" fmla="*/ 792985 h 3754924"/>
              <a:gd name="connsiteX19" fmla="*/ 5973825 w 7347820"/>
              <a:gd name="connsiteY19" fmla="*/ 0 h 3754924"/>
              <a:gd name="connsiteX0" fmla="*/ 5487765 w 7347820"/>
              <a:gd name="connsiteY0" fmla="*/ 3607229 h 3754924"/>
              <a:gd name="connsiteX1" fmla="*/ 6803113 w 7347820"/>
              <a:gd name="connsiteY1" fmla="*/ 3726439 h 3754924"/>
              <a:gd name="connsiteX2" fmla="*/ 7332082 w 7347820"/>
              <a:gd name="connsiteY2" fmla="*/ 3197467 h 3754924"/>
              <a:gd name="connsiteX3" fmla="*/ 6717447 w 7347820"/>
              <a:gd name="connsiteY3" fmla="*/ 2326865 h 3754924"/>
              <a:gd name="connsiteX4" fmla="*/ 5168425 w 7347820"/>
              <a:gd name="connsiteY4" fmla="*/ 2627117 h 3754924"/>
              <a:gd name="connsiteX5" fmla="*/ 4370032 w 7347820"/>
              <a:gd name="connsiteY5" fmla="*/ 2265452 h 3754924"/>
              <a:gd name="connsiteX6" fmla="*/ 3626228 w 7347820"/>
              <a:gd name="connsiteY6" fmla="*/ 2074382 h 3754924"/>
              <a:gd name="connsiteX7" fmla="*/ 2486641 w 7347820"/>
              <a:gd name="connsiteY7" fmla="*/ 2749948 h 3754924"/>
              <a:gd name="connsiteX8" fmla="*/ 1463058 w 7347820"/>
              <a:gd name="connsiteY8" fmla="*/ 3302682 h 3754924"/>
              <a:gd name="connsiteX9" fmla="*/ 193816 w 7347820"/>
              <a:gd name="connsiteY9" fmla="*/ 3227619 h 3754924"/>
              <a:gd name="connsiteX10" fmla="*/ 55999 w 7347820"/>
              <a:gd name="connsiteY10" fmla="*/ 2344278 h 3754924"/>
              <a:gd name="connsiteX11" fmla="*/ 1645517 w 7347820"/>
              <a:gd name="connsiteY11" fmla="*/ 2549378 h 3754924"/>
              <a:gd name="connsiteX12" fmla="*/ 2064261 w 7347820"/>
              <a:gd name="connsiteY12" fmla="*/ 2258821 h 3754924"/>
              <a:gd name="connsiteX13" fmla="*/ 1346414 w 7347820"/>
              <a:gd name="connsiteY13" fmla="*/ 1284600 h 3754924"/>
              <a:gd name="connsiteX14" fmla="*/ 1730976 w 7347820"/>
              <a:gd name="connsiteY14" fmla="*/ 763306 h 3754924"/>
              <a:gd name="connsiteX15" fmla="*/ 3371768 w 7347820"/>
              <a:gd name="connsiteY15" fmla="*/ 1429877 h 3754924"/>
              <a:gd name="connsiteX16" fmla="*/ 6526253 w 7347820"/>
              <a:gd name="connsiteY16" fmla="*/ 1690759 h 3754924"/>
              <a:gd name="connsiteX17" fmla="*/ 6958515 w 7347820"/>
              <a:gd name="connsiteY17" fmla="*/ 792985 h 3754924"/>
              <a:gd name="connsiteX18" fmla="*/ 5973825 w 7347820"/>
              <a:gd name="connsiteY18" fmla="*/ 0 h 3754924"/>
              <a:gd name="connsiteX0" fmla="*/ 6803113 w 7347820"/>
              <a:gd name="connsiteY0" fmla="*/ 3726439 h 3726439"/>
              <a:gd name="connsiteX1" fmla="*/ 7332082 w 7347820"/>
              <a:gd name="connsiteY1" fmla="*/ 3197467 h 3726439"/>
              <a:gd name="connsiteX2" fmla="*/ 6717447 w 7347820"/>
              <a:gd name="connsiteY2" fmla="*/ 2326865 h 3726439"/>
              <a:gd name="connsiteX3" fmla="*/ 5168425 w 7347820"/>
              <a:gd name="connsiteY3" fmla="*/ 2627117 h 3726439"/>
              <a:gd name="connsiteX4" fmla="*/ 4370032 w 7347820"/>
              <a:gd name="connsiteY4" fmla="*/ 2265452 h 3726439"/>
              <a:gd name="connsiteX5" fmla="*/ 3626228 w 7347820"/>
              <a:gd name="connsiteY5" fmla="*/ 2074382 h 3726439"/>
              <a:gd name="connsiteX6" fmla="*/ 2486641 w 7347820"/>
              <a:gd name="connsiteY6" fmla="*/ 2749948 h 3726439"/>
              <a:gd name="connsiteX7" fmla="*/ 1463058 w 7347820"/>
              <a:gd name="connsiteY7" fmla="*/ 3302682 h 3726439"/>
              <a:gd name="connsiteX8" fmla="*/ 193816 w 7347820"/>
              <a:gd name="connsiteY8" fmla="*/ 3227619 h 3726439"/>
              <a:gd name="connsiteX9" fmla="*/ 55999 w 7347820"/>
              <a:gd name="connsiteY9" fmla="*/ 2344278 h 3726439"/>
              <a:gd name="connsiteX10" fmla="*/ 1645517 w 7347820"/>
              <a:gd name="connsiteY10" fmla="*/ 2549378 h 3726439"/>
              <a:gd name="connsiteX11" fmla="*/ 2064261 w 7347820"/>
              <a:gd name="connsiteY11" fmla="*/ 2258821 h 3726439"/>
              <a:gd name="connsiteX12" fmla="*/ 1346414 w 7347820"/>
              <a:gd name="connsiteY12" fmla="*/ 1284600 h 3726439"/>
              <a:gd name="connsiteX13" fmla="*/ 1730976 w 7347820"/>
              <a:gd name="connsiteY13" fmla="*/ 763306 h 3726439"/>
              <a:gd name="connsiteX14" fmla="*/ 3371768 w 7347820"/>
              <a:gd name="connsiteY14" fmla="*/ 1429877 h 3726439"/>
              <a:gd name="connsiteX15" fmla="*/ 6526253 w 7347820"/>
              <a:gd name="connsiteY15" fmla="*/ 1690759 h 3726439"/>
              <a:gd name="connsiteX16" fmla="*/ 6958515 w 7347820"/>
              <a:gd name="connsiteY16" fmla="*/ 792985 h 3726439"/>
              <a:gd name="connsiteX17" fmla="*/ 5973825 w 7347820"/>
              <a:gd name="connsiteY17" fmla="*/ 0 h 3726439"/>
              <a:gd name="connsiteX0" fmla="*/ 7332082 w 7347820"/>
              <a:gd name="connsiteY0" fmla="*/ 3197467 h 3341717"/>
              <a:gd name="connsiteX1" fmla="*/ 6717447 w 7347820"/>
              <a:gd name="connsiteY1" fmla="*/ 2326865 h 3341717"/>
              <a:gd name="connsiteX2" fmla="*/ 5168425 w 7347820"/>
              <a:gd name="connsiteY2" fmla="*/ 2627117 h 3341717"/>
              <a:gd name="connsiteX3" fmla="*/ 4370032 w 7347820"/>
              <a:gd name="connsiteY3" fmla="*/ 2265452 h 3341717"/>
              <a:gd name="connsiteX4" fmla="*/ 3626228 w 7347820"/>
              <a:gd name="connsiteY4" fmla="*/ 2074382 h 3341717"/>
              <a:gd name="connsiteX5" fmla="*/ 2486641 w 7347820"/>
              <a:gd name="connsiteY5" fmla="*/ 2749948 h 3341717"/>
              <a:gd name="connsiteX6" fmla="*/ 1463058 w 7347820"/>
              <a:gd name="connsiteY6" fmla="*/ 3302682 h 3341717"/>
              <a:gd name="connsiteX7" fmla="*/ 193816 w 7347820"/>
              <a:gd name="connsiteY7" fmla="*/ 3227619 h 3341717"/>
              <a:gd name="connsiteX8" fmla="*/ 55999 w 7347820"/>
              <a:gd name="connsiteY8" fmla="*/ 2344278 h 3341717"/>
              <a:gd name="connsiteX9" fmla="*/ 1645517 w 7347820"/>
              <a:gd name="connsiteY9" fmla="*/ 2549378 h 3341717"/>
              <a:gd name="connsiteX10" fmla="*/ 2064261 w 7347820"/>
              <a:gd name="connsiteY10" fmla="*/ 2258821 h 3341717"/>
              <a:gd name="connsiteX11" fmla="*/ 1346414 w 7347820"/>
              <a:gd name="connsiteY11" fmla="*/ 1284600 h 3341717"/>
              <a:gd name="connsiteX12" fmla="*/ 1730976 w 7347820"/>
              <a:gd name="connsiteY12" fmla="*/ 763306 h 3341717"/>
              <a:gd name="connsiteX13" fmla="*/ 3371768 w 7347820"/>
              <a:gd name="connsiteY13" fmla="*/ 1429877 h 3341717"/>
              <a:gd name="connsiteX14" fmla="*/ 6526253 w 7347820"/>
              <a:gd name="connsiteY14" fmla="*/ 1690759 h 3341717"/>
              <a:gd name="connsiteX15" fmla="*/ 6958515 w 7347820"/>
              <a:gd name="connsiteY15" fmla="*/ 792985 h 3341717"/>
              <a:gd name="connsiteX16" fmla="*/ 5973825 w 7347820"/>
              <a:gd name="connsiteY16" fmla="*/ 0 h 3341717"/>
              <a:gd name="connsiteX0" fmla="*/ 6717447 w 7001415"/>
              <a:gd name="connsiteY0" fmla="*/ 2326865 h 3341717"/>
              <a:gd name="connsiteX1" fmla="*/ 5168425 w 7001415"/>
              <a:gd name="connsiteY1" fmla="*/ 2627117 h 3341717"/>
              <a:gd name="connsiteX2" fmla="*/ 4370032 w 7001415"/>
              <a:gd name="connsiteY2" fmla="*/ 2265452 h 3341717"/>
              <a:gd name="connsiteX3" fmla="*/ 3626228 w 7001415"/>
              <a:gd name="connsiteY3" fmla="*/ 2074382 h 3341717"/>
              <a:gd name="connsiteX4" fmla="*/ 2486641 w 7001415"/>
              <a:gd name="connsiteY4" fmla="*/ 2749948 h 3341717"/>
              <a:gd name="connsiteX5" fmla="*/ 1463058 w 7001415"/>
              <a:gd name="connsiteY5" fmla="*/ 3302682 h 3341717"/>
              <a:gd name="connsiteX6" fmla="*/ 193816 w 7001415"/>
              <a:gd name="connsiteY6" fmla="*/ 3227619 h 3341717"/>
              <a:gd name="connsiteX7" fmla="*/ 55999 w 7001415"/>
              <a:gd name="connsiteY7" fmla="*/ 2344278 h 3341717"/>
              <a:gd name="connsiteX8" fmla="*/ 1645517 w 7001415"/>
              <a:gd name="connsiteY8" fmla="*/ 2549378 h 3341717"/>
              <a:gd name="connsiteX9" fmla="*/ 2064261 w 7001415"/>
              <a:gd name="connsiteY9" fmla="*/ 2258821 h 3341717"/>
              <a:gd name="connsiteX10" fmla="*/ 1346414 w 7001415"/>
              <a:gd name="connsiteY10" fmla="*/ 1284600 h 3341717"/>
              <a:gd name="connsiteX11" fmla="*/ 1730976 w 7001415"/>
              <a:gd name="connsiteY11" fmla="*/ 763306 h 3341717"/>
              <a:gd name="connsiteX12" fmla="*/ 3371768 w 7001415"/>
              <a:gd name="connsiteY12" fmla="*/ 1429877 h 3341717"/>
              <a:gd name="connsiteX13" fmla="*/ 6526253 w 7001415"/>
              <a:gd name="connsiteY13" fmla="*/ 1690759 h 3341717"/>
              <a:gd name="connsiteX14" fmla="*/ 6958515 w 7001415"/>
              <a:gd name="connsiteY14" fmla="*/ 792985 h 3341717"/>
              <a:gd name="connsiteX15" fmla="*/ 5973825 w 7001415"/>
              <a:gd name="connsiteY15" fmla="*/ 0 h 3341717"/>
              <a:gd name="connsiteX0" fmla="*/ 5168425 w 7001415"/>
              <a:gd name="connsiteY0" fmla="*/ 2627117 h 3341717"/>
              <a:gd name="connsiteX1" fmla="*/ 4370032 w 7001415"/>
              <a:gd name="connsiteY1" fmla="*/ 2265452 h 3341717"/>
              <a:gd name="connsiteX2" fmla="*/ 3626228 w 7001415"/>
              <a:gd name="connsiteY2" fmla="*/ 2074382 h 3341717"/>
              <a:gd name="connsiteX3" fmla="*/ 2486641 w 7001415"/>
              <a:gd name="connsiteY3" fmla="*/ 2749948 h 3341717"/>
              <a:gd name="connsiteX4" fmla="*/ 1463058 w 7001415"/>
              <a:gd name="connsiteY4" fmla="*/ 3302682 h 3341717"/>
              <a:gd name="connsiteX5" fmla="*/ 193816 w 7001415"/>
              <a:gd name="connsiteY5" fmla="*/ 3227619 h 3341717"/>
              <a:gd name="connsiteX6" fmla="*/ 55999 w 7001415"/>
              <a:gd name="connsiteY6" fmla="*/ 2344278 h 3341717"/>
              <a:gd name="connsiteX7" fmla="*/ 1645517 w 7001415"/>
              <a:gd name="connsiteY7" fmla="*/ 2549378 h 3341717"/>
              <a:gd name="connsiteX8" fmla="*/ 2064261 w 7001415"/>
              <a:gd name="connsiteY8" fmla="*/ 2258821 h 3341717"/>
              <a:gd name="connsiteX9" fmla="*/ 1346414 w 7001415"/>
              <a:gd name="connsiteY9" fmla="*/ 1284600 h 3341717"/>
              <a:gd name="connsiteX10" fmla="*/ 1730976 w 7001415"/>
              <a:gd name="connsiteY10" fmla="*/ 763306 h 3341717"/>
              <a:gd name="connsiteX11" fmla="*/ 3371768 w 7001415"/>
              <a:gd name="connsiteY11" fmla="*/ 1429877 h 3341717"/>
              <a:gd name="connsiteX12" fmla="*/ 6526253 w 7001415"/>
              <a:gd name="connsiteY12" fmla="*/ 1690759 h 3341717"/>
              <a:gd name="connsiteX13" fmla="*/ 6958515 w 7001415"/>
              <a:gd name="connsiteY13" fmla="*/ 792985 h 3341717"/>
              <a:gd name="connsiteX14" fmla="*/ 5973825 w 7001415"/>
              <a:gd name="connsiteY14" fmla="*/ 0 h 3341717"/>
              <a:gd name="connsiteX0" fmla="*/ 4370032 w 7001415"/>
              <a:gd name="connsiteY0" fmla="*/ 2265452 h 3341717"/>
              <a:gd name="connsiteX1" fmla="*/ 3626228 w 7001415"/>
              <a:gd name="connsiteY1" fmla="*/ 2074382 h 3341717"/>
              <a:gd name="connsiteX2" fmla="*/ 2486641 w 7001415"/>
              <a:gd name="connsiteY2" fmla="*/ 2749948 h 3341717"/>
              <a:gd name="connsiteX3" fmla="*/ 1463058 w 7001415"/>
              <a:gd name="connsiteY3" fmla="*/ 3302682 h 3341717"/>
              <a:gd name="connsiteX4" fmla="*/ 193816 w 7001415"/>
              <a:gd name="connsiteY4" fmla="*/ 3227619 h 3341717"/>
              <a:gd name="connsiteX5" fmla="*/ 55999 w 7001415"/>
              <a:gd name="connsiteY5" fmla="*/ 2344278 h 3341717"/>
              <a:gd name="connsiteX6" fmla="*/ 1645517 w 7001415"/>
              <a:gd name="connsiteY6" fmla="*/ 2549378 h 3341717"/>
              <a:gd name="connsiteX7" fmla="*/ 2064261 w 7001415"/>
              <a:gd name="connsiteY7" fmla="*/ 2258821 h 3341717"/>
              <a:gd name="connsiteX8" fmla="*/ 1346414 w 7001415"/>
              <a:gd name="connsiteY8" fmla="*/ 1284600 h 3341717"/>
              <a:gd name="connsiteX9" fmla="*/ 1730976 w 7001415"/>
              <a:gd name="connsiteY9" fmla="*/ 763306 h 3341717"/>
              <a:gd name="connsiteX10" fmla="*/ 3371768 w 7001415"/>
              <a:gd name="connsiteY10" fmla="*/ 1429877 h 3341717"/>
              <a:gd name="connsiteX11" fmla="*/ 6526253 w 7001415"/>
              <a:gd name="connsiteY11" fmla="*/ 1690759 h 3341717"/>
              <a:gd name="connsiteX12" fmla="*/ 6958515 w 7001415"/>
              <a:gd name="connsiteY12" fmla="*/ 792985 h 3341717"/>
              <a:gd name="connsiteX13" fmla="*/ 5973825 w 7001415"/>
              <a:gd name="connsiteY13" fmla="*/ 0 h 3341717"/>
              <a:gd name="connsiteX0" fmla="*/ 3626228 w 7001415"/>
              <a:gd name="connsiteY0" fmla="*/ 2074382 h 3341717"/>
              <a:gd name="connsiteX1" fmla="*/ 2486641 w 7001415"/>
              <a:gd name="connsiteY1" fmla="*/ 2749948 h 3341717"/>
              <a:gd name="connsiteX2" fmla="*/ 1463058 w 7001415"/>
              <a:gd name="connsiteY2" fmla="*/ 3302682 h 3341717"/>
              <a:gd name="connsiteX3" fmla="*/ 193816 w 7001415"/>
              <a:gd name="connsiteY3" fmla="*/ 3227619 h 3341717"/>
              <a:gd name="connsiteX4" fmla="*/ 55999 w 7001415"/>
              <a:gd name="connsiteY4" fmla="*/ 2344278 h 3341717"/>
              <a:gd name="connsiteX5" fmla="*/ 1645517 w 7001415"/>
              <a:gd name="connsiteY5" fmla="*/ 2549378 h 3341717"/>
              <a:gd name="connsiteX6" fmla="*/ 2064261 w 7001415"/>
              <a:gd name="connsiteY6" fmla="*/ 2258821 h 3341717"/>
              <a:gd name="connsiteX7" fmla="*/ 1346414 w 7001415"/>
              <a:gd name="connsiteY7" fmla="*/ 1284600 h 3341717"/>
              <a:gd name="connsiteX8" fmla="*/ 1730976 w 7001415"/>
              <a:gd name="connsiteY8" fmla="*/ 763306 h 3341717"/>
              <a:gd name="connsiteX9" fmla="*/ 3371768 w 7001415"/>
              <a:gd name="connsiteY9" fmla="*/ 1429877 h 3341717"/>
              <a:gd name="connsiteX10" fmla="*/ 6526253 w 7001415"/>
              <a:gd name="connsiteY10" fmla="*/ 1690759 h 3341717"/>
              <a:gd name="connsiteX11" fmla="*/ 6958515 w 7001415"/>
              <a:gd name="connsiteY11" fmla="*/ 792985 h 3341717"/>
              <a:gd name="connsiteX12" fmla="*/ 5973825 w 7001415"/>
              <a:gd name="connsiteY12" fmla="*/ 0 h 3341717"/>
              <a:gd name="connsiteX0" fmla="*/ 2486641 w 7001415"/>
              <a:gd name="connsiteY0" fmla="*/ 2749948 h 3341717"/>
              <a:gd name="connsiteX1" fmla="*/ 1463058 w 7001415"/>
              <a:gd name="connsiteY1" fmla="*/ 3302682 h 3341717"/>
              <a:gd name="connsiteX2" fmla="*/ 193816 w 7001415"/>
              <a:gd name="connsiteY2" fmla="*/ 3227619 h 3341717"/>
              <a:gd name="connsiteX3" fmla="*/ 55999 w 7001415"/>
              <a:gd name="connsiteY3" fmla="*/ 2344278 h 3341717"/>
              <a:gd name="connsiteX4" fmla="*/ 1645517 w 7001415"/>
              <a:gd name="connsiteY4" fmla="*/ 2549378 h 3341717"/>
              <a:gd name="connsiteX5" fmla="*/ 2064261 w 7001415"/>
              <a:gd name="connsiteY5" fmla="*/ 2258821 h 3341717"/>
              <a:gd name="connsiteX6" fmla="*/ 1346414 w 7001415"/>
              <a:gd name="connsiteY6" fmla="*/ 1284600 h 3341717"/>
              <a:gd name="connsiteX7" fmla="*/ 1730976 w 7001415"/>
              <a:gd name="connsiteY7" fmla="*/ 763306 h 3341717"/>
              <a:gd name="connsiteX8" fmla="*/ 3371768 w 7001415"/>
              <a:gd name="connsiteY8" fmla="*/ 1429877 h 3341717"/>
              <a:gd name="connsiteX9" fmla="*/ 6526253 w 7001415"/>
              <a:gd name="connsiteY9" fmla="*/ 1690759 h 3341717"/>
              <a:gd name="connsiteX10" fmla="*/ 6958515 w 7001415"/>
              <a:gd name="connsiteY10" fmla="*/ 792985 h 3341717"/>
              <a:gd name="connsiteX11" fmla="*/ 5973825 w 7001415"/>
              <a:gd name="connsiteY11" fmla="*/ 0 h 3341717"/>
              <a:gd name="connsiteX0" fmla="*/ 1463058 w 7001415"/>
              <a:gd name="connsiteY0" fmla="*/ 3302682 h 3341717"/>
              <a:gd name="connsiteX1" fmla="*/ 193816 w 7001415"/>
              <a:gd name="connsiteY1" fmla="*/ 3227619 h 3341717"/>
              <a:gd name="connsiteX2" fmla="*/ 55999 w 7001415"/>
              <a:gd name="connsiteY2" fmla="*/ 2344278 h 3341717"/>
              <a:gd name="connsiteX3" fmla="*/ 1645517 w 7001415"/>
              <a:gd name="connsiteY3" fmla="*/ 2549378 h 3341717"/>
              <a:gd name="connsiteX4" fmla="*/ 2064261 w 7001415"/>
              <a:gd name="connsiteY4" fmla="*/ 2258821 h 3341717"/>
              <a:gd name="connsiteX5" fmla="*/ 1346414 w 7001415"/>
              <a:gd name="connsiteY5" fmla="*/ 1284600 h 3341717"/>
              <a:gd name="connsiteX6" fmla="*/ 1730976 w 7001415"/>
              <a:gd name="connsiteY6" fmla="*/ 763306 h 3341717"/>
              <a:gd name="connsiteX7" fmla="*/ 3371768 w 7001415"/>
              <a:gd name="connsiteY7" fmla="*/ 1429877 h 3341717"/>
              <a:gd name="connsiteX8" fmla="*/ 6526253 w 7001415"/>
              <a:gd name="connsiteY8" fmla="*/ 1690759 h 3341717"/>
              <a:gd name="connsiteX9" fmla="*/ 6958515 w 7001415"/>
              <a:gd name="connsiteY9" fmla="*/ 792985 h 3341717"/>
              <a:gd name="connsiteX10" fmla="*/ 5973825 w 7001415"/>
              <a:gd name="connsiteY10" fmla="*/ 0 h 3341717"/>
              <a:gd name="connsiteX0" fmla="*/ 193816 w 7001415"/>
              <a:gd name="connsiteY0" fmla="*/ 3227619 h 3227619"/>
              <a:gd name="connsiteX1" fmla="*/ 55999 w 7001415"/>
              <a:gd name="connsiteY1" fmla="*/ 2344278 h 3227619"/>
              <a:gd name="connsiteX2" fmla="*/ 1645517 w 7001415"/>
              <a:gd name="connsiteY2" fmla="*/ 2549378 h 3227619"/>
              <a:gd name="connsiteX3" fmla="*/ 2064261 w 7001415"/>
              <a:gd name="connsiteY3" fmla="*/ 2258821 h 3227619"/>
              <a:gd name="connsiteX4" fmla="*/ 1346414 w 7001415"/>
              <a:gd name="connsiteY4" fmla="*/ 1284600 h 3227619"/>
              <a:gd name="connsiteX5" fmla="*/ 1730976 w 7001415"/>
              <a:gd name="connsiteY5" fmla="*/ 763306 h 3227619"/>
              <a:gd name="connsiteX6" fmla="*/ 3371768 w 7001415"/>
              <a:gd name="connsiteY6" fmla="*/ 1429877 h 3227619"/>
              <a:gd name="connsiteX7" fmla="*/ 6526253 w 7001415"/>
              <a:gd name="connsiteY7" fmla="*/ 1690759 h 3227619"/>
              <a:gd name="connsiteX8" fmla="*/ 6958515 w 7001415"/>
              <a:gd name="connsiteY8" fmla="*/ 792985 h 3227619"/>
              <a:gd name="connsiteX9" fmla="*/ 5973825 w 7001415"/>
              <a:gd name="connsiteY9" fmla="*/ 0 h 3227619"/>
              <a:gd name="connsiteX0" fmla="*/ 0 w 6945416"/>
              <a:gd name="connsiteY0" fmla="*/ 2344278 h 2549606"/>
              <a:gd name="connsiteX1" fmla="*/ 1589518 w 6945416"/>
              <a:gd name="connsiteY1" fmla="*/ 2549378 h 2549606"/>
              <a:gd name="connsiteX2" fmla="*/ 2008262 w 6945416"/>
              <a:gd name="connsiteY2" fmla="*/ 2258821 h 2549606"/>
              <a:gd name="connsiteX3" fmla="*/ 1290415 w 6945416"/>
              <a:gd name="connsiteY3" fmla="*/ 1284600 h 2549606"/>
              <a:gd name="connsiteX4" fmla="*/ 1674977 w 6945416"/>
              <a:gd name="connsiteY4" fmla="*/ 763306 h 2549606"/>
              <a:gd name="connsiteX5" fmla="*/ 3315769 w 6945416"/>
              <a:gd name="connsiteY5" fmla="*/ 1429877 h 2549606"/>
              <a:gd name="connsiteX6" fmla="*/ 6470254 w 6945416"/>
              <a:gd name="connsiteY6" fmla="*/ 1690759 h 2549606"/>
              <a:gd name="connsiteX7" fmla="*/ 6902516 w 6945416"/>
              <a:gd name="connsiteY7" fmla="*/ 792985 h 2549606"/>
              <a:gd name="connsiteX8" fmla="*/ 5917826 w 6945416"/>
              <a:gd name="connsiteY8" fmla="*/ 0 h 2549606"/>
              <a:gd name="connsiteX0" fmla="*/ 315414 w 5671312"/>
              <a:gd name="connsiteY0" fmla="*/ 2549378 h 2549378"/>
              <a:gd name="connsiteX1" fmla="*/ 734158 w 5671312"/>
              <a:gd name="connsiteY1" fmla="*/ 2258821 h 2549378"/>
              <a:gd name="connsiteX2" fmla="*/ 16311 w 5671312"/>
              <a:gd name="connsiteY2" fmla="*/ 1284600 h 2549378"/>
              <a:gd name="connsiteX3" fmla="*/ 400873 w 5671312"/>
              <a:gd name="connsiteY3" fmla="*/ 763306 h 2549378"/>
              <a:gd name="connsiteX4" fmla="*/ 2041665 w 5671312"/>
              <a:gd name="connsiteY4" fmla="*/ 1429877 h 2549378"/>
              <a:gd name="connsiteX5" fmla="*/ 5196150 w 5671312"/>
              <a:gd name="connsiteY5" fmla="*/ 1690759 h 2549378"/>
              <a:gd name="connsiteX6" fmla="*/ 5628412 w 5671312"/>
              <a:gd name="connsiteY6" fmla="*/ 792985 h 2549378"/>
              <a:gd name="connsiteX7" fmla="*/ 4643722 w 5671312"/>
              <a:gd name="connsiteY7" fmla="*/ 0 h 2549378"/>
              <a:gd name="connsiteX0" fmla="*/ 734158 w 5671312"/>
              <a:gd name="connsiteY0" fmla="*/ 2258821 h 2258821"/>
              <a:gd name="connsiteX1" fmla="*/ 16311 w 5671312"/>
              <a:gd name="connsiteY1" fmla="*/ 1284600 h 2258821"/>
              <a:gd name="connsiteX2" fmla="*/ 400873 w 5671312"/>
              <a:gd name="connsiteY2" fmla="*/ 763306 h 2258821"/>
              <a:gd name="connsiteX3" fmla="*/ 2041665 w 5671312"/>
              <a:gd name="connsiteY3" fmla="*/ 1429877 h 2258821"/>
              <a:gd name="connsiteX4" fmla="*/ 5196150 w 5671312"/>
              <a:gd name="connsiteY4" fmla="*/ 1690759 h 2258821"/>
              <a:gd name="connsiteX5" fmla="*/ 5628412 w 5671312"/>
              <a:gd name="connsiteY5" fmla="*/ 792985 h 2258821"/>
              <a:gd name="connsiteX6" fmla="*/ 4643722 w 5671312"/>
              <a:gd name="connsiteY6" fmla="*/ 0 h 2258821"/>
              <a:gd name="connsiteX0" fmla="*/ 16311 w 5671312"/>
              <a:gd name="connsiteY0" fmla="*/ 1284600 h 1899645"/>
              <a:gd name="connsiteX1" fmla="*/ 400873 w 5671312"/>
              <a:gd name="connsiteY1" fmla="*/ 763306 h 1899645"/>
              <a:gd name="connsiteX2" fmla="*/ 2041665 w 5671312"/>
              <a:gd name="connsiteY2" fmla="*/ 1429877 h 1899645"/>
              <a:gd name="connsiteX3" fmla="*/ 5196150 w 5671312"/>
              <a:gd name="connsiteY3" fmla="*/ 1690759 h 1899645"/>
              <a:gd name="connsiteX4" fmla="*/ 5628412 w 5671312"/>
              <a:gd name="connsiteY4" fmla="*/ 792985 h 1899645"/>
              <a:gd name="connsiteX5" fmla="*/ 4643722 w 5671312"/>
              <a:gd name="connsiteY5" fmla="*/ 0 h 1899645"/>
              <a:gd name="connsiteX0" fmla="*/ 0 w 5270439"/>
              <a:gd name="connsiteY0" fmla="*/ 763306 h 1899645"/>
              <a:gd name="connsiteX1" fmla="*/ 1640792 w 5270439"/>
              <a:gd name="connsiteY1" fmla="*/ 1429877 h 1899645"/>
              <a:gd name="connsiteX2" fmla="*/ 4795277 w 5270439"/>
              <a:gd name="connsiteY2" fmla="*/ 1690759 h 1899645"/>
              <a:gd name="connsiteX3" fmla="*/ 5227539 w 5270439"/>
              <a:gd name="connsiteY3" fmla="*/ 792985 h 1899645"/>
              <a:gd name="connsiteX4" fmla="*/ 4242849 w 5270439"/>
              <a:gd name="connsiteY4" fmla="*/ 0 h 1899645"/>
              <a:gd name="connsiteX0" fmla="*/ 0 w 3629647"/>
              <a:gd name="connsiteY0" fmla="*/ 1429877 h 1899645"/>
              <a:gd name="connsiteX1" fmla="*/ 3154485 w 3629647"/>
              <a:gd name="connsiteY1" fmla="*/ 1690759 h 1899645"/>
              <a:gd name="connsiteX2" fmla="*/ 3586747 w 3629647"/>
              <a:gd name="connsiteY2" fmla="*/ 792985 h 1899645"/>
              <a:gd name="connsiteX3" fmla="*/ 2602057 w 3629647"/>
              <a:gd name="connsiteY3" fmla="*/ 0 h 1899645"/>
              <a:gd name="connsiteX0" fmla="*/ 0 w 3629647"/>
              <a:gd name="connsiteY0" fmla="*/ 1429877 h 1891586"/>
              <a:gd name="connsiteX1" fmla="*/ 1888853 w 3629647"/>
              <a:gd name="connsiteY1" fmla="*/ 1876703 h 1891586"/>
              <a:gd name="connsiteX2" fmla="*/ 3154485 w 3629647"/>
              <a:gd name="connsiteY2" fmla="*/ 1690759 h 1891586"/>
              <a:gd name="connsiteX3" fmla="*/ 3586747 w 3629647"/>
              <a:gd name="connsiteY3" fmla="*/ 792985 h 1891586"/>
              <a:gd name="connsiteX4" fmla="*/ 2602057 w 3629647"/>
              <a:gd name="connsiteY4" fmla="*/ 0 h 1891586"/>
              <a:gd name="connsiteX0" fmla="*/ 0 w 1740794"/>
              <a:gd name="connsiteY0" fmla="*/ 1876703 h 1891586"/>
              <a:gd name="connsiteX1" fmla="*/ 1265632 w 1740794"/>
              <a:gd name="connsiteY1" fmla="*/ 1690759 h 1891586"/>
              <a:gd name="connsiteX2" fmla="*/ 1697894 w 1740794"/>
              <a:gd name="connsiteY2" fmla="*/ 792985 h 1891586"/>
              <a:gd name="connsiteX3" fmla="*/ 713204 w 1740794"/>
              <a:gd name="connsiteY3" fmla="*/ 0 h 1891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0794" h="1891586">
                <a:moveTo>
                  <a:pt x="0" y="1876703"/>
                </a:moveTo>
                <a:cubicBezTo>
                  <a:pt x="525748" y="1920183"/>
                  <a:pt x="982650" y="1871379"/>
                  <a:pt x="1265632" y="1690759"/>
                </a:cubicBezTo>
                <a:cubicBezTo>
                  <a:pt x="1777525" y="1321375"/>
                  <a:pt x="1787194" y="1080320"/>
                  <a:pt x="1697894" y="792985"/>
                </a:cubicBezTo>
                <a:cubicBezTo>
                  <a:pt x="1475590" y="439148"/>
                  <a:pt x="841298" y="434193"/>
                  <a:pt x="713204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18870E04-B1EF-40EB-9BB2-DBED10B7F5FE}"/>
              </a:ext>
            </a:extLst>
          </p:cNvPr>
          <p:cNvSpPr/>
          <p:nvPr/>
        </p:nvSpPr>
        <p:spPr>
          <a:xfrm>
            <a:off x="1306275" y="314329"/>
            <a:ext cx="5706518" cy="1904835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122255"/>
              <a:gd name="connsiteX1" fmla="*/ 3870664 w 4527612"/>
              <a:gd name="connsiteY1" fmla="*/ 2333 h 1122255"/>
              <a:gd name="connsiteX2" fmla="*/ 2698812 w 4527612"/>
              <a:gd name="connsiteY2" fmla="*/ 1067653 h 1122255"/>
              <a:gd name="connsiteX3" fmla="*/ 1651247 w 4527612"/>
              <a:gd name="connsiteY3" fmla="*/ 925610 h 1122255"/>
              <a:gd name="connsiteX4" fmla="*/ 215487 w 4527612"/>
              <a:gd name="connsiteY4" fmla="*/ 561310 h 1122255"/>
              <a:gd name="connsiteX5" fmla="*/ 0 w 4527612"/>
              <a:gd name="connsiteY5" fmla="*/ 606014 h 1122255"/>
              <a:gd name="connsiteX0" fmla="*/ 5697193 w 5697193"/>
              <a:gd name="connsiteY0" fmla="*/ 531278 h 1260583"/>
              <a:gd name="connsiteX1" fmla="*/ 5040245 w 5697193"/>
              <a:gd name="connsiteY1" fmla="*/ 140661 h 1260583"/>
              <a:gd name="connsiteX2" fmla="*/ 3868393 w 5697193"/>
              <a:gd name="connsiteY2" fmla="*/ 1205981 h 1260583"/>
              <a:gd name="connsiteX3" fmla="*/ 2820828 w 5697193"/>
              <a:gd name="connsiteY3" fmla="*/ 1063938 h 1260583"/>
              <a:gd name="connsiteX4" fmla="*/ 1385068 w 5697193"/>
              <a:gd name="connsiteY4" fmla="*/ 699638 h 1260583"/>
              <a:gd name="connsiteX5" fmla="*/ 0 w 5697193"/>
              <a:gd name="connsiteY5" fmla="*/ 63 h 1260583"/>
              <a:gd name="connsiteX0" fmla="*/ 5697193 w 5697193"/>
              <a:gd name="connsiteY0" fmla="*/ 531274 h 1260579"/>
              <a:gd name="connsiteX1" fmla="*/ 5040245 w 5697193"/>
              <a:gd name="connsiteY1" fmla="*/ 140657 h 1260579"/>
              <a:gd name="connsiteX2" fmla="*/ 3868393 w 5697193"/>
              <a:gd name="connsiteY2" fmla="*/ 1205977 h 1260579"/>
              <a:gd name="connsiteX3" fmla="*/ 2820828 w 5697193"/>
              <a:gd name="connsiteY3" fmla="*/ 1063934 h 1260579"/>
              <a:gd name="connsiteX4" fmla="*/ 864073 w 5697193"/>
              <a:gd name="connsiteY4" fmla="*/ 752796 h 1260579"/>
              <a:gd name="connsiteX5" fmla="*/ 0 w 5697193"/>
              <a:gd name="connsiteY5" fmla="*/ 59 h 1260579"/>
              <a:gd name="connsiteX0" fmla="*/ 5697193 w 5697193"/>
              <a:gd name="connsiteY0" fmla="*/ 531215 h 1260520"/>
              <a:gd name="connsiteX1" fmla="*/ 5040245 w 5697193"/>
              <a:gd name="connsiteY1" fmla="*/ 140598 h 1260520"/>
              <a:gd name="connsiteX2" fmla="*/ 3868393 w 5697193"/>
              <a:gd name="connsiteY2" fmla="*/ 1205918 h 1260520"/>
              <a:gd name="connsiteX3" fmla="*/ 2820828 w 5697193"/>
              <a:gd name="connsiteY3" fmla="*/ 1063875 h 1260520"/>
              <a:gd name="connsiteX4" fmla="*/ 864073 w 5697193"/>
              <a:gd name="connsiteY4" fmla="*/ 752737 h 1260520"/>
              <a:gd name="connsiteX5" fmla="*/ 332446 w 5697193"/>
              <a:gd name="connsiteY5" fmla="*/ 327436 h 1260520"/>
              <a:gd name="connsiteX6" fmla="*/ 0 w 5697193"/>
              <a:gd name="connsiteY6" fmla="*/ 0 h 1260520"/>
              <a:gd name="connsiteX0" fmla="*/ 5382937 w 5382937"/>
              <a:gd name="connsiteY0" fmla="*/ 1137271 h 1866576"/>
              <a:gd name="connsiteX1" fmla="*/ 4725989 w 5382937"/>
              <a:gd name="connsiteY1" fmla="*/ 746654 h 1866576"/>
              <a:gd name="connsiteX2" fmla="*/ 3554137 w 5382937"/>
              <a:gd name="connsiteY2" fmla="*/ 1811974 h 1866576"/>
              <a:gd name="connsiteX3" fmla="*/ 2506572 w 5382937"/>
              <a:gd name="connsiteY3" fmla="*/ 1669931 h 1866576"/>
              <a:gd name="connsiteX4" fmla="*/ 549817 w 5382937"/>
              <a:gd name="connsiteY4" fmla="*/ 1358793 h 1866576"/>
              <a:gd name="connsiteX5" fmla="*/ 18190 w 5382937"/>
              <a:gd name="connsiteY5" fmla="*/ 933492 h 1866576"/>
              <a:gd name="connsiteX6" fmla="*/ 578879 w 5382937"/>
              <a:gd name="connsiteY6" fmla="*/ 0 h 1866576"/>
              <a:gd name="connsiteX0" fmla="*/ 5696968 w 5696968"/>
              <a:gd name="connsiteY0" fmla="*/ 1137271 h 1866576"/>
              <a:gd name="connsiteX1" fmla="*/ 5040020 w 5696968"/>
              <a:gd name="connsiteY1" fmla="*/ 746654 h 1866576"/>
              <a:gd name="connsiteX2" fmla="*/ 3868168 w 5696968"/>
              <a:gd name="connsiteY2" fmla="*/ 1811974 h 1866576"/>
              <a:gd name="connsiteX3" fmla="*/ 2820603 w 5696968"/>
              <a:gd name="connsiteY3" fmla="*/ 1669931 h 1866576"/>
              <a:gd name="connsiteX4" fmla="*/ 863848 w 5696968"/>
              <a:gd name="connsiteY4" fmla="*/ 1358793 h 1866576"/>
              <a:gd name="connsiteX5" fmla="*/ 13244 w 5696968"/>
              <a:gd name="connsiteY5" fmla="*/ 699576 h 1866576"/>
              <a:gd name="connsiteX6" fmla="*/ 892910 w 5696968"/>
              <a:gd name="connsiteY6" fmla="*/ 0 h 1866576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0739 w 5710739"/>
              <a:gd name="connsiteY0" fmla="*/ 1162069 h 1891374"/>
              <a:gd name="connsiteX1" fmla="*/ 5053791 w 5710739"/>
              <a:gd name="connsiteY1" fmla="*/ 771452 h 1891374"/>
              <a:gd name="connsiteX2" fmla="*/ 3881939 w 5710739"/>
              <a:gd name="connsiteY2" fmla="*/ 1836772 h 1891374"/>
              <a:gd name="connsiteX3" fmla="*/ 2834374 w 5710739"/>
              <a:gd name="connsiteY3" fmla="*/ 1694729 h 1891374"/>
              <a:gd name="connsiteX4" fmla="*/ 877619 w 5710739"/>
              <a:gd name="connsiteY4" fmla="*/ 1383591 h 1891374"/>
              <a:gd name="connsiteX5" fmla="*/ 27015 w 5710739"/>
              <a:gd name="connsiteY5" fmla="*/ 724374 h 1891374"/>
              <a:gd name="connsiteX6" fmla="*/ 906681 w 5710739"/>
              <a:gd name="connsiteY6" fmla="*/ 24798 h 1891374"/>
              <a:gd name="connsiteX0" fmla="*/ 5718361 w 5718361"/>
              <a:gd name="connsiteY0" fmla="*/ 1162069 h 1891374"/>
              <a:gd name="connsiteX1" fmla="*/ 5061413 w 5718361"/>
              <a:gd name="connsiteY1" fmla="*/ 771452 h 1891374"/>
              <a:gd name="connsiteX2" fmla="*/ 3889561 w 5718361"/>
              <a:gd name="connsiteY2" fmla="*/ 1836772 h 1891374"/>
              <a:gd name="connsiteX3" fmla="*/ 2841996 w 5718361"/>
              <a:gd name="connsiteY3" fmla="*/ 1694729 h 1891374"/>
              <a:gd name="connsiteX4" fmla="*/ 885241 w 5718361"/>
              <a:gd name="connsiteY4" fmla="*/ 1383591 h 1891374"/>
              <a:gd name="connsiteX5" fmla="*/ 34637 w 5718361"/>
              <a:gd name="connsiteY5" fmla="*/ 724374 h 1891374"/>
              <a:gd name="connsiteX6" fmla="*/ 914303 w 5718361"/>
              <a:gd name="connsiteY6" fmla="*/ 24798 h 1891374"/>
              <a:gd name="connsiteX0" fmla="*/ 5718361 w 5718361"/>
              <a:gd name="connsiteY0" fmla="*/ 1182593 h 1911898"/>
              <a:gd name="connsiteX1" fmla="*/ 5061413 w 5718361"/>
              <a:gd name="connsiteY1" fmla="*/ 791976 h 1911898"/>
              <a:gd name="connsiteX2" fmla="*/ 3889561 w 5718361"/>
              <a:gd name="connsiteY2" fmla="*/ 1857296 h 1911898"/>
              <a:gd name="connsiteX3" fmla="*/ 2841996 w 5718361"/>
              <a:gd name="connsiteY3" fmla="*/ 1715253 h 1911898"/>
              <a:gd name="connsiteX4" fmla="*/ 885241 w 5718361"/>
              <a:gd name="connsiteY4" fmla="*/ 1404115 h 1911898"/>
              <a:gd name="connsiteX5" fmla="*/ 34637 w 5718361"/>
              <a:gd name="connsiteY5" fmla="*/ 744898 h 1911898"/>
              <a:gd name="connsiteX6" fmla="*/ 914303 w 5718361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858853 w 5691973"/>
              <a:gd name="connsiteY4" fmla="*/ 140411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5691973 w 5691973"/>
              <a:gd name="connsiteY0" fmla="*/ 1182593 h 1911898"/>
              <a:gd name="connsiteX1" fmla="*/ 5035025 w 5691973"/>
              <a:gd name="connsiteY1" fmla="*/ 791976 h 1911898"/>
              <a:gd name="connsiteX2" fmla="*/ 3863173 w 5691973"/>
              <a:gd name="connsiteY2" fmla="*/ 1857296 h 1911898"/>
              <a:gd name="connsiteX3" fmla="*/ 2815608 w 5691973"/>
              <a:gd name="connsiteY3" fmla="*/ 1715253 h 1911898"/>
              <a:gd name="connsiteX4" fmla="*/ 2177291 w 5691973"/>
              <a:gd name="connsiteY4" fmla="*/ 1361585 h 1911898"/>
              <a:gd name="connsiteX5" fmla="*/ 8249 w 5691973"/>
              <a:gd name="connsiteY5" fmla="*/ 744898 h 1911898"/>
              <a:gd name="connsiteX6" fmla="*/ 887915 w 5691973"/>
              <a:gd name="connsiteY6" fmla="*/ 45322 h 1911898"/>
              <a:gd name="connsiteX0" fmla="*/ 4804058 w 4804058"/>
              <a:gd name="connsiteY0" fmla="*/ 1137271 h 1866576"/>
              <a:gd name="connsiteX1" fmla="*/ 4147110 w 4804058"/>
              <a:gd name="connsiteY1" fmla="*/ 746654 h 1866576"/>
              <a:gd name="connsiteX2" fmla="*/ 2975258 w 4804058"/>
              <a:gd name="connsiteY2" fmla="*/ 1811974 h 1866576"/>
              <a:gd name="connsiteX3" fmla="*/ 1927693 w 4804058"/>
              <a:gd name="connsiteY3" fmla="*/ 1669931 h 1866576"/>
              <a:gd name="connsiteX4" fmla="*/ 1289376 w 4804058"/>
              <a:gd name="connsiteY4" fmla="*/ 1316263 h 1866576"/>
              <a:gd name="connsiteX5" fmla="*/ 0 w 4804058"/>
              <a:gd name="connsiteY5" fmla="*/ 0 h 1866576"/>
              <a:gd name="connsiteX0" fmla="*/ 5615424 w 5615424"/>
              <a:gd name="connsiteY0" fmla="*/ 1137271 h 1866576"/>
              <a:gd name="connsiteX1" fmla="*/ 4958476 w 5615424"/>
              <a:gd name="connsiteY1" fmla="*/ 746654 h 1866576"/>
              <a:gd name="connsiteX2" fmla="*/ 3786624 w 5615424"/>
              <a:gd name="connsiteY2" fmla="*/ 1811974 h 1866576"/>
              <a:gd name="connsiteX3" fmla="*/ 2739059 w 5615424"/>
              <a:gd name="connsiteY3" fmla="*/ 1669931 h 1866576"/>
              <a:gd name="connsiteX4" fmla="*/ 2100742 w 5615424"/>
              <a:gd name="connsiteY4" fmla="*/ 1316263 h 1866576"/>
              <a:gd name="connsiteX5" fmla="*/ 811366 w 5615424"/>
              <a:gd name="connsiteY5" fmla="*/ 0 h 1866576"/>
              <a:gd name="connsiteX0" fmla="*/ 5706253 w 5706253"/>
              <a:gd name="connsiteY0" fmla="*/ 1227659 h 1956964"/>
              <a:gd name="connsiteX1" fmla="*/ 5049305 w 5706253"/>
              <a:gd name="connsiteY1" fmla="*/ 837042 h 1956964"/>
              <a:gd name="connsiteX2" fmla="*/ 3877453 w 5706253"/>
              <a:gd name="connsiteY2" fmla="*/ 1902362 h 1956964"/>
              <a:gd name="connsiteX3" fmla="*/ 2829888 w 5706253"/>
              <a:gd name="connsiteY3" fmla="*/ 1760319 h 1956964"/>
              <a:gd name="connsiteX4" fmla="*/ 2191571 w 5706253"/>
              <a:gd name="connsiteY4" fmla="*/ 1406651 h 1956964"/>
              <a:gd name="connsiteX5" fmla="*/ 902195 w 5706253"/>
              <a:gd name="connsiteY5" fmla="*/ 90388 h 1956964"/>
              <a:gd name="connsiteX0" fmla="*/ 5879599 w 5879599"/>
              <a:gd name="connsiteY0" fmla="*/ 1228850 h 1958155"/>
              <a:gd name="connsiteX1" fmla="*/ 5222651 w 5879599"/>
              <a:gd name="connsiteY1" fmla="*/ 838233 h 1958155"/>
              <a:gd name="connsiteX2" fmla="*/ 4050799 w 5879599"/>
              <a:gd name="connsiteY2" fmla="*/ 1903553 h 1958155"/>
              <a:gd name="connsiteX3" fmla="*/ 3003234 w 5879599"/>
              <a:gd name="connsiteY3" fmla="*/ 1761510 h 1958155"/>
              <a:gd name="connsiteX4" fmla="*/ 2088470 w 5879599"/>
              <a:gd name="connsiteY4" fmla="*/ 1375944 h 1958155"/>
              <a:gd name="connsiteX5" fmla="*/ 1075541 w 5879599"/>
              <a:gd name="connsiteY5" fmla="*/ 91579 h 1958155"/>
              <a:gd name="connsiteX0" fmla="*/ 5701656 w 5701656"/>
              <a:gd name="connsiteY0" fmla="*/ 1229627 h 1958932"/>
              <a:gd name="connsiteX1" fmla="*/ 5044708 w 5701656"/>
              <a:gd name="connsiteY1" fmla="*/ 839010 h 1958932"/>
              <a:gd name="connsiteX2" fmla="*/ 3872856 w 5701656"/>
              <a:gd name="connsiteY2" fmla="*/ 1904330 h 1958932"/>
              <a:gd name="connsiteX3" fmla="*/ 2825291 w 5701656"/>
              <a:gd name="connsiteY3" fmla="*/ 1762287 h 1958932"/>
              <a:gd name="connsiteX4" fmla="*/ 1910527 w 5701656"/>
              <a:gd name="connsiteY4" fmla="*/ 1376721 h 1958932"/>
              <a:gd name="connsiteX5" fmla="*/ 897598 w 5701656"/>
              <a:gd name="connsiteY5" fmla="*/ 92356 h 1958932"/>
              <a:gd name="connsiteX0" fmla="*/ 5688041 w 5688041"/>
              <a:gd name="connsiteY0" fmla="*/ 1221720 h 1951025"/>
              <a:gd name="connsiteX1" fmla="*/ 5031093 w 5688041"/>
              <a:gd name="connsiteY1" fmla="*/ 831103 h 1951025"/>
              <a:gd name="connsiteX2" fmla="*/ 3859241 w 5688041"/>
              <a:gd name="connsiteY2" fmla="*/ 1896423 h 1951025"/>
              <a:gd name="connsiteX3" fmla="*/ 2811676 w 5688041"/>
              <a:gd name="connsiteY3" fmla="*/ 1754380 h 1951025"/>
              <a:gd name="connsiteX4" fmla="*/ 1896912 w 5688041"/>
              <a:gd name="connsiteY4" fmla="*/ 1368814 h 1951025"/>
              <a:gd name="connsiteX5" fmla="*/ 883983 w 5688041"/>
              <a:gd name="connsiteY5" fmla="*/ 84449 h 1951025"/>
              <a:gd name="connsiteX0" fmla="*/ 5692577 w 5692577"/>
              <a:gd name="connsiteY0" fmla="*/ 1225146 h 1954451"/>
              <a:gd name="connsiteX1" fmla="*/ 5035629 w 5692577"/>
              <a:gd name="connsiteY1" fmla="*/ 834529 h 1954451"/>
              <a:gd name="connsiteX2" fmla="*/ 3863777 w 5692577"/>
              <a:gd name="connsiteY2" fmla="*/ 1899849 h 1954451"/>
              <a:gd name="connsiteX3" fmla="*/ 2816212 w 5692577"/>
              <a:gd name="connsiteY3" fmla="*/ 1757806 h 1954451"/>
              <a:gd name="connsiteX4" fmla="*/ 1901448 w 5692577"/>
              <a:gd name="connsiteY4" fmla="*/ 1372240 h 1954451"/>
              <a:gd name="connsiteX5" fmla="*/ 888519 w 5692577"/>
              <a:gd name="connsiteY5" fmla="*/ 87875 h 1954451"/>
              <a:gd name="connsiteX0" fmla="*/ 5737982 w 5737982"/>
              <a:gd name="connsiteY0" fmla="*/ 1165132 h 1894437"/>
              <a:gd name="connsiteX1" fmla="*/ 5081034 w 5737982"/>
              <a:gd name="connsiteY1" fmla="*/ 774515 h 1894437"/>
              <a:gd name="connsiteX2" fmla="*/ 3909182 w 5737982"/>
              <a:gd name="connsiteY2" fmla="*/ 1839835 h 1894437"/>
              <a:gd name="connsiteX3" fmla="*/ 2861617 w 5737982"/>
              <a:gd name="connsiteY3" fmla="*/ 1697792 h 1894437"/>
              <a:gd name="connsiteX4" fmla="*/ 1946853 w 5737982"/>
              <a:gd name="connsiteY4" fmla="*/ 1312226 h 1894437"/>
              <a:gd name="connsiteX5" fmla="*/ 933924 w 5737982"/>
              <a:gd name="connsiteY5" fmla="*/ 27861 h 1894437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67444 w 5767444"/>
              <a:gd name="connsiteY0" fmla="*/ 1137271 h 1866576"/>
              <a:gd name="connsiteX1" fmla="*/ 5110496 w 5767444"/>
              <a:gd name="connsiteY1" fmla="*/ 746654 h 1866576"/>
              <a:gd name="connsiteX2" fmla="*/ 3938644 w 5767444"/>
              <a:gd name="connsiteY2" fmla="*/ 1811974 h 1866576"/>
              <a:gd name="connsiteX3" fmla="*/ 2891079 w 5767444"/>
              <a:gd name="connsiteY3" fmla="*/ 1669931 h 1866576"/>
              <a:gd name="connsiteX4" fmla="*/ 1976315 w 5767444"/>
              <a:gd name="connsiteY4" fmla="*/ 1284365 h 1866576"/>
              <a:gd name="connsiteX5" fmla="*/ 19924 w 5767444"/>
              <a:gd name="connsiteY5" fmla="*/ 837799 h 1866576"/>
              <a:gd name="connsiteX6" fmla="*/ 963386 w 5767444"/>
              <a:gd name="connsiteY6" fmla="*/ 0 h 1866576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42799 h 1872104"/>
              <a:gd name="connsiteX1" fmla="*/ 5090572 w 5747520"/>
              <a:gd name="connsiteY1" fmla="*/ 752182 h 1872104"/>
              <a:gd name="connsiteX2" fmla="*/ 3918720 w 5747520"/>
              <a:gd name="connsiteY2" fmla="*/ 1817502 h 1872104"/>
              <a:gd name="connsiteX3" fmla="*/ 2871155 w 5747520"/>
              <a:gd name="connsiteY3" fmla="*/ 1675459 h 1872104"/>
              <a:gd name="connsiteX4" fmla="*/ 1956391 w 5747520"/>
              <a:gd name="connsiteY4" fmla="*/ 1289893 h 1872104"/>
              <a:gd name="connsiteX5" fmla="*/ 0 w 5747520"/>
              <a:gd name="connsiteY5" fmla="*/ 843327 h 1872104"/>
              <a:gd name="connsiteX6" fmla="*/ 943462 w 5747520"/>
              <a:gd name="connsiteY6" fmla="*/ 5528 h 1872104"/>
              <a:gd name="connsiteX0" fmla="*/ 5747520 w 5747520"/>
              <a:gd name="connsiteY0" fmla="*/ 1137271 h 1866576"/>
              <a:gd name="connsiteX1" fmla="*/ 5090572 w 5747520"/>
              <a:gd name="connsiteY1" fmla="*/ 746654 h 1866576"/>
              <a:gd name="connsiteX2" fmla="*/ 3918720 w 5747520"/>
              <a:gd name="connsiteY2" fmla="*/ 1811974 h 1866576"/>
              <a:gd name="connsiteX3" fmla="*/ 2871155 w 5747520"/>
              <a:gd name="connsiteY3" fmla="*/ 1669931 h 1866576"/>
              <a:gd name="connsiteX4" fmla="*/ 1956391 w 5747520"/>
              <a:gd name="connsiteY4" fmla="*/ 1284365 h 1866576"/>
              <a:gd name="connsiteX5" fmla="*/ 0 w 5747520"/>
              <a:gd name="connsiteY5" fmla="*/ 837799 h 1866576"/>
              <a:gd name="connsiteX6" fmla="*/ 943462 w 5747520"/>
              <a:gd name="connsiteY6" fmla="*/ 0 h 1866576"/>
              <a:gd name="connsiteX0" fmla="*/ 5747520 w 5747520"/>
              <a:gd name="connsiteY0" fmla="*/ 1137271 h 1842516"/>
              <a:gd name="connsiteX1" fmla="*/ 5090572 w 5747520"/>
              <a:gd name="connsiteY1" fmla="*/ 746654 h 1842516"/>
              <a:gd name="connsiteX2" fmla="*/ 3918720 w 5747520"/>
              <a:gd name="connsiteY2" fmla="*/ 1811974 h 1842516"/>
              <a:gd name="connsiteX3" fmla="*/ 2754197 w 5747520"/>
              <a:gd name="connsiteY3" fmla="*/ 1531708 h 1842516"/>
              <a:gd name="connsiteX4" fmla="*/ 1956391 w 5747520"/>
              <a:gd name="connsiteY4" fmla="*/ 1284365 h 1842516"/>
              <a:gd name="connsiteX5" fmla="*/ 0 w 5747520"/>
              <a:gd name="connsiteY5" fmla="*/ 837799 h 1842516"/>
              <a:gd name="connsiteX6" fmla="*/ 943462 w 5747520"/>
              <a:gd name="connsiteY6" fmla="*/ 0 h 1842516"/>
              <a:gd name="connsiteX0" fmla="*/ 5747520 w 5747520"/>
              <a:gd name="connsiteY0" fmla="*/ 1137271 h 1856360"/>
              <a:gd name="connsiteX1" fmla="*/ 5090572 w 5747520"/>
              <a:gd name="connsiteY1" fmla="*/ 746654 h 1856360"/>
              <a:gd name="connsiteX2" fmla="*/ 3918720 w 5747520"/>
              <a:gd name="connsiteY2" fmla="*/ 1811974 h 1856360"/>
              <a:gd name="connsiteX3" fmla="*/ 2754197 w 5747520"/>
              <a:gd name="connsiteY3" fmla="*/ 1531708 h 1856360"/>
              <a:gd name="connsiteX4" fmla="*/ 1956391 w 5747520"/>
              <a:gd name="connsiteY4" fmla="*/ 1284365 h 1856360"/>
              <a:gd name="connsiteX5" fmla="*/ 0 w 5747520"/>
              <a:gd name="connsiteY5" fmla="*/ 837799 h 1856360"/>
              <a:gd name="connsiteX6" fmla="*/ 943462 w 5747520"/>
              <a:gd name="connsiteY6" fmla="*/ 0 h 1856360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37271 h 1866116"/>
              <a:gd name="connsiteX1" fmla="*/ 5090572 w 5747520"/>
              <a:gd name="connsiteY1" fmla="*/ 746654 h 1866116"/>
              <a:gd name="connsiteX2" fmla="*/ 3918720 w 5747520"/>
              <a:gd name="connsiteY2" fmla="*/ 1811974 h 1866116"/>
              <a:gd name="connsiteX3" fmla="*/ 2764829 w 5747520"/>
              <a:gd name="connsiteY3" fmla="*/ 1574238 h 1866116"/>
              <a:gd name="connsiteX4" fmla="*/ 1956391 w 5747520"/>
              <a:gd name="connsiteY4" fmla="*/ 1284365 h 1866116"/>
              <a:gd name="connsiteX5" fmla="*/ 0 w 5747520"/>
              <a:gd name="connsiteY5" fmla="*/ 837799 h 1866116"/>
              <a:gd name="connsiteX6" fmla="*/ 943462 w 5747520"/>
              <a:gd name="connsiteY6" fmla="*/ 0 h 1866116"/>
              <a:gd name="connsiteX0" fmla="*/ 5747520 w 5747520"/>
              <a:gd name="connsiteY0" fmla="*/ 1167781 h 1896626"/>
              <a:gd name="connsiteX1" fmla="*/ 5090572 w 5747520"/>
              <a:gd name="connsiteY1" fmla="*/ 777164 h 1896626"/>
              <a:gd name="connsiteX2" fmla="*/ 3918720 w 5747520"/>
              <a:gd name="connsiteY2" fmla="*/ 1842484 h 1896626"/>
              <a:gd name="connsiteX3" fmla="*/ 2764829 w 5747520"/>
              <a:gd name="connsiteY3" fmla="*/ 1604748 h 1896626"/>
              <a:gd name="connsiteX4" fmla="*/ 1956391 w 5747520"/>
              <a:gd name="connsiteY4" fmla="*/ 1314875 h 1896626"/>
              <a:gd name="connsiteX5" fmla="*/ 0 w 5747520"/>
              <a:gd name="connsiteY5" fmla="*/ 868309 h 1896626"/>
              <a:gd name="connsiteX6" fmla="*/ 943462 w 5747520"/>
              <a:gd name="connsiteY6" fmla="*/ 30510 h 1896626"/>
              <a:gd name="connsiteX0" fmla="*/ 5748935 w 5748935"/>
              <a:gd name="connsiteY0" fmla="*/ 1167781 h 1896626"/>
              <a:gd name="connsiteX1" fmla="*/ 5091987 w 5748935"/>
              <a:gd name="connsiteY1" fmla="*/ 777164 h 1896626"/>
              <a:gd name="connsiteX2" fmla="*/ 3920135 w 5748935"/>
              <a:gd name="connsiteY2" fmla="*/ 1842484 h 1896626"/>
              <a:gd name="connsiteX3" fmla="*/ 2766244 w 5748935"/>
              <a:gd name="connsiteY3" fmla="*/ 1604748 h 1896626"/>
              <a:gd name="connsiteX4" fmla="*/ 1957806 w 5748935"/>
              <a:gd name="connsiteY4" fmla="*/ 1314875 h 1896626"/>
              <a:gd name="connsiteX5" fmla="*/ 1415 w 5748935"/>
              <a:gd name="connsiteY5" fmla="*/ 868309 h 1896626"/>
              <a:gd name="connsiteX6" fmla="*/ 944877 w 5748935"/>
              <a:gd name="connsiteY6" fmla="*/ 30510 h 1896626"/>
              <a:gd name="connsiteX0" fmla="*/ 5706445 w 5706445"/>
              <a:gd name="connsiteY0" fmla="*/ 1175990 h 1904835"/>
              <a:gd name="connsiteX1" fmla="*/ 5049497 w 5706445"/>
              <a:gd name="connsiteY1" fmla="*/ 785373 h 1904835"/>
              <a:gd name="connsiteX2" fmla="*/ 3877645 w 5706445"/>
              <a:gd name="connsiteY2" fmla="*/ 1850693 h 1904835"/>
              <a:gd name="connsiteX3" fmla="*/ 2723754 w 5706445"/>
              <a:gd name="connsiteY3" fmla="*/ 1612957 h 1904835"/>
              <a:gd name="connsiteX4" fmla="*/ 1915316 w 5706445"/>
              <a:gd name="connsiteY4" fmla="*/ 1323084 h 1904835"/>
              <a:gd name="connsiteX5" fmla="*/ 1455 w 5706445"/>
              <a:gd name="connsiteY5" fmla="*/ 823355 h 1904835"/>
              <a:gd name="connsiteX6" fmla="*/ 902387 w 5706445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  <a:gd name="connsiteX0" fmla="*/ 5706518 w 5706518"/>
              <a:gd name="connsiteY0" fmla="*/ 1175990 h 1904835"/>
              <a:gd name="connsiteX1" fmla="*/ 5049570 w 5706518"/>
              <a:gd name="connsiteY1" fmla="*/ 785373 h 1904835"/>
              <a:gd name="connsiteX2" fmla="*/ 3877718 w 5706518"/>
              <a:gd name="connsiteY2" fmla="*/ 1850693 h 1904835"/>
              <a:gd name="connsiteX3" fmla="*/ 2723827 w 5706518"/>
              <a:gd name="connsiteY3" fmla="*/ 1612957 h 1904835"/>
              <a:gd name="connsiteX4" fmla="*/ 1915389 w 5706518"/>
              <a:gd name="connsiteY4" fmla="*/ 1323084 h 1904835"/>
              <a:gd name="connsiteX5" fmla="*/ 1528 w 5706518"/>
              <a:gd name="connsiteY5" fmla="*/ 823355 h 1904835"/>
              <a:gd name="connsiteX6" fmla="*/ 902460 w 5706518"/>
              <a:gd name="connsiteY6" fmla="*/ 38719 h 190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6518" h="1904835">
                <a:moveTo>
                  <a:pt x="5706518" y="1175990"/>
                </a:moveTo>
                <a:cubicBezTo>
                  <a:pt x="5610343" y="920017"/>
                  <a:pt x="5478658" y="761701"/>
                  <a:pt x="5049570" y="785373"/>
                </a:cubicBezTo>
                <a:cubicBezTo>
                  <a:pt x="4620482" y="809045"/>
                  <a:pt x="4265342" y="1712762"/>
                  <a:pt x="3877718" y="1850693"/>
                </a:cubicBezTo>
                <a:cubicBezTo>
                  <a:pt x="3490094" y="1988624"/>
                  <a:pt x="3148348" y="1846204"/>
                  <a:pt x="2723827" y="1612957"/>
                </a:cubicBezTo>
                <a:cubicBezTo>
                  <a:pt x="2309940" y="1443506"/>
                  <a:pt x="2234427" y="1302285"/>
                  <a:pt x="1915389" y="1323084"/>
                </a:cubicBezTo>
                <a:cubicBezTo>
                  <a:pt x="1362435" y="1386414"/>
                  <a:pt x="-52934" y="1526514"/>
                  <a:pt x="1528" y="823355"/>
                </a:cubicBezTo>
                <a:cubicBezTo>
                  <a:pt x="109153" y="-103088"/>
                  <a:pt x="723951" y="-34298"/>
                  <a:pt x="902460" y="38719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CE5043B-E670-4966-8648-F26968B02DF2}"/>
              </a:ext>
            </a:extLst>
          </p:cNvPr>
          <p:cNvSpPr/>
          <p:nvPr/>
        </p:nvSpPr>
        <p:spPr>
          <a:xfrm>
            <a:off x="2656834" y="-3259"/>
            <a:ext cx="1182510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Postcompilation</a:t>
            </a:r>
            <a:endParaRPr lang="en-US" sz="1400" dirty="0"/>
          </a:p>
          <a:p>
            <a:pPr algn="ctr"/>
            <a:r>
              <a:rPr lang="en-US" sz="1400" dirty="0"/>
              <a:t>Pit-stop</a:t>
            </a: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A6A76DC-C2FD-4544-A732-F1C22A76C85C}"/>
              </a:ext>
            </a:extLst>
          </p:cNvPr>
          <p:cNvSpPr/>
          <p:nvPr/>
        </p:nvSpPr>
        <p:spPr>
          <a:xfrm>
            <a:off x="2186375" y="345791"/>
            <a:ext cx="1130252" cy="766164"/>
          </a:xfrm>
          <a:custGeom>
            <a:avLst/>
            <a:gdLst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55594"/>
              <a:gd name="connsiteX1" fmla="*/ 4030462 w 4527612"/>
              <a:gd name="connsiteY1" fmla="*/ 27229 h 1155594"/>
              <a:gd name="connsiteX2" fmla="*/ 2698812 w 4527612"/>
              <a:gd name="connsiteY2" fmla="*/ 1101427 h 1155594"/>
              <a:gd name="connsiteX3" fmla="*/ 1651247 w 4527612"/>
              <a:gd name="connsiteY3" fmla="*/ 959384 h 1155594"/>
              <a:gd name="connsiteX4" fmla="*/ 0 w 4527612"/>
              <a:gd name="connsiteY4" fmla="*/ 639788 h 1155594"/>
              <a:gd name="connsiteX0" fmla="*/ 4527612 w 4527612"/>
              <a:gd name="connsiteY0" fmla="*/ 426724 h 1199542"/>
              <a:gd name="connsiteX1" fmla="*/ 4030462 w 4527612"/>
              <a:gd name="connsiteY1" fmla="*/ 27229 h 1199542"/>
              <a:gd name="connsiteX2" fmla="*/ 2698812 w 4527612"/>
              <a:gd name="connsiteY2" fmla="*/ 1101427 h 1199542"/>
              <a:gd name="connsiteX3" fmla="*/ 1651247 w 4527612"/>
              <a:gd name="connsiteY3" fmla="*/ 959384 h 1199542"/>
              <a:gd name="connsiteX4" fmla="*/ 0 w 4527612"/>
              <a:gd name="connsiteY4" fmla="*/ 639788 h 1199542"/>
              <a:gd name="connsiteX0" fmla="*/ 4527612 w 4527612"/>
              <a:gd name="connsiteY0" fmla="*/ 399607 h 1172425"/>
              <a:gd name="connsiteX1" fmla="*/ 4030462 w 4527612"/>
              <a:gd name="connsiteY1" fmla="*/ 112 h 1172425"/>
              <a:gd name="connsiteX2" fmla="*/ 2698812 w 4527612"/>
              <a:gd name="connsiteY2" fmla="*/ 1074310 h 1172425"/>
              <a:gd name="connsiteX3" fmla="*/ 1651247 w 4527612"/>
              <a:gd name="connsiteY3" fmla="*/ 932267 h 1172425"/>
              <a:gd name="connsiteX4" fmla="*/ 0 w 4527612"/>
              <a:gd name="connsiteY4" fmla="*/ 612671 h 1172425"/>
              <a:gd name="connsiteX0" fmla="*/ 4527612 w 4527612"/>
              <a:gd name="connsiteY0" fmla="*/ 390730 h 1162913"/>
              <a:gd name="connsiteX1" fmla="*/ 3870664 w 4527612"/>
              <a:gd name="connsiteY1" fmla="*/ 113 h 1162913"/>
              <a:gd name="connsiteX2" fmla="*/ 2698812 w 4527612"/>
              <a:gd name="connsiteY2" fmla="*/ 1065433 h 1162913"/>
              <a:gd name="connsiteX3" fmla="*/ 1651247 w 4527612"/>
              <a:gd name="connsiteY3" fmla="*/ 923390 h 1162913"/>
              <a:gd name="connsiteX4" fmla="*/ 0 w 4527612"/>
              <a:gd name="connsiteY4" fmla="*/ 603794 h 1162913"/>
              <a:gd name="connsiteX0" fmla="*/ 4527612 w 4527612"/>
              <a:gd name="connsiteY0" fmla="*/ 392950 h 1165133"/>
              <a:gd name="connsiteX1" fmla="*/ 3870664 w 4527612"/>
              <a:gd name="connsiteY1" fmla="*/ 2333 h 1165133"/>
              <a:gd name="connsiteX2" fmla="*/ 2698812 w 4527612"/>
              <a:gd name="connsiteY2" fmla="*/ 1067653 h 1165133"/>
              <a:gd name="connsiteX3" fmla="*/ 1651247 w 4527612"/>
              <a:gd name="connsiteY3" fmla="*/ 925610 h 1165133"/>
              <a:gd name="connsiteX4" fmla="*/ 0 w 4527612"/>
              <a:gd name="connsiteY4" fmla="*/ 606014 h 1165133"/>
              <a:gd name="connsiteX0" fmla="*/ 4527612 w 4527612"/>
              <a:gd name="connsiteY0" fmla="*/ 392950 h 1457346"/>
              <a:gd name="connsiteX1" fmla="*/ 3870664 w 4527612"/>
              <a:gd name="connsiteY1" fmla="*/ 2333 h 1457346"/>
              <a:gd name="connsiteX2" fmla="*/ 2698812 w 4527612"/>
              <a:gd name="connsiteY2" fmla="*/ 1067653 h 1457346"/>
              <a:gd name="connsiteX3" fmla="*/ 1066456 w 4527612"/>
              <a:gd name="connsiteY3" fmla="*/ 1350913 h 1457346"/>
              <a:gd name="connsiteX4" fmla="*/ 0 w 4527612"/>
              <a:gd name="connsiteY4" fmla="*/ 606014 h 1457346"/>
              <a:gd name="connsiteX0" fmla="*/ 3870664 w 3870664"/>
              <a:gd name="connsiteY0" fmla="*/ 0 h 1455013"/>
              <a:gd name="connsiteX1" fmla="*/ 2698812 w 3870664"/>
              <a:gd name="connsiteY1" fmla="*/ 1065320 h 1455013"/>
              <a:gd name="connsiteX2" fmla="*/ 1066456 w 3870664"/>
              <a:gd name="connsiteY2" fmla="*/ 1348580 h 1455013"/>
              <a:gd name="connsiteX3" fmla="*/ 0 w 3870664"/>
              <a:gd name="connsiteY3" fmla="*/ 603681 h 1455013"/>
              <a:gd name="connsiteX0" fmla="*/ 3870664 w 3870664"/>
              <a:gd name="connsiteY0" fmla="*/ 0 h 1348580"/>
              <a:gd name="connsiteX1" fmla="*/ 1066456 w 3870664"/>
              <a:gd name="connsiteY1" fmla="*/ 1348580 h 1348580"/>
              <a:gd name="connsiteX2" fmla="*/ 0 w 3870664"/>
              <a:gd name="connsiteY2" fmla="*/ 603681 h 1348580"/>
              <a:gd name="connsiteX0" fmla="*/ 1066456 w 1066456"/>
              <a:gd name="connsiteY0" fmla="*/ 771478 h 771478"/>
              <a:gd name="connsiteX1" fmla="*/ 0 w 1066456"/>
              <a:gd name="connsiteY1" fmla="*/ 26579 h 771478"/>
              <a:gd name="connsiteX0" fmla="*/ 1066456 w 1066456"/>
              <a:gd name="connsiteY0" fmla="*/ 744899 h 744899"/>
              <a:gd name="connsiteX1" fmla="*/ 0 w 1066456"/>
              <a:gd name="connsiteY1" fmla="*/ 0 h 744899"/>
              <a:gd name="connsiteX0" fmla="*/ 1130252 w 1130252"/>
              <a:gd name="connsiteY0" fmla="*/ 766164 h 766164"/>
              <a:gd name="connsiteX1" fmla="*/ 0 w 1130252"/>
              <a:gd name="connsiteY1" fmla="*/ 0 h 766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30252" h="766164">
                <a:moveTo>
                  <a:pt x="1130252" y="766164"/>
                </a:moveTo>
                <a:cubicBezTo>
                  <a:pt x="591673" y="485038"/>
                  <a:pt x="602580" y="188117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2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uscle Weakness - Doctor answers on HealthTap">
            <a:extLst>
              <a:ext uri="{FF2B5EF4-FFF2-40B4-BE49-F238E27FC236}">
                <a16:creationId xmlns:a16="http://schemas.microsoft.com/office/drawing/2014/main" id="{10A79DD1-3422-46A9-94D8-FE9AB0D9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17" y="2275023"/>
            <a:ext cx="3963472" cy="3005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Instruction Strength Reduction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228" y="1600201"/>
            <a:ext cx="560814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Instruction Strength Reduction</a:t>
            </a:r>
          </a:p>
          <a:p>
            <a:pPr>
              <a:buFontTx/>
              <a:buChar char="-"/>
            </a:pPr>
            <a:r>
              <a:rPr lang="en-US" dirty="0"/>
              <a:t>Prefer “weak” (narrow/specialized instruction) instead</a:t>
            </a:r>
          </a:p>
          <a:p>
            <a:pPr>
              <a:buFontTx/>
              <a:buChar char="-"/>
            </a:pPr>
            <a:r>
              <a:rPr lang="en-US" dirty="0"/>
              <a:t>Avoid “strong” (general-purpose) instruction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11A6FBA-6DD7-4995-8A00-A36200E92977}"/>
              </a:ext>
            </a:extLst>
          </p:cNvPr>
          <p:cNvGrpSpPr/>
          <p:nvPr/>
        </p:nvGrpSpPr>
        <p:grpSpPr>
          <a:xfrm>
            <a:off x="612414" y="4119802"/>
            <a:ext cx="2743199" cy="1170782"/>
            <a:chOff x="1143001" y="4495800"/>
            <a:chExt cx="2743199" cy="117078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924CE2-3B6F-478F-B2DA-8EBE4ECF90E0}"/>
                </a:ext>
              </a:extLst>
            </p:cNvPr>
            <p:cNvSpPr/>
            <p:nvPr/>
          </p:nvSpPr>
          <p:spPr>
            <a:xfrm>
              <a:off x="1143001" y="4495800"/>
              <a:ext cx="2743199" cy="1170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8AFD796-DB2F-4111-A07A-725AF9F2DEF1}"/>
                </a:ext>
              </a:extLst>
            </p:cNvPr>
            <p:cNvSpPr txBox="1"/>
            <p:nvPr/>
          </p:nvSpPr>
          <p:spPr>
            <a:xfrm>
              <a:off x="1233544" y="4648200"/>
              <a:ext cx="19127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imulq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$2 %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292F10C9-5B91-4A94-880A-CD95E6C82E71}"/>
                </a:ext>
              </a:extLst>
            </p:cNvPr>
            <p:cNvSpPr/>
            <p:nvPr/>
          </p:nvSpPr>
          <p:spPr>
            <a:xfrm>
              <a:off x="3136722" y="4814655"/>
              <a:ext cx="461450" cy="449607"/>
            </a:xfrm>
            <a:custGeom>
              <a:avLst/>
              <a:gdLst>
                <a:gd name="connsiteX0" fmla="*/ 809625 w 809625"/>
                <a:gd name="connsiteY0" fmla="*/ 581025 h 581025"/>
                <a:gd name="connsiteX1" fmla="*/ 561975 w 809625"/>
                <a:gd name="connsiteY1" fmla="*/ 304800 h 581025"/>
                <a:gd name="connsiteX2" fmla="*/ 0 w 809625"/>
                <a:gd name="connsiteY2" fmla="*/ 0 h 581025"/>
                <a:gd name="connsiteX0" fmla="*/ 86057 w 580037"/>
                <a:gd name="connsiteY0" fmla="*/ 445852 h 445852"/>
                <a:gd name="connsiteX1" fmla="*/ 561975 w 580037"/>
                <a:gd name="connsiteY1" fmla="*/ 304800 h 445852"/>
                <a:gd name="connsiteX2" fmla="*/ 0 w 580037"/>
                <a:gd name="connsiteY2" fmla="*/ 0 h 445852"/>
                <a:gd name="connsiteX0" fmla="*/ 86057 w 342318"/>
                <a:gd name="connsiteY0" fmla="*/ 445852 h 445852"/>
                <a:gd name="connsiteX1" fmla="*/ 315484 w 342318"/>
                <a:gd name="connsiteY1" fmla="*/ 233239 h 445852"/>
                <a:gd name="connsiteX2" fmla="*/ 0 w 342318"/>
                <a:gd name="connsiteY2" fmla="*/ 0 h 445852"/>
                <a:gd name="connsiteX0" fmla="*/ 86057 w 86057"/>
                <a:gd name="connsiteY0" fmla="*/ 445852 h 445852"/>
                <a:gd name="connsiteX1" fmla="*/ 0 w 86057"/>
                <a:gd name="connsiteY1" fmla="*/ 0 h 445852"/>
                <a:gd name="connsiteX0" fmla="*/ 86057 w 457774"/>
                <a:gd name="connsiteY0" fmla="*/ 445852 h 445852"/>
                <a:gd name="connsiteX1" fmla="*/ 457269 w 457774"/>
                <a:gd name="connsiteY1" fmla="*/ 232926 h 445852"/>
                <a:gd name="connsiteX2" fmla="*/ 0 w 457774"/>
                <a:gd name="connsiteY2" fmla="*/ 0 h 445852"/>
                <a:gd name="connsiteX0" fmla="*/ 86057 w 461450"/>
                <a:gd name="connsiteY0" fmla="*/ 448674 h 448674"/>
                <a:gd name="connsiteX1" fmla="*/ 457269 w 461450"/>
                <a:gd name="connsiteY1" fmla="*/ 235748 h 448674"/>
                <a:gd name="connsiteX2" fmla="*/ 0 w 461450"/>
                <a:gd name="connsiteY2" fmla="*/ 2822 h 448674"/>
                <a:gd name="connsiteX0" fmla="*/ 86057 w 461450"/>
                <a:gd name="connsiteY0" fmla="*/ 448674 h 449607"/>
                <a:gd name="connsiteX1" fmla="*/ 457269 w 461450"/>
                <a:gd name="connsiteY1" fmla="*/ 235748 h 449607"/>
                <a:gd name="connsiteX2" fmla="*/ 0 w 461450"/>
                <a:gd name="connsiteY2" fmla="*/ 2822 h 44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450" h="449607">
                  <a:moveTo>
                    <a:pt x="86057" y="448674"/>
                  </a:moveTo>
                  <a:cubicBezTo>
                    <a:pt x="69321" y="372398"/>
                    <a:pt x="426297" y="598271"/>
                    <a:pt x="457269" y="235748"/>
                  </a:cubicBezTo>
                  <a:cubicBezTo>
                    <a:pt x="503628" y="-159946"/>
                    <a:pt x="152423" y="80464"/>
                    <a:pt x="0" y="2822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0E3173-0FA8-4B2C-8357-DAF9825908C4}"/>
                </a:ext>
              </a:extLst>
            </p:cNvPr>
            <p:cNvSpPr txBox="1"/>
            <p:nvPr/>
          </p:nvSpPr>
          <p:spPr>
            <a:xfrm>
              <a:off x="1784454" y="5029170"/>
              <a:ext cx="14822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shift-left %</a:t>
              </a:r>
              <a:r>
                <a:rPr lang="en-US" dirty="0" err="1">
                  <a:solidFill>
                    <a:schemeClr val="tx2"/>
                  </a:solidFill>
                </a:rPr>
                <a:t>rax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D2D8D73-2422-4055-97F6-CD3BE829851C}"/>
              </a:ext>
            </a:extLst>
          </p:cNvPr>
          <p:cNvGrpSpPr/>
          <p:nvPr/>
        </p:nvGrpSpPr>
        <p:grpSpPr>
          <a:xfrm>
            <a:off x="3523511" y="4122367"/>
            <a:ext cx="2743199" cy="1170782"/>
            <a:chOff x="4876801" y="4495800"/>
            <a:chExt cx="2743199" cy="117078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F8742D2-740B-4766-B5C9-72024952EFB7}"/>
                </a:ext>
              </a:extLst>
            </p:cNvPr>
            <p:cNvSpPr/>
            <p:nvPr/>
          </p:nvSpPr>
          <p:spPr>
            <a:xfrm>
              <a:off x="4876801" y="4495800"/>
              <a:ext cx="2743199" cy="11707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A03D602-4AB8-4487-8533-08338FDC56CC}"/>
                </a:ext>
              </a:extLst>
            </p:cNvPr>
            <p:cNvSpPr txBox="1"/>
            <p:nvPr/>
          </p:nvSpPr>
          <p:spPr>
            <a:xfrm>
              <a:off x="4953000" y="4614446"/>
              <a:ext cx="17892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addq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$1 %</a:t>
              </a: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rax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F6158D0-0850-480D-B11B-EF5772ADE489}"/>
                </a:ext>
              </a:extLst>
            </p:cNvPr>
            <p:cNvSpPr txBox="1"/>
            <p:nvPr/>
          </p:nvSpPr>
          <p:spPr>
            <a:xfrm>
              <a:off x="6172200" y="5029200"/>
              <a:ext cx="958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tx2"/>
                  </a:solidFill>
                </a:rPr>
                <a:t>inc</a:t>
              </a:r>
              <a:r>
                <a:rPr lang="en-US" dirty="0">
                  <a:solidFill>
                    <a:schemeClr val="tx2"/>
                  </a:solidFill>
                </a:rPr>
                <a:t> %</a:t>
              </a:r>
              <a:r>
                <a:rPr lang="en-US" dirty="0" err="1">
                  <a:solidFill>
                    <a:schemeClr val="tx2"/>
                  </a:solidFill>
                </a:rPr>
                <a:t>rax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5D3C05BA-5E2C-415D-96C9-1093A2F1BA69}"/>
                </a:ext>
              </a:extLst>
            </p:cNvPr>
            <p:cNvSpPr/>
            <p:nvPr/>
          </p:nvSpPr>
          <p:spPr>
            <a:xfrm>
              <a:off x="6929950" y="4800600"/>
              <a:ext cx="461450" cy="449607"/>
            </a:xfrm>
            <a:custGeom>
              <a:avLst/>
              <a:gdLst>
                <a:gd name="connsiteX0" fmla="*/ 809625 w 809625"/>
                <a:gd name="connsiteY0" fmla="*/ 581025 h 581025"/>
                <a:gd name="connsiteX1" fmla="*/ 561975 w 809625"/>
                <a:gd name="connsiteY1" fmla="*/ 304800 h 581025"/>
                <a:gd name="connsiteX2" fmla="*/ 0 w 809625"/>
                <a:gd name="connsiteY2" fmla="*/ 0 h 581025"/>
                <a:gd name="connsiteX0" fmla="*/ 86057 w 580037"/>
                <a:gd name="connsiteY0" fmla="*/ 445852 h 445852"/>
                <a:gd name="connsiteX1" fmla="*/ 561975 w 580037"/>
                <a:gd name="connsiteY1" fmla="*/ 304800 h 445852"/>
                <a:gd name="connsiteX2" fmla="*/ 0 w 580037"/>
                <a:gd name="connsiteY2" fmla="*/ 0 h 445852"/>
                <a:gd name="connsiteX0" fmla="*/ 86057 w 342318"/>
                <a:gd name="connsiteY0" fmla="*/ 445852 h 445852"/>
                <a:gd name="connsiteX1" fmla="*/ 315484 w 342318"/>
                <a:gd name="connsiteY1" fmla="*/ 233239 h 445852"/>
                <a:gd name="connsiteX2" fmla="*/ 0 w 342318"/>
                <a:gd name="connsiteY2" fmla="*/ 0 h 445852"/>
                <a:gd name="connsiteX0" fmla="*/ 86057 w 86057"/>
                <a:gd name="connsiteY0" fmla="*/ 445852 h 445852"/>
                <a:gd name="connsiteX1" fmla="*/ 0 w 86057"/>
                <a:gd name="connsiteY1" fmla="*/ 0 h 445852"/>
                <a:gd name="connsiteX0" fmla="*/ 86057 w 457774"/>
                <a:gd name="connsiteY0" fmla="*/ 445852 h 445852"/>
                <a:gd name="connsiteX1" fmla="*/ 457269 w 457774"/>
                <a:gd name="connsiteY1" fmla="*/ 232926 h 445852"/>
                <a:gd name="connsiteX2" fmla="*/ 0 w 457774"/>
                <a:gd name="connsiteY2" fmla="*/ 0 h 445852"/>
                <a:gd name="connsiteX0" fmla="*/ 86057 w 461450"/>
                <a:gd name="connsiteY0" fmla="*/ 448674 h 448674"/>
                <a:gd name="connsiteX1" fmla="*/ 457269 w 461450"/>
                <a:gd name="connsiteY1" fmla="*/ 235748 h 448674"/>
                <a:gd name="connsiteX2" fmla="*/ 0 w 461450"/>
                <a:gd name="connsiteY2" fmla="*/ 2822 h 448674"/>
                <a:gd name="connsiteX0" fmla="*/ 86057 w 461450"/>
                <a:gd name="connsiteY0" fmla="*/ 448674 h 449607"/>
                <a:gd name="connsiteX1" fmla="*/ 457269 w 461450"/>
                <a:gd name="connsiteY1" fmla="*/ 235748 h 449607"/>
                <a:gd name="connsiteX2" fmla="*/ 0 w 461450"/>
                <a:gd name="connsiteY2" fmla="*/ 2822 h 449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450" h="449607">
                  <a:moveTo>
                    <a:pt x="86057" y="448674"/>
                  </a:moveTo>
                  <a:cubicBezTo>
                    <a:pt x="69321" y="372398"/>
                    <a:pt x="426297" y="598271"/>
                    <a:pt x="457269" y="235748"/>
                  </a:cubicBezTo>
                  <a:cubicBezTo>
                    <a:pt x="503628" y="-159946"/>
                    <a:pt x="152423" y="80464"/>
                    <a:pt x="0" y="2822"/>
                  </a:cubicBezTo>
                </a:path>
              </a:pathLst>
            </a:custGeom>
            <a:noFill/>
            <a:ln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87FB0C3-541D-4094-B144-048E6D0748C3}"/>
              </a:ext>
            </a:extLst>
          </p:cNvPr>
          <p:cNvSpPr txBox="1"/>
          <p:nvPr/>
        </p:nvSpPr>
        <p:spPr>
          <a:xfrm>
            <a:off x="1115141" y="5433959"/>
            <a:ext cx="4650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Requires knowledge of the fast and </a:t>
            </a:r>
          </a:p>
          <a:p>
            <a:pPr algn="ctr"/>
            <a:r>
              <a:rPr lang="en-US" sz="2400" i="1" dirty="0"/>
              <a:t>slow instructions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251ED6-8237-43B7-93C0-F0BA60618F58}"/>
              </a:ext>
            </a:extLst>
          </p:cNvPr>
          <p:cNvSpPr txBox="1"/>
          <p:nvPr/>
        </p:nvSpPr>
        <p:spPr>
          <a:xfrm>
            <a:off x="7600947" y="5510898"/>
            <a:ext cx="193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“Weaker” is better</a:t>
            </a:r>
          </a:p>
        </p:txBody>
      </p:sp>
      <p:sp>
        <p:nvSpPr>
          <p:cNvPr id="5" name="L-Shape 4">
            <a:extLst>
              <a:ext uri="{FF2B5EF4-FFF2-40B4-BE49-F238E27FC236}">
                <a16:creationId xmlns:a16="http://schemas.microsoft.com/office/drawing/2014/main" id="{17AF9599-250F-4D1C-A46D-2D6C090E2BBE}"/>
              </a:ext>
            </a:extLst>
          </p:cNvPr>
          <p:cNvSpPr/>
          <p:nvPr/>
        </p:nvSpPr>
        <p:spPr>
          <a:xfrm rot="19193834">
            <a:off x="9323741" y="2253314"/>
            <a:ext cx="1037659" cy="593906"/>
          </a:xfrm>
          <a:prstGeom prst="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DE55945B-735D-4190-AAB6-6AE2A1356EB7}"/>
              </a:ext>
            </a:extLst>
          </p:cNvPr>
          <p:cNvSpPr/>
          <p:nvPr/>
        </p:nvSpPr>
        <p:spPr>
          <a:xfrm rot="2341835">
            <a:off x="6618617" y="1700248"/>
            <a:ext cx="1367646" cy="1342986"/>
          </a:xfrm>
          <a:prstGeom prst="plus">
            <a:avLst>
              <a:gd name="adj" fmla="val 3992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Peephole Optimization: Summary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Peephole Optimizations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684" y="1600201"/>
            <a:ext cx="1014820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Concept</a:t>
            </a:r>
          </a:p>
          <a:p>
            <a:r>
              <a:rPr lang="en-US" dirty="0"/>
              <a:t>Final code “postprocessing”</a:t>
            </a:r>
          </a:p>
          <a:p>
            <a:r>
              <a:rPr lang="en-US" dirty="0"/>
              <a:t>Slide a window over the program that pattern-matches suboptimal cases</a:t>
            </a:r>
          </a:p>
          <a:p>
            <a:pPr marL="0" indent="0">
              <a:buNone/>
            </a:pPr>
            <a:r>
              <a:rPr lang="en-US" b="1" dirty="0"/>
              <a:t>Benefits</a:t>
            </a:r>
          </a:p>
          <a:p>
            <a:r>
              <a:rPr lang="en-US" dirty="0"/>
              <a:t>Remove some consequences of naïve machine code generation</a:t>
            </a:r>
          </a:p>
          <a:p>
            <a:r>
              <a:rPr lang="en-US" dirty="0"/>
              <a:t>Leverage hardware features</a:t>
            </a:r>
          </a:p>
          <a:p>
            <a:pPr lvl="1"/>
            <a:r>
              <a:rPr lang="en-US" dirty="0"/>
              <a:t>Faster instructions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013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5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3246372-6452-4E61-A9E5-EAB443A2D359}"/>
              </a:ext>
            </a:extLst>
          </p:cNvPr>
          <p:cNvSpPr/>
          <p:nvPr/>
        </p:nvSpPr>
        <p:spPr>
          <a:xfrm>
            <a:off x="2003089" y="3698934"/>
            <a:ext cx="3858322" cy="54641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07E93D-CD53-4D52-965A-EEC4E525B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635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Multi-stage Cycles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classic cycle of a processor:</a:t>
            </a:r>
          </a:p>
          <a:p>
            <a:pPr marL="0" indent="0">
              <a:buNone/>
            </a:pPr>
            <a:r>
              <a:rPr lang="en-US" dirty="0"/>
              <a:t>Fetch - read value at the program counter</a:t>
            </a:r>
          </a:p>
          <a:p>
            <a:pPr marL="0" indent="0">
              <a:buNone/>
            </a:pPr>
            <a:r>
              <a:rPr lang="en-US" dirty="0"/>
              <a:t>Decode – figure out what the instruction is</a:t>
            </a:r>
          </a:p>
          <a:p>
            <a:pPr marL="0" indent="0">
              <a:buNone/>
            </a:pPr>
            <a:r>
              <a:rPr lang="en-US" dirty="0"/>
              <a:t>Execute – do what the instruction</a:t>
            </a:r>
          </a:p>
          <a:p>
            <a:pPr marL="0" indent="0">
              <a:buNone/>
            </a:pPr>
            <a:r>
              <a:rPr lang="en-US" dirty="0"/>
              <a:t>Write-back – commit the results to register/memory</a:t>
            </a:r>
          </a:p>
          <a:p>
            <a:pPr marL="0" indent="0">
              <a:buNone/>
            </a:pPr>
            <a:r>
              <a:rPr lang="en-US" b="1" dirty="0"/>
              <a:t>If we did all of this sequentially, we’d waste time &amp; resources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98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Instruction Pipelines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15566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Start on next instruction before current 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34</a:t>
            </a:fld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48E3BB-CD63-40ED-8F7D-277CC71F9CA9}"/>
              </a:ext>
            </a:extLst>
          </p:cNvPr>
          <p:cNvGrpSpPr/>
          <p:nvPr/>
        </p:nvGrpSpPr>
        <p:grpSpPr>
          <a:xfrm>
            <a:off x="2609814" y="3300761"/>
            <a:ext cx="596637" cy="3175101"/>
            <a:chOff x="1085813" y="3300760"/>
            <a:chExt cx="596637" cy="3175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DC2D21-CC3B-4753-BE7E-3ADABF2BB2FD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6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299278-0043-4033-9737-9979B4445DE7}"/>
                </a:ext>
              </a:extLst>
            </p:cNvPr>
            <p:cNvSpPr txBox="1"/>
            <p:nvPr/>
          </p:nvSpPr>
          <p:spPr>
            <a:xfrm>
              <a:off x="1085813" y="330076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D507C1-F23D-4EBA-9DD0-302B75F63360}"/>
              </a:ext>
            </a:extLst>
          </p:cNvPr>
          <p:cNvGrpSpPr/>
          <p:nvPr/>
        </p:nvGrpSpPr>
        <p:grpSpPr>
          <a:xfrm>
            <a:off x="3269592" y="3297045"/>
            <a:ext cx="596637" cy="3178817"/>
            <a:chOff x="1617352" y="3297044"/>
            <a:chExt cx="596637" cy="317881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673E68-C389-4336-9B3E-A8FBB6032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1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C259E3-659F-4609-9008-529492661B90}"/>
                </a:ext>
              </a:extLst>
            </p:cNvPr>
            <p:cNvSpPr txBox="1"/>
            <p:nvPr/>
          </p:nvSpPr>
          <p:spPr>
            <a:xfrm>
              <a:off x="1617352" y="329704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11C255-7976-406D-A86C-47EB97225D80}"/>
              </a:ext>
            </a:extLst>
          </p:cNvPr>
          <p:cNvGrpSpPr/>
          <p:nvPr/>
        </p:nvGrpSpPr>
        <p:grpSpPr>
          <a:xfrm>
            <a:off x="3929370" y="3293329"/>
            <a:ext cx="596637" cy="3182533"/>
            <a:chOff x="2148891" y="3293328"/>
            <a:chExt cx="596637" cy="31825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760A39-93C9-493A-A1F1-5D6A9F750D6C}"/>
                </a:ext>
              </a:extLst>
            </p:cNvPr>
            <p:cNvCxnSpPr>
              <a:cxnSpLocks/>
            </p:cNvCxnSpPr>
            <p:nvPr/>
          </p:nvCxnSpPr>
          <p:spPr>
            <a:xfrm>
              <a:off x="243917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BE3A42-562F-40CE-B297-5CD1DA978D99}"/>
                </a:ext>
              </a:extLst>
            </p:cNvPr>
            <p:cNvSpPr txBox="1"/>
            <p:nvPr/>
          </p:nvSpPr>
          <p:spPr>
            <a:xfrm>
              <a:off x="2148891" y="329332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C421B9-AD9A-4E27-928B-528A16263D9F}"/>
              </a:ext>
            </a:extLst>
          </p:cNvPr>
          <p:cNvGrpSpPr/>
          <p:nvPr/>
        </p:nvGrpSpPr>
        <p:grpSpPr>
          <a:xfrm>
            <a:off x="4589148" y="3289613"/>
            <a:ext cx="596637" cy="3186249"/>
            <a:chOff x="2680430" y="3289612"/>
            <a:chExt cx="596637" cy="318624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87A4-BD51-45B7-97E3-25237E2FCA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2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432155-E0BA-4C79-923D-C3E26D47ACC4}"/>
                </a:ext>
              </a:extLst>
            </p:cNvPr>
            <p:cNvSpPr txBox="1"/>
            <p:nvPr/>
          </p:nvSpPr>
          <p:spPr>
            <a:xfrm>
              <a:off x="2680430" y="328961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D971D6-A6D9-49CB-8F6B-F5C5DACEA391}"/>
              </a:ext>
            </a:extLst>
          </p:cNvPr>
          <p:cNvGrpSpPr/>
          <p:nvPr/>
        </p:nvGrpSpPr>
        <p:grpSpPr>
          <a:xfrm>
            <a:off x="5248926" y="3285897"/>
            <a:ext cx="596637" cy="3189965"/>
            <a:chOff x="3211969" y="3285896"/>
            <a:chExt cx="596637" cy="31899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8E328A-87B8-4578-9BDF-4A2D2AA64C0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79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ED6330-E516-4390-93B7-C27DC8E3060D}"/>
                </a:ext>
              </a:extLst>
            </p:cNvPr>
            <p:cNvSpPr txBox="1"/>
            <p:nvPr/>
          </p:nvSpPr>
          <p:spPr>
            <a:xfrm>
              <a:off x="3211969" y="3285896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FA863B-13C9-4918-927E-9D92A78E7E91}"/>
              </a:ext>
            </a:extLst>
          </p:cNvPr>
          <p:cNvGrpSpPr/>
          <p:nvPr/>
        </p:nvGrpSpPr>
        <p:grpSpPr>
          <a:xfrm>
            <a:off x="5908704" y="3282181"/>
            <a:ext cx="596637" cy="3193681"/>
            <a:chOff x="3743508" y="3282180"/>
            <a:chExt cx="596637" cy="319368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37060E-F78D-403E-9B86-21FEBBF8F1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13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3928F9-1F90-47A7-B487-E17E3A19D883}"/>
                </a:ext>
              </a:extLst>
            </p:cNvPr>
            <p:cNvSpPr txBox="1"/>
            <p:nvPr/>
          </p:nvSpPr>
          <p:spPr>
            <a:xfrm>
              <a:off x="3743508" y="328218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EE0BB-C9B9-45C2-990E-C6CAABAADDA5}"/>
              </a:ext>
            </a:extLst>
          </p:cNvPr>
          <p:cNvGrpSpPr/>
          <p:nvPr/>
        </p:nvGrpSpPr>
        <p:grpSpPr>
          <a:xfrm>
            <a:off x="6568482" y="3278465"/>
            <a:ext cx="596637" cy="3197397"/>
            <a:chOff x="4275047" y="3278464"/>
            <a:chExt cx="596637" cy="319739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5701E6-8436-4FAD-8080-D50C81DAB59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78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5BD37C-8376-4A64-A818-634E331E0C0F}"/>
                </a:ext>
              </a:extLst>
            </p:cNvPr>
            <p:cNvSpPr txBox="1"/>
            <p:nvPr/>
          </p:nvSpPr>
          <p:spPr>
            <a:xfrm>
              <a:off x="4275047" y="327846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6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E4DD6E-16B4-4284-8946-92FC4E6A978C}"/>
              </a:ext>
            </a:extLst>
          </p:cNvPr>
          <p:cNvGrpSpPr/>
          <p:nvPr/>
        </p:nvGrpSpPr>
        <p:grpSpPr>
          <a:xfrm>
            <a:off x="7228260" y="3274749"/>
            <a:ext cx="596637" cy="3201113"/>
            <a:chOff x="4806586" y="3274748"/>
            <a:chExt cx="596637" cy="32011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1CEF2-4CC9-4812-B9C4-99BA74ADB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244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2B6D5B-92E6-441B-A330-48E4F88F4074}"/>
                </a:ext>
              </a:extLst>
            </p:cNvPr>
            <p:cNvSpPr txBox="1"/>
            <p:nvPr/>
          </p:nvSpPr>
          <p:spPr>
            <a:xfrm>
              <a:off x="4806586" y="327474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DDA955-FC50-44FE-9D09-133DADDB82BC}"/>
              </a:ext>
            </a:extLst>
          </p:cNvPr>
          <p:cNvGrpSpPr/>
          <p:nvPr/>
        </p:nvGrpSpPr>
        <p:grpSpPr>
          <a:xfrm>
            <a:off x="7888038" y="3271033"/>
            <a:ext cx="596637" cy="3204829"/>
            <a:chOff x="5338125" y="3271032"/>
            <a:chExt cx="596637" cy="3204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45BDCA8-617B-47D5-8260-966E708AACE1}"/>
                </a:ext>
              </a:extLst>
            </p:cNvPr>
            <p:cNvCxnSpPr>
              <a:cxnSpLocks/>
            </p:cNvCxnSpPr>
            <p:nvPr/>
          </p:nvCxnSpPr>
          <p:spPr>
            <a:xfrm>
              <a:off x="563509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E11F4A-3EC6-43DA-A1D3-9D2BB944EF6B}"/>
                </a:ext>
              </a:extLst>
            </p:cNvPr>
            <p:cNvSpPr txBox="1"/>
            <p:nvPr/>
          </p:nvSpPr>
          <p:spPr>
            <a:xfrm>
              <a:off x="5338125" y="327103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726AA9-DF48-42F9-912E-894CCA89479C}"/>
              </a:ext>
            </a:extLst>
          </p:cNvPr>
          <p:cNvSpPr txBox="1"/>
          <p:nvPr/>
        </p:nvSpPr>
        <p:spPr>
          <a:xfrm>
            <a:off x="5270175" y="226098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:  </a:t>
            </a:r>
            <a:r>
              <a:rPr lang="en-US" dirty="0" err="1">
                <a:latin typeface="Garamond" panose="02020404030301010803" pitchFamily="18" charset="0"/>
              </a:rPr>
              <a:t>addq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rax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rbx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subq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rcx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rdx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AA797-6089-4762-BE96-078445E70000}"/>
              </a:ext>
            </a:extLst>
          </p:cNvPr>
          <p:cNvSpPr txBox="1"/>
          <p:nvPr/>
        </p:nvSpPr>
        <p:spPr>
          <a:xfrm>
            <a:off x="3065875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D668F295-B093-4EB7-AFB8-2EC10E60795E}"/>
              </a:ext>
            </a:extLst>
          </p:cNvPr>
          <p:cNvSpPr/>
          <p:nvPr/>
        </p:nvSpPr>
        <p:spPr>
          <a:xfrm rot="5400000">
            <a:off x="3095982" y="5015948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7F79A5E-1D5A-4DE3-A791-CE1E637B4014}"/>
              </a:ext>
            </a:extLst>
          </p:cNvPr>
          <p:cNvSpPr txBox="1"/>
          <p:nvPr/>
        </p:nvSpPr>
        <p:spPr>
          <a:xfrm>
            <a:off x="2939159" y="5297834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E579F-0BD5-4C96-8294-CE8DB0D80D2C}"/>
              </a:ext>
            </a:extLst>
          </p:cNvPr>
          <p:cNvSpPr txBox="1"/>
          <p:nvPr/>
        </p:nvSpPr>
        <p:spPr>
          <a:xfrm>
            <a:off x="3727926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CB5867-04D4-47C9-9388-13EC36F264AC}"/>
              </a:ext>
            </a:extLst>
          </p:cNvPr>
          <p:cNvSpPr/>
          <p:nvPr/>
        </p:nvSpPr>
        <p:spPr>
          <a:xfrm rot="5400000">
            <a:off x="3750184" y="5027101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E64EFF-C92E-4392-BF2C-D67447A630CE}"/>
              </a:ext>
            </a:extLst>
          </p:cNvPr>
          <p:cNvSpPr txBox="1"/>
          <p:nvPr/>
        </p:nvSpPr>
        <p:spPr>
          <a:xfrm>
            <a:off x="3515304" y="5308987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5DD58-B906-4B46-8E9F-F791AAE8D039}"/>
              </a:ext>
            </a:extLst>
          </p:cNvPr>
          <p:cNvSpPr txBox="1"/>
          <p:nvPr/>
        </p:nvSpPr>
        <p:spPr>
          <a:xfrm>
            <a:off x="4389977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D7E11555-DB56-46FF-91F2-A7DE9B0E64BE}"/>
              </a:ext>
            </a:extLst>
          </p:cNvPr>
          <p:cNvSpPr/>
          <p:nvPr/>
        </p:nvSpPr>
        <p:spPr>
          <a:xfrm rot="5400000">
            <a:off x="4415538" y="5060552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08A567C-BED0-4912-8CEA-38B426972703}"/>
              </a:ext>
            </a:extLst>
          </p:cNvPr>
          <p:cNvSpPr txBox="1"/>
          <p:nvPr/>
        </p:nvSpPr>
        <p:spPr>
          <a:xfrm>
            <a:off x="4180658" y="5342438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8356F-6C69-41AF-82D8-BAA85DA56471}"/>
              </a:ext>
            </a:extLst>
          </p:cNvPr>
          <p:cNvSpPr txBox="1"/>
          <p:nvPr/>
        </p:nvSpPr>
        <p:spPr>
          <a:xfrm>
            <a:off x="5052028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7B9260B2-0CC2-4DF9-8F70-CD2C96A090B3}"/>
              </a:ext>
            </a:extLst>
          </p:cNvPr>
          <p:cNvSpPr/>
          <p:nvPr/>
        </p:nvSpPr>
        <p:spPr>
          <a:xfrm rot="5400000">
            <a:off x="5069740" y="5038248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9B2A0D-3C5C-4892-94CC-8264FD8D51E5}"/>
              </a:ext>
            </a:extLst>
          </p:cNvPr>
          <p:cNvSpPr txBox="1"/>
          <p:nvPr/>
        </p:nvSpPr>
        <p:spPr>
          <a:xfrm>
            <a:off x="4912920" y="532013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34F755-48BD-4807-B93B-43EB9F02A36A}"/>
              </a:ext>
            </a:extLst>
          </p:cNvPr>
          <p:cNvSpPr txBox="1"/>
          <p:nvPr/>
        </p:nvSpPr>
        <p:spPr>
          <a:xfrm>
            <a:off x="5738445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9" name="Right Brace 118">
            <a:extLst>
              <a:ext uri="{FF2B5EF4-FFF2-40B4-BE49-F238E27FC236}">
                <a16:creationId xmlns:a16="http://schemas.microsoft.com/office/drawing/2014/main" id="{85ECDD80-AE59-4844-94B4-3191BFFA9D3C}"/>
              </a:ext>
            </a:extLst>
          </p:cNvPr>
          <p:cNvSpPr/>
          <p:nvPr/>
        </p:nvSpPr>
        <p:spPr>
          <a:xfrm rot="5400000">
            <a:off x="5768552" y="5004797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0D254E7-FF69-4C13-B7D8-FFA066A563E5}"/>
              </a:ext>
            </a:extLst>
          </p:cNvPr>
          <p:cNvSpPr txBox="1"/>
          <p:nvPr/>
        </p:nvSpPr>
        <p:spPr>
          <a:xfrm>
            <a:off x="5611729" y="5286683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14562B-5A22-45C3-8FC3-A8E97E19BA0A}"/>
              </a:ext>
            </a:extLst>
          </p:cNvPr>
          <p:cNvSpPr txBox="1"/>
          <p:nvPr/>
        </p:nvSpPr>
        <p:spPr>
          <a:xfrm>
            <a:off x="6400496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21BCC7BD-654E-4B07-97DB-BC90DD0C17DB}"/>
              </a:ext>
            </a:extLst>
          </p:cNvPr>
          <p:cNvSpPr/>
          <p:nvPr/>
        </p:nvSpPr>
        <p:spPr>
          <a:xfrm rot="5400000">
            <a:off x="6422754" y="5015950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2A83CB-16AC-48B5-9D9B-0DD79DB92260}"/>
              </a:ext>
            </a:extLst>
          </p:cNvPr>
          <p:cNvSpPr txBox="1"/>
          <p:nvPr/>
        </p:nvSpPr>
        <p:spPr>
          <a:xfrm>
            <a:off x="6187874" y="5297836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5F7E0D-8823-4923-8C55-819942839806}"/>
              </a:ext>
            </a:extLst>
          </p:cNvPr>
          <p:cNvSpPr txBox="1"/>
          <p:nvPr/>
        </p:nvSpPr>
        <p:spPr>
          <a:xfrm>
            <a:off x="7062547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3" name="Right Brace 122">
            <a:extLst>
              <a:ext uri="{FF2B5EF4-FFF2-40B4-BE49-F238E27FC236}">
                <a16:creationId xmlns:a16="http://schemas.microsoft.com/office/drawing/2014/main" id="{7EF783E6-1CE8-41B2-B794-23A063668118}"/>
              </a:ext>
            </a:extLst>
          </p:cNvPr>
          <p:cNvSpPr/>
          <p:nvPr/>
        </p:nvSpPr>
        <p:spPr>
          <a:xfrm rot="5400000">
            <a:off x="7088108" y="5049401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EBD9B6B-CF32-4FBC-87DF-3519B939E4B8}"/>
              </a:ext>
            </a:extLst>
          </p:cNvPr>
          <p:cNvSpPr txBox="1"/>
          <p:nvPr/>
        </p:nvSpPr>
        <p:spPr>
          <a:xfrm>
            <a:off x="6853228" y="5331287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55132F-C141-4912-BDE3-5DD3AE24F85C}"/>
              </a:ext>
            </a:extLst>
          </p:cNvPr>
          <p:cNvSpPr txBox="1"/>
          <p:nvPr/>
        </p:nvSpPr>
        <p:spPr>
          <a:xfrm>
            <a:off x="7724598" y="481344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5" name="Right Brace 124">
            <a:extLst>
              <a:ext uri="{FF2B5EF4-FFF2-40B4-BE49-F238E27FC236}">
                <a16:creationId xmlns:a16="http://schemas.microsoft.com/office/drawing/2014/main" id="{54379477-5094-4AC1-8506-BC23007BC09E}"/>
              </a:ext>
            </a:extLst>
          </p:cNvPr>
          <p:cNvSpPr/>
          <p:nvPr/>
        </p:nvSpPr>
        <p:spPr>
          <a:xfrm rot="5400000">
            <a:off x="7742310" y="5027097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C64D84C-F890-44E6-8403-4F161372E5C1}"/>
              </a:ext>
            </a:extLst>
          </p:cNvPr>
          <p:cNvSpPr txBox="1"/>
          <p:nvPr/>
        </p:nvSpPr>
        <p:spPr>
          <a:xfrm>
            <a:off x="7585490" y="5308983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06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Instruction Pipelines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15566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Start on next instruction before current 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1AECB0-C555-4ED7-9EE7-392FC75100BF}"/>
              </a:ext>
            </a:extLst>
          </p:cNvPr>
          <p:cNvGrpSpPr/>
          <p:nvPr/>
        </p:nvGrpSpPr>
        <p:grpSpPr>
          <a:xfrm>
            <a:off x="1651070" y="3810582"/>
            <a:ext cx="1136983" cy="2520308"/>
            <a:chOff x="127069" y="3810582"/>
            <a:chExt cx="1136983" cy="25203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2F9443-7A82-4A57-BF5D-B97B33802C6A}"/>
                </a:ext>
              </a:extLst>
            </p:cNvPr>
            <p:cNvSpPr/>
            <p:nvPr/>
          </p:nvSpPr>
          <p:spPr>
            <a:xfrm>
              <a:off x="334534" y="3810582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Fetch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61FA76-700C-425C-B55B-9DC422B77153}"/>
                </a:ext>
              </a:extLst>
            </p:cNvPr>
            <p:cNvSpPr/>
            <p:nvPr/>
          </p:nvSpPr>
          <p:spPr>
            <a:xfrm>
              <a:off x="334534" y="4446859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Decode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C3841-5582-4C3D-8FCA-14421EF6B5B3}"/>
                </a:ext>
              </a:extLst>
            </p:cNvPr>
            <p:cNvSpPr/>
            <p:nvPr/>
          </p:nvSpPr>
          <p:spPr>
            <a:xfrm>
              <a:off x="338501" y="5100767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Execute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E57898-8394-41B7-B0BD-5F0E90AB8B66}"/>
                </a:ext>
              </a:extLst>
            </p:cNvPr>
            <p:cNvSpPr/>
            <p:nvPr/>
          </p:nvSpPr>
          <p:spPr>
            <a:xfrm>
              <a:off x="127069" y="5837404"/>
              <a:ext cx="1136983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Writeback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48E3BB-CD63-40ED-8F7D-277CC71F9CA9}"/>
              </a:ext>
            </a:extLst>
          </p:cNvPr>
          <p:cNvGrpSpPr/>
          <p:nvPr/>
        </p:nvGrpSpPr>
        <p:grpSpPr>
          <a:xfrm>
            <a:off x="2609814" y="3300761"/>
            <a:ext cx="596637" cy="3175101"/>
            <a:chOff x="1085813" y="3300760"/>
            <a:chExt cx="596637" cy="3175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DC2D21-CC3B-4753-BE7E-3ADABF2BB2FD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6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299278-0043-4033-9737-9979B4445DE7}"/>
                </a:ext>
              </a:extLst>
            </p:cNvPr>
            <p:cNvSpPr txBox="1"/>
            <p:nvPr/>
          </p:nvSpPr>
          <p:spPr>
            <a:xfrm>
              <a:off x="1085813" y="330076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D507C1-F23D-4EBA-9DD0-302B75F63360}"/>
              </a:ext>
            </a:extLst>
          </p:cNvPr>
          <p:cNvGrpSpPr/>
          <p:nvPr/>
        </p:nvGrpSpPr>
        <p:grpSpPr>
          <a:xfrm>
            <a:off x="3269592" y="3297045"/>
            <a:ext cx="596637" cy="3178817"/>
            <a:chOff x="1617352" y="3297044"/>
            <a:chExt cx="596637" cy="317881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673E68-C389-4336-9B3E-A8FBB6032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1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C259E3-659F-4609-9008-529492661B90}"/>
                </a:ext>
              </a:extLst>
            </p:cNvPr>
            <p:cNvSpPr txBox="1"/>
            <p:nvPr/>
          </p:nvSpPr>
          <p:spPr>
            <a:xfrm>
              <a:off x="1617352" y="329704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11C255-7976-406D-A86C-47EB97225D80}"/>
              </a:ext>
            </a:extLst>
          </p:cNvPr>
          <p:cNvGrpSpPr/>
          <p:nvPr/>
        </p:nvGrpSpPr>
        <p:grpSpPr>
          <a:xfrm>
            <a:off x="3929370" y="3293329"/>
            <a:ext cx="596637" cy="3182533"/>
            <a:chOff x="2148891" y="3293328"/>
            <a:chExt cx="596637" cy="31825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760A39-93C9-493A-A1F1-5D6A9F750D6C}"/>
                </a:ext>
              </a:extLst>
            </p:cNvPr>
            <p:cNvCxnSpPr>
              <a:cxnSpLocks/>
            </p:cNvCxnSpPr>
            <p:nvPr/>
          </p:nvCxnSpPr>
          <p:spPr>
            <a:xfrm>
              <a:off x="243917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BE3A42-562F-40CE-B297-5CD1DA978D99}"/>
                </a:ext>
              </a:extLst>
            </p:cNvPr>
            <p:cNvSpPr txBox="1"/>
            <p:nvPr/>
          </p:nvSpPr>
          <p:spPr>
            <a:xfrm>
              <a:off x="2148891" y="329332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C421B9-AD9A-4E27-928B-528A16263D9F}"/>
              </a:ext>
            </a:extLst>
          </p:cNvPr>
          <p:cNvGrpSpPr/>
          <p:nvPr/>
        </p:nvGrpSpPr>
        <p:grpSpPr>
          <a:xfrm>
            <a:off x="4589148" y="3289613"/>
            <a:ext cx="596637" cy="3186249"/>
            <a:chOff x="2680430" y="3289612"/>
            <a:chExt cx="596637" cy="318624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87A4-BD51-45B7-97E3-25237E2FCA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2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432155-E0BA-4C79-923D-C3E26D47ACC4}"/>
                </a:ext>
              </a:extLst>
            </p:cNvPr>
            <p:cNvSpPr txBox="1"/>
            <p:nvPr/>
          </p:nvSpPr>
          <p:spPr>
            <a:xfrm>
              <a:off x="2680430" y="328961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D971D6-A6D9-49CB-8F6B-F5C5DACEA391}"/>
              </a:ext>
            </a:extLst>
          </p:cNvPr>
          <p:cNvGrpSpPr/>
          <p:nvPr/>
        </p:nvGrpSpPr>
        <p:grpSpPr>
          <a:xfrm>
            <a:off x="5248926" y="3285897"/>
            <a:ext cx="596637" cy="3189965"/>
            <a:chOff x="3211969" y="3285896"/>
            <a:chExt cx="596637" cy="31899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8E328A-87B8-4578-9BDF-4A2D2AA64C0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79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ED6330-E516-4390-93B7-C27DC8E3060D}"/>
                </a:ext>
              </a:extLst>
            </p:cNvPr>
            <p:cNvSpPr txBox="1"/>
            <p:nvPr/>
          </p:nvSpPr>
          <p:spPr>
            <a:xfrm>
              <a:off x="3211969" y="3285896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FA863B-13C9-4918-927E-9D92A78E7E91}"/>
              </a:ext>
            </a:extLst>
          </p:cNvPr>
          <p:cNvGrpSpPr/>
          <p:nvPr/>
        </p:nvGrpSpPr>
        <p:grpSpPr>
          <a:xfrm>
            <a:off x="5908704" y="3282181"/>
            <a:ext cx="596637" cy="3193681"/>
            <a:chOff x="3743508" y="3282180"/>
            <a:chExt cx="596637" cy="319368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37060E-F78D-403E-9B86-21FEBBF8F1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13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3928F9-1F90-47A7-B487-E17E3A19D883}"/>
                </a:ext>
              </a:extLst>
            </p:cNvPr>
            <p:cNvSpPr txBox="1"/>
            <p:nvPr/>
          </p:nvSpPr>
          <p:spPr>
            <a:xfrm>
              <a:off x="3743508" y="328218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EE0BB-C9B9-45C2-990E-C6CAABAADDA5}"/>
              </a:ext>
            </a:extLst>
          </p:cNvPr>
          <p:cNvGrpSpPr/>
          <p:nvPr/>
        </p:nvGrpSpPr>
        <p:grpSpPr>
          <a:xfrm>
            <a:off x="6568482" y="3278465"/>
            <a:ext cx="596637" cy="3197397"/>
            <a:chOff x="4275047" y="3278464"/>
            <a:chExt cx="596637" cy="319739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5701E6-8436-4FAD-8080-D50C81DAB59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78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5BD37C-8376-4A64-A818-634E331E0C0F}"/>
                </a:ext>
              </a:extLst>
            </p:cNvPr>
            <p:cNvSpPr txBox="1"/>
            <p:nvPr/>
          </p:nvSpPr>
          <p:spPr>
            <a:xfrm>
              <a:off x="4275047" y="327846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6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E4DD6E-16B4-4284-8946-92FC4E6A978C}"/>
              </a:ext>
            </a:extLst>
          </p:cNvPr>
          <p:cNvGrpSpPr/>
          <p:nvPr/>
        </p:nvGrpSpPr>
        <p:grpSpPr>
          <a:xfrm>
            <a:off x="7228260" y="3274749"/>
            <a:ext cx="596637" cy="3201113"/>
            <a:chOff x="4806586" y="3274748"/>
            <a:chExt cx="596637" cy="32011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1CEF2-4CC9-4812-B9C4-99BA74ADB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244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2B6D5B-92E6-441B-A330-48E4F88F4074}"/>
                </a:ext>
              </a:extLst>
            </p:cNvPr>
            <p:cNvSpPr txBox="1"/>
            <p:nvPr/>
          </p:nvSpPr>
          <p:spPr>
            <a:xfrm>
              <a:off x="4806586" y="327474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DDA955-FC50-44FE-9D09-133DADDB82BC}"/>
              </a:ext>
            </a:extLst>
          </p:cNvPr>
          <p:cNvGrpSpPr/>
          <p:nvPr/>
        </p:nvGrpSpPr>
        <p:grpSpPr>
          <a:xfrm>
            <a:off x="7888038" y="3271033"/>
            <a:ext cx="596637" cy="3204829"/>
            <a:chOff x="5338125" y="3271032"/>
            <a:chExt cx="596637" cy="3204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45BDCA8-617B-47D5-8260-966E708AACE1}"/>
                </a:ext>
              </a:extLst>
            </p:cNvPr>
            <p:cNvCxnSpPr>
              <a:cxnSpLocks/>
            </p:cNvCxnSpPr>
            <p:nvPr/>
          </p:nvCxnSpPr>
          <p:spPr>
            <a:xfrm>
              <a:off x="563509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E11F4A-3EC6-43DA-A1D3-9D2BB944EF6B}"/>
                </a:ext>
              </a:extLst>
            </p:cNvPr>
            <p:cNvSpPr txBox="1"/>
            <p:nvPr/>
          </p:nvSpPr>
          <p:spPr>
            <a:xfrm>
              <a:off x="5338125" y="327103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726AA9-DF48-42F9-912E-894CCA89479C}"/>
              </a:ext>
            </a:extLst>
          </p:cNvPr>
          <p:cNvSpPr txBox="1"/>
          <p:nvPr/>
        </p:nvSpPr>
        <p:spPr>
          <a:xfrm>
            <a:off x="5270175" y="226098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:  </a:t>
            </a:r>
            <a:r>
              <a:rPr lang="en-US" dirty="0" err="1">
                <a:latin typeface="Garamond" panose="02020404030301010803" pitchFamily="18" charset="0"/>
              </a:rPr>
              <a:t>addq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rax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rbx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subq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rcx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rdx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AA797-6089-4762-BE96-078445E70000}"/>
              </a:ext>
            </a:extLst>
          </p:cNvPr>
          <p:cNvSpPr txBox="1"/>
          <p:nvPr/>
        </p:nvSpPr>
        <p:spPr>
          <a:xfrm>
            <a:off x="3065875" y="37912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7" name="Right Brace 106">
            <a:extLst>
              <a:ext uri="{FF2B5EF4-FFF2-40B4-BE49-F238E27FC236}">
                <a16:creationId xmlns:a16="http://schemas.microsoft.com/office/drawing/2014/main" id="{D668F295-B093-4EB7-AFB8-2EC10E60795E}"/>
              </a:ext>
            </a:extLst>
          </p:cNvPr>
          <p:cNvSpPr/>
          <p:nvPr/>
        </p:nvSpPr>
        <p:spPr>
          <a:xfrm rot="5400000">
            <a:off x="3095982" y="3993752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7F79A5E-1D5A-4DE3-A791-CE1E637B4014}"/>
              </a:ext>
            </a:extLst>
          </p:cNvPr>
          <p:cNvSpPr txBox="1"/>
          <p:nvPr/>
        </p:nvSpPr>
        <p:spPr>
          <a:xfrm>
            <a:off x="2939159" y="4275638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E579F-0BD5-4C96-8294-CE8DB0D80D2C}"/>
              </a:ext>
            </a:extLst>
          </p:cNvPr>
          <p:cNvSpPr txBox="1"/>
          <p:nvPr/>
        </p:nvSpPr>
        <p:spPr>
          <a:xfrm>
            <a:off x="3727926" y="44565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09" name="Right Brace 108">
            <a:extLst>
              <a:ext uri="{FF2B5EF4-FFF2-40B4-BE49-F238E27FC236}">
                <a16:creationId xmlns:a16="http://schemas.microsoft.com/office/drawing/2014/main" id="{37CB5867-04D4-47C9-9388-13EC36F264AC}"/>
              </a:ext>
            </a:extLst>
          </p:cNvPr>
          <p:cNvSpPr/>
          <p:nvPr/>
        </p:nvSpPr>
        <p:spPr>
          <a:xfrm rot="5400000">
            <a:off x="3750184" y="4670256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E64EFF-C92E-4392-BF2C-D67447A630CE}"/>
              </a:ext>
            </a:extLst>
          </p:cNvPr>
          <p:cNvSpPr txBox="1"/>
          <p:nvPr/>
        </p:nvSpPr>
        <p:spPr>
          <a:xfrm>
            <a:off x="3515304" y="4952142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5DD58-B906-4B46-8E9F-F791AAE8D039}"/>
              </a:ext>
            </a:extLst>
          </p:cNvPr>
          <p:cNvSpPr txBox="1"/>
          <p:nvPr/>
        </p:nvSpPr>
        <p:spPr>
          <a:xfrm>
            <a:off x="4389977" y="51888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1" name="Right Brace 110">
            <a:extLst>
              <a:ext uri="{FF2B5EF4-FFF2-40B4-BE49-F238E27FC236}">
                <a16:creationId xmlns:a16="http://schemas.microsoft.com/office/drawing/2014/main" id="{D7E11555-DB56-46FF-91F2-A7DE9B0E64BE}"/>
              </a:ext>
            </a:extLst>
          </p:cNvPr>
          <p:cNvSpPr/>
          <p:nvPr/>
        </p:nvSpPr>
        <p:spPr>
          <a:xfrm rot="5400000">
            <a:off x="4415538" y="5435967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08A567C-BED0-4912-8CEA-38B426972703}"/>
              </a:ext>
            </a:extLst>
          </p:cNvPr>
          <p:cNvSpPr txBox="1"/>
          <p:nvPr/>
        </p:nvSpPr>
        <p:spPr>
          <a:xfrm>
            <a:off x="4180658" y="5717853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8356F-6C69-41AF-82D8-BAA85DA56471}"/>
              </a:ext>
            </a:extLst>
          </p:cNvPr>
          <p:cNvSpPr txBox="1"/>
          <p:nvPr/>
        </p:nvSpPr>
        <p:spPr>
          <a:xfrm>
            <a:off x="5052028" y="60437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3" name="Right Brace 112">
            <a:extLst>
              <a:ext uri="{FF2B5EF4-FFF2-40B4-BE49-F238E27FC236}">
                <a16:creationId xmlns:a16="http://schemas.microsoft.com/office/drawing/2014/main" id="{7B9260B2-0CC2-4DF9-8F70-CD2C96A090B3}"/>
              </a:ext>
            </a:extLst>
          </p:cNvPr>
          <p:cNvSpPr/>
          <p:nvPr/>
        </p:nvSpPr>
        <p:spPr>
          <a:xfrm rot="5400000">
            <a:off x="5069740" y="6268588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9B2A0D-3C5C-4892-94CC-8264FD8D51E5}"/>
              </a:ext>
            </a:extLst>
          </p:cNvPr>
          <p:cNvSpPr txBox="1"/>
          <p:nvPr/>
        </p:nvSpPr>
        <p:spPr>
          <a:xfrm>
            <a:off x="4912920" y="6550474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34F755-48BD-4807-B93B-43EB9F02A36A}"/>
              </a:ext>
            </a:extLst>
          </p:cNvPr>
          <p:cNvSpPr txBox="1"/>
          <p:nvPr/>
        </p:nvSpPr>
        <p:spPr>
          <a:xfrm>
            <a:off x="5738445" y="37540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9" name="Right Brace 118">
            <a:extLst>
              <a:ext uri="{FF2B5EF4-FFF2-40B4-BE49-F238E27FC236}">
                <a16:creationId xmlns:a16="http://schemas.microsoft.com/office/drawing/2014/main" id="{85ECDD80-AE59-4844-94B4-3191BFFA9D3C}"/>
              </a:ext>
            </a:extLst>
          </p:cNvPr>
          <p:cNvSpPr/>
          <p:nvPr/>
        </p:nvSpPr>
        <p:spPr>
          <a:xfrm rot="5400000">
            <a:off x="5768552" y="3945430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0D254E7-FF69-4C13-B7D8-FFA066A563E5}"/>
              </a:ext>
            </a:extLst>
          </p:cNvPr>
          <p:cNvSpPr txBox="1"/>
          <p:nvPr/>
        </p:nvSpPr>
        <p:spPr>
          <a:xfrm>
            <a:off x="5611729" y="4227316"/>
            <a:ext cx="5812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Fetch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14562B-5A22-45C3-8FC3-A8E97E19BA0A}"/>
              </a:ext>
            </a:extLst>
          </p:cNvPr>
          <p:cNvSpPr txBox="1"/>
          <p:nvPr/>
        </p:nvSpPr>
        <p:spPr>
          <a:xfrm>
            <a:off x="6400496" y="44194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1" name="Right Brace 120">
            <a:extLst>
              <a:ext uri="{FF2B5EF4-FFF2-40B4-BE49-F238E27FC236}">
                <a16:creationId xmlns:a16="http://schemas.microsoft.com/office/drawing/2014/main" id="{21BCC7BD-654E-4B07-97DB-BC90DD0C17DB}"/>
              </a:ext>
            </a:extLst>
          </p:cNvPr>
          <p:cNvSpPr/>
          <p:nvPr/>
        </p:nvSpPr>
        <p:spPr>
          <a:xfrm rot="5400000">
            <a:off x="6422754" y="4621934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2A83CB-16AC-48B5-9D9B-0DD79DB92260}"/>
              </a:ext>
            </a:extLst>
          </p:cNvPr>
          <p:cNvSpPr txBox="1"/>
          <p:nvPr/>
        </p:nvSpPr>
        <p:spPr>
          <a:xfrm>
            <a:off x="6187874" y="4903820"/>
            <a:ext cx="737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Decode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5F7E0D-8823-4923-8C55-819942839806}"/>
              </a:ext>
            </a:extLst>
          </p:cNvPr>
          <p:cNvSpPr txBox="1"/>
          <p:nvPr/>
        </p:nvSpPr>
        <p:spPr>
          <a:xfrm>
            <a:off x="7062547" y="51516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3" name="Right Brace 122">
            <a:extLst>
              <a:ext uri="{FF2B5EF4-FFF2-40B4-BE49-F238E27FC236}">
                <a16:creationId xmlns:a16="http://schemas.microsoft.com/office/drawing/2014/main" id="{7EF783E6-1CE8-41B2-B794-23A063668118}"/>
              </a:ext>
            </a:extLst>
          </p:cNvPr>
          <p:cNvSpPr/>
          <p:nvPr/>
        </p:nvSpPr>
        <p:spPr>
          <a:xfrm rot="5400000">
            <a:off x="7088108" y="5387645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EBD9B6B-CF32-4FBC-87DF-3519B939E4B8}"/>
              </a:ext>
            </a:extLst>
          </p:cNvPr>
          <p:cNvSpPr txBox="1"/>
          <p:nvPr/>
        </p:nvSpPr>
        <p:spPr>
          <a:xfrm>
            <a:off x="6853228" y="5669531"/>
            <a:ext cx="7550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Execute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55132F-C141-4912-BDE3-5DD3AE24F85C}"/>
              </a:ext>
            </a:extLst>
          </p:cNvPr>
          <p:cNvSpPr txBox="1"/>
          <p:nvPr/>
        </p:nvSpPr>
        <p:spPr>
          <a:xfrm>
            <a:off x="7724598" y="60066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5" name="Right Brace 124">
            <a:extLst>
              <a:ext uri="{FF2B5EF4-FFF2-40B4-BE49-F238E27FC236}">
                <a16:creationId xmlns:a16="http://schemas.microsoft.com/office/drawing/2014/main" id="{54379477-5094-4AC1-8506-BC23007BC09E}"/>
              </a:ext>
            </a:extLst>
          </p:cNvPr>
          <p:cNvSpPr/>
          <p:nvPr/>
        </p:nvSpPr>
        <p:spPr>
          <a:xfrm rot="5400000">
            <a:off x="7742310" y="6220266"/>
            <a:ext cx="236559" cy="34602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C64D84C-F890-44E6-8403-4F161372E5C1}"/>
              </a:ext>
            </a:extLst>
          </p:cNvPr>
          <p:cNvSpPr txBox="1"/>
          <p:nvPr/>
        </p:nvSpPr>
        <p:spPr>
          <a:xfrm>
            <a:off x="7585490" y="6502152"/>
            <a:ext cx="592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Write</a:t>
            </a:r>
            <a:endParaRPr lang="en-US" sz="1400" baseline="-25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114BB5-5CBF-499D-931D-81D3FDDE2722}"/>
                  </a:ext>
                </a:extLst>
              </p14:cNvPr>
              <p14:cNvContentPartPr/>
              <p14:nvPr/>
            </p14:nvContentPartPr>
            <p14:xfrm>
              <a:off x="5588280" y="468576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114BB5-5CBF-499D-931D-81D3FDDE272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78920" y="467640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1965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Background: Instruction Pipelines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Delay Slots – Branch Hazards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600201"/>
            <a:ext cx="8135258" cy="155665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Idea: </a:t>
            </a:r>
            <a:r>
              <a:rPr lang="en-US" dirty="0"/>
              <a:t>Start on next instruction before current done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36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E1AECB0-C555-4ED7-9EE7-392FC75100BF}"/>
              </a:ext>
            </a:extLst>
          </p:cNvPr>
          <p:cNvGrpSpPr/>
          <p:nvPr/>
        </p:nvGrpSpPr>
        <p:grpSpPr>
          <a:xfrm>
            <a:off x="1651070" y="3810582"/>
            <a:ext cx="1136983" cy="2520308"/>
            <a:chOff x="127069" y="3810582"/>
            <a:chExt cx="1136983" cy="252030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82F9443-7A82-4A57-BF5D-B97B33802C6A}"/>
                </a:ext>
              </a:extLst>
            </p:cNvPr>
            <p:cNvSpPr/>
            <p:nvPr/>
          </p:nvSpPr>
          <p:spPr>
            <a:xfrm>
              <a:off x="334534" y="3810582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Fetch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61FA76-700C-425C-B55B-9DC422B77153}"/>
                </a:ext>
              </a:extLst>
            </p:cNvPr>
            <p:cNvSpPr/>
            <p:nvPr/>
          </p:nvSpPr>
          <p:spPr>
            <a:xfrm>
              <a:off x="334534" y="4446859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/>
                <a:t>Instr</a:t>
              </a:r>
              <a:endParaRPr lang="en-US" sz="1600" dirty="0"/>
            </a:p>
            <a:p>
              <a:pPr algn="ctr"/>
              <a:r>
                <a:rPr lang="en-US" sz="1600" dirty="0"/>
                <a:t>Decode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9C3841-5582-4C3D-8FCA-14421EF6B5B3}"/>
                </a:ext>
              </a:extLst>
            </p:cNvPr>
            <p:cNvSpPr/>
            <p:nvPr/>
          </p:nvSpPr>
          <p:spPr>
            <a:xfrm>
              <a:off x="338501" y="5100767"/>
              <a:ext cx="914400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Execute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6E57898-8394-41B7-B0BD-5F0E90AB8B66}"/>
                </a:ext>
              </a:extLst>
            </p:cNvPr>
            <p:cNvSpPr/>
            <p:nvPr/>
          </p:nvSpPr>
          <p:spPr>
            <a:xfrm>
              <a:off x="127069" y="5837404"/>
              <a:ext cx="1136983" cy="4934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Writeback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348E3BB-CD63-40ED-8F7D-277CC71F9CA9}"/>
              </a:ext>
            </a:extLst>
          </p:cNvPr>
          <p:cNvGrpSpPr/>
          <p:nvPr/>
        </p:nvGrpSpPr>
        <p:grpSpPr>
          <a:xfrm>
            <a:off x="2609814" y="3300761"/>
            <a:ext cx="596637" cy="3175101"/>
            <a:chOff x="1085813" y="3300760"/>
            <a:chExt cx="596637" cy="317510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6DC2D21-CC3B-4753-BE7E-3ADABF2BB2FD}"/>
                </a:ext>
              </a:extLst>
            </p:cNvPr>
            <p:cNvCxnSpPr>
              <a:cxnSpLocks/>
            </p:cNvCxnSpPr>
            <p:nvPr/>
          </p:nvCxnSpPr>
          <p:spPr>
            <a:xfrm>
              <a:off x="137386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C299278-0043-4033-9737-9979B4445DE7}"/>
                </a:ext>
              </a:extLst>
            </p:cNvPr>
            <p:cNvSpPr txBox="1"/>
            <p:nvPr/>
          </p:nvSpPr>
          <p:spPr>
            <a:xfrm>
              <a:off x="1085813" y="330076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0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1D507C1-F23D-4EBA-9DD0-302B75F63360}"/>
              </a:ext>
            </a:extLst>
          </p:cNvPr>
          <p:cNvGrpSpPr/>
          <p:nvPr/>
        </p:nvGrpSpPr>
        <p:grpSpPr>
          <a:xfrm>
            <a:off x="3269592" y="3297045"/>
            <a:ext cx="596637" cy="3178817"/>
            <a:chOff x="1617352" y="3297044"/>
            <a:chExt cx="596637" cy="3178817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2673E68-C389-4336-9B3E-A8FBB603233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51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2C259E3-659F-4609-9008-529492661B90}"/>
                </a:ext>
              </a:extLst>
            </p:cNvPr>
            <p:cNvSpPr txBox="1"/>
            <p:nvPr/>
          </p:nvSpPr>
          <p:spPr>
            <a:xfrm>
              <a:off x="1617352" y="329704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1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1D11C255-7976-406D-A86C-47EB97225D80}"/>
              </a:ext>
            </a:extLst>
          </p:cNvPr>
          <p:cNvGrpSpPr/>
          <p:nvPr/>
        </p:nvGrpSpPr>
        <p:grpSpPr>
          <a:xfrm>
            <a:off x="3929370" y="3293329"/>
            <a:ext cx="596637" cy="3182533"/>
            <a:chOff x="2148891" y="3293328"/>
            <a:chExt cx="596637" cy="31825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9760A39-93C9-493A-A1F1-5D6A9F750D6C}"/>
                </a:ext>
              </a:extLst>
            </p:cNvPr>
            <p:cNvCxnSpPr>
              <a:cxnSpLocks/>
            </p:cNvCxnSpPr>
            <p:nvPr/>
          </p:nvCxnSpPr>
          <p:spPr>
            <a:xfrm>
              <a:off x="243917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ABE3A42-562F-40CE-B297-5CD1DA978D99}"/>
                </a:ext>
              </a:extLst>
            </p:cNvPr>
            <p:cNvSpPr txBox="1"/>
            <p:nvPr/>
          </p:nvSpPr>
          <p:spPr>
            <a:xfrm>
              <a:off x="2148891" y="329332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AC421B9-AD9A-4E27-928B-528A16263D9F}"/>
              </a:ext>
            </a:extLst>
          </p:cNvPr>
          <p:cNvGrpSpPr/>
          <p:nvPr/>
        </p:nvGrpSpPr>
        <p:grpSpPr>
          <a:xfrm>
            <a:off x="4589148" y="3289613"/>
            <a:ext cx="596637" cy="3186249"/>
            <a:chOff x="2680430" y="3289612"/>
            <a:chExt cx="596637" cy="3186249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7C187A4-BD51-45B7-97E3-25237E2FCAFF}"/>
                </a:ext>
              </a:extLst>
            </p:cNvPr>
            <p:cNvCxnSpPr>
              <a:cxnSpLocks/>
            </p:cNvCxnSpPr>
            <p:nvPr/>
          </p:nvCxnSpPr>
          <p:spPr>
            <a:xfrm>
              <a:off x="297182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2432155-E0BA-4C79-923D-C3E26D47ACC4}"/>
                </a:ext>
              </a:extLst>
            </p:cNvPr>
            <p:cNvSpPr txBox="1"/>
            <p:nvPr/>
          </p:nvSpPr>
          <p:spPr>
            <a:xfrm>
              <a:off x="2680430" y="328961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6ED971D6-A6D9-49CB-8F6B-F5C5DACEA391}"/>
              </a:ext>
            </a:extLst>
          </p:cNvPr>
          <p:cNvGrpSpPr/>
          <p:nvPr/>
        </p:nvGrpSpPr>
        <p:grpSpPr>
          <a:xfrm>
            <a:off x="5248926" y="3285897"/>
            <a:ext cx="596637" cy="3189965"/>
            <a:chOff x="3211969" y="3285896"/>
            <a:chExt cx="596637" cy="31899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8E328A-87B8-4578-9BDF-4A2D2AA64C09}"/>
                </a:ext>
              </a:extLst>
            </p:cNvPr>
            <p:cNvCxnSpPr>
              <a:cxnSpLocks/>
            </p:cNvCxnSpPr>
            <p:nvPr/>
          </p:nvCxnSpPr>
          <p:spPr>
            <a:xfrm>
              <a:off x="3504479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AED6330-E516-4390-93B7-C27DC8E3060D}"/>
                </a:ext>
              </a:extLst>
            </p:cNvPr>
            <p:cNvSpPr txBox="1"/>
            <p:nvPr/>
          </p:nvSpPr>
          <p:spPr>
            <a:xfrm>
              <a:off x="3211969" y="3285896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FA863B-13C9-4918-927E-9D92A78E7E91}"/>
              </a:ext>
            </a:extLst>
          </p:cNvPr>
          <p:cNvGrpSpPr/>
          <p:nvPr/>
        </p:nvGrpSpPr>
        <p:grpSpPr>
          <a:xfrm>
            <a:off x="5908704" y="3282181"/>
            <a:ext cx="596637" cy="3193681"/>
            <a:chOff x="3743508" y="3282180"/>
            <a:chExt cx="596637" cy="3193681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937060E-F78D-403E-9B86-21FEBBF8F190}"/>
                </a:ext>
              </a:extLst>
            </p:cNvPr>
            <p:cNvCxnSpPr>
              <a:cxnSpLocks/>
            </p:cNvCxnSpPr>
            <p:nvPr/>
          </p:nvCxnSpPr>
          <p:spPr>
            <a:xfrm>
              <a:off x="4037133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43928F9-1F90-47A7-B487-E17E3A19D883}"/>
                </a:ext>
              </a:extLst>
            </p:cNvPr>
            <p:cNvSpPr txBox="1"/>
            <p:nvPr/>
          </p:nvSpPr>
          <p:spPr>
            <a:xfrm>
              <a:off x="3743508" y="3282180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5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A5DEE0BB-C9B9-45C2-990E-C6CAABAADDA5}"/>
              </a:ext>
            </a:extLst>
          </p:cNvPr>
          <p:cNvGrpSpPr/>
          <p:nvPr/>
        </p:nvGrpSpPr>
        <p:grpSpPr>
          <a:xfrm>
            <a:off x="6568482" y="3278465"/>
            <a:ext cx="596637" cy="3197397"/>
            <a:chOff x="4275047" y="3278464"/>
            <a:chExt cx="596637" cy="3197397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135701E6-8436-4FAD-8080-D50C81DAB593}"/>
                </a:ext>
              </a:extLst>
            </p:cNvPr>
            <p:cNvCxnSpPr>
              <a:cxnSpLocks/>
            </p:cNvCxnSpPr>
            <p:nvPr/>
          </p:nvCxnSpPr>
          <p:spPr>
            <a:xfrm>
              <a:off x="4569787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755BD37C-8376-4A64-A818-634E331E0C0F}"/>
                </a:ext>
              </a:extLst>
            </p:cNvPr>
            <p:cNvSpPr txBox="1"/>
            <p:nvPr/>
          </p:nvSpPr>
          <p:spPr>
            <a:xfrm>
              <a:off x="4275047" y="3278464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6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70E4DD6E-16B4-4284-8946-92FC4E6A978C}"/>
              </a:ext>
            </a:extLst>
          </p:cNvPr>
          <p:cNvGrpSpPr/>
          <p:nvPr/>
        </p:nvGrpSpPr>
        <p:grpSpPr>
          <a:xfrm>
            <a:off x="7228260" y="3274749"/>
            <a:ext cx="596637" cy="3201113"/>
            <a:chOff x="4806586" y="3274748"/>
            <a:chExt cx="596637" cy="3201113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921CEF2-4CC9-4812-B9C4-99BA74ADB4B1}"/>
                </a:ext>
              </a:extLst>
            </p:cNvPr>
            <p:cNvCxnSpPr>
              <a:cxnSpLocks/>
            </p:cNvCxnSpPr>
            <p:nvPr/>
          </p:nvCxnSpPr>
          <p:spPr>
            <a:xfrm>
              <a:off x="5102441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B52B6D5B-92E6-441B-A330-48E4F88F4074}"/>
                </a:ext>
              </a:extLst>
            </p:cNvPr>
            <p:cNvSpPr txBox="1"/>
            <p:nvPr/>
          </p:nvSpPr>
          <p:spPr>
            <a:xfrm>
              <a:off x="4806586" y="3274748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7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7DDA955-FC50-44FE-9D09-133DADDB82BC}"/>
              </a:ext>
            </a:extLst>
          </p:cNvPr>
          <p:cNvGrpSpPr/>
          <p:nvPr/>
        </p:nvGrpSpPr>
        <p:grpSpPr>
          <a:xfrm>
            <a:off x="7888038" y="3271033"/>
            <a:ext cx="596637" cy="3204829"/>
            <a:chOff x="5338125" y="3271032"/>
            <a:chExt cx="596637" cy="3204829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45BDCA8-617B-47D5-8260-966E708AACE1}"/>
                </a:ext>
              </a:extLst>
            </p:cNvPr>
            <p:cNvCxnSpPr>
              <a:cxnSpLocks/>
            </p:cNvCxnSpPr>
            <p:nvPr/>
          </p:nvCxnSpPr>
          <p:spPr>
            <a:xfrm>
              <a:off x="5635095" y="3798851"/>
              <a:ext cx="0" cy="267701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8E11F4A-3EC6-43DA-A1D3-9D2BB944EF6B}"/>
                </a:ext>
              </a:extLst>
            </p:cNvPr>
            <p:cNvSpPr txBox="1"/>
            <p:nvPr/>
          </p:nvSpPr>
          <p:spPr>
            <a:xfrm>
              <a:off x="5338125" y="3271032"/>
              <a:ext cx="596637" cy="483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en-US" sz="1600" dirty="0"/>
                <a:t>Time</a:t>
              </a:r>
            </a:p>
            <a:p>
              <a:pPr algn="ctr">
                <a:lnSpc>
                  <a:spcPts val="1500"/>
                </a:lnSpc>
              </a:pPr>
              <a:r>
                <a:rPr lang="en-US" sz="1600" dirty="0"/>
                <a:t>t</a:t>
              </a:r>
              <a:r>
                <a:rPr lang="en-US" sz="1600" baseline="-25000" dirty="0"/>
                <a:t>8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C726AA9-DF48-42F9-912E-894CCA89479C}"/>
              </a:ext>
            </a:extLst>
          </p:cNvPr>
          <p:cNvSpPr txBox="1"/>
          <p:nvPr/>
        </p:nvSpPr>
        <p:spPr>
          <a:xfrm>
            <a:off x="5270175" y="2260981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  <a:r>
              <a:rPr lang="en-US" dirty="0">
                <a:latin typeface="Garamond" panose="02020404030301010803" pitchFamily="18" charset="0"/>
              </a:rPr>
              <a:t>:  </a:t>
            </a:r>
            <a:r>
              <a:rPr lang="en-US" dirty="0" err="1">
                <a:latin typeface="Garamond" panose="02020404030301010803" pitchFamily="18" charset="0"/>
              </a:rPr>
              <a:t>addq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rax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rbx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 </a:t>
            </a:r>
            <a:r>
              <a:rPr lang="en-US" dirty="0">
                <a:latin typeface="Garamond" panose="02020404030301010803" pitchFamily="18" charset="0"/>
              </a:rPr>
              <a:t>: </a:t>
            </a:r>
            <a:r>
              <a:rPr lang="en-US" dirty="0" err="1">
                <a:latin typeface="Garamond" panose="02020404030301010803" pitchFamily="18" charset="0"/>
              </a:rPr>
              <a:t>subq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rcx</a:t>
            </a:r>
            <a:r>
              <a:rPr lang="en-US" dirty="0">
                <a:latin typeface="Garamond" panose="02020404030301010803" pitchFamily="18" charset="0"/>
              </a:rPr>
              <a:t> %</a:t>
            </a:r>
            <a:r>
              <a:rPr lang="en-US" dirty="0" err="1">
                <a:latin typeface="Garamond" panose="02020404030301010803" pitchFamily="18" charset="0"/>
              </a:rPr>
              <a:t>rdx</a:t>
            </a:r>
            <a:endParaRPr lang="en-US" baseline="-25000" dirty="0">
              <a:latin typeface="Garamond" panose="020204040303010108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AA797-6089-4762-BE96-078445E70000}"/>
              </a:ext>
            </a:extLst>
          </p:cNvPr>
          <p:cNvSpPr txBox="1"/>
          <p:nvPr/>
        </p:nvSpPr>
        <p:spPr>
          <a:xfrm>
            <a:off x="3065875" y="379124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CFE579F-0BD5-4C96-8294-CE8DB0D80D2C}"/>
              </a:ext>
            </a:extLst>
          </p:cNvPr>
          <p:cNvSpPr txBox="1"/>
          <p:nvPr/>
        </p:nvSpPr>
        <p:spPr>
          <a:xfrm>
            <a:off x="3727926" y="445659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D35DD58-B906-4B46-8E9F-F791AAE8D039}"/>
              </a:ext>
            </a:extLst>
          </p:cNvPr>
          <p:cNvSpPr txBox="1"/>
          <p:nvPr/>
        </p:nvSpPr>
        <p:spPr>
          <a:xfrm>
            <a:off x="4389977" y="518885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D8356F-6C69-41AF-82D8-BAA85DA56471}"/>
              </a:ext>
            </a:extLst>
          </p:cNvPr>
          <p:cNvSpPr txBox="1"/>
          <p:nvPr/>
        </p:nvSpPr>
        <p:spPr>
          <a:xfrm>
            <a:off x="5052028" y="604378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34F755-48BD-4807-B93B-43EB9F02A36A}"/>
              </a:ext>
            </a:extLst>
          </p:cNvPr>
          <p:cNvSpPr txBox="1"/>
          <p:nvPr/>
        </p:nvSpPr>
        <p:spPr>
          <a:xfrm>
            <a:off x="3731228" y="375407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514562B-5A22-45C3-8FC3-A8E97E19BA0A}"/>
              </a:ext>
            </a:extLst>
          </p:cNvPr>
          <p:cNvSpPr txBox="1"/>
          <p:nvPr/>
        </p:nvSpPr>
        <p:spPr>
          <a:xfrm>
            <a:off x="4393279" y="441942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75F7E0D-8823-4923-8C55-819942839806}"/>
              </a:ext>
            </a:extLst>
          </p:cNvPr>
          <p:cNvSpPr txBox="1"/>
          <p:nvPr/>
        </p:nvSpPr>
        <p:spPr>
          <a:xfrm>
            <a:off x="5055330" y="515168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855132F-C141-4912-BDE3-5DD3AE24F85C}"/>
              </a:ext>
            </a:extLst>
          </p:cNvPr>
          <p:cNvSpPr txBox="1"/>
          <p:nvPr/>
        </p:nvSpPr>
        <p:spPr>
          <a:xfrm>
            <a:off x="5717381" y="600661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I</a:t>
            </a:r>
            <a:r>
              <a:rPr lang="en-US" baseline="-25000" dirty="0">
                <a:latin typeface="Garamond" panose="02020404030301010803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40A4C2F-8ADC-4D29-AFDB-126C9CA9CB0F}"/>
              </a:ext>
            </a:extLst>
          </p:cNvPr>
          <p:cNvGrpSpPr/>
          <p:nvPr/>
        </p:nvGrpSpPr>
        <p:grpSpPr>
          <a:xfrm>
            <a:off x="6103445" y="4114421"/>
            <a:ext cx="2540322" cy="1588195"/>
            <a:chOff x="4579445" y="4114420"/>
            <a:chExt cx="2540322" cy="158819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8CDF42FD-B505-4C0A-887F-D256EDF0BB13}"/>
                </a:ext>
              </a:extLst>
            </p:cNvPr>
            <p:cNvSpPr/>
            <p:nvPr/>
          </p:nvSpPr>
          <p:spPr>
            <a:xfrm rot="19964401">
              <a:off x="4579445" y="4114420"/>
              <a:ext cx="2511858" cy="1588195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5D69B6-FD63-46C7-96DA-3EFB5001DB7A}"/>
                </a:ext>
              </a:extLst>
            </p:cNvPr>
            <p:cNvSpPr txBox="1"/>
            <p:nvPr/>
          </p:nvSpPr>
          <p:spPr>
            <a:xfrm rot="20054618">
              <a:off x="4655630" y="4291060"/>
              <a:ext cx="2464137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bg1">
                      <a:lumMod val="95000"/>
                    </a:schemeClr>
                  </a:solidFill>
                  <a:latin typeface="Pistoletto free" panose="00000500000000000000" pitchFamily="50" charset="0"/>
                </a:rPr>
                <a:t>Tremendous </a:t>
              </a:r>
            </a:p>
            <a:p>
              <a:pPr algn="ctr"/>
              <a:r>
                <a:rPr lang="en-US" sz="4000" dirty="0">
                  <a:solidFill>
                    <a:schemeClr val="bg1">
                      <a:lumMod val="95000"/>
                    </a:schemeClr>
                  </a:solidFill>
                  <a:latin typeface="Pistoletto free" panose="00000500000000000000" pitchFamily="50" charset="0"/>
                </a:rPr>
                <a:t>Savings!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4027D9D-01C0-4607-A7AB-2F7DAA8F24C8}"/>
              </a:ext>
            </a:extLst>
          </p:cNvPr>
          <p:cNvSpPr txBox="1"/>
          <p:nvPr/>
        </p:nvSpPr>
        <p:spPr>
          <a:xfrm>
            <a:off x="9259963" y="348529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7F567CA-85C8-4013-9248-245BBF8C0D20}"/>
              </a:ext>
            </a:extLst>
          </p:cNvPr>
          <p:cNvSpPr txBox="1"/>
          <p:nvPr/>
        </p:nvSpPr>
        <p:spPr>
          <a:xfrm>
            <a:off x="9252872" y="3744018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D70C0A-3F07-4E10-BD7B-89FE53C87EA6}"/>
              </a:ext>
            </a:extLst>
          </p:cNvPr>
          <p:cNvSpPr txBox="1"/>
          <p:nvPr/>
        </p:nvSpPr>
        <p:spPr>
          <a:xfrm>
            <a:off x="9245781" y="4002745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%r11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4B3C487-9214-44B8-8828-DFAD8330284C}"/>
              </a:ext>
            </a:extLst>
          </p:cNvPr>
          <p:cNvSpPr txBox="1"/>
          <p:nvPr/>
        </p:nvSpPr>
        <p:spPr>
          <a:xfrm>
            <a:off x="9207594" y="5154603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434E9D2-1AC2-4E96-826F-7F3DDC125962}"/>
              </a:ext>
            </a:extLst>
          </p:cNvPr>
          <p:cNvSpPr txBox="1"/>
          <p:nvPr/>
        </p:nvSpPr>
        <p:spPr>
          <a:xfrm>
            <a:off x="9200503" y="5721669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B940A99-160B-4CD1-9A3A-D999E55A8409}"/>
              </a:ext>
            </a:extLst>
          </p:cNvPr>
          <p:cNvSpPr txBox="1"/>
          <p:nvPr/>
        </p:nvSpPr>
        <p:spPr>
          <a:xfrm>
            <a:off x="9193412" y="5427501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%r11</a:t>
            </a:r>
          </a:p>
        </p:txBody>
      </p:sp>
    </p:spTree>
    <p:extLst>
      <p:ext uri="{BB962C8B-B14F-4D97-AF65-F5344CB8AC3E}">
        <p14:creationId xmlns:p14="http://schemas.microsoft.com/office/powerpoint/2010/main" val="4082029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2" grpId="0"/>
      <p:bldP spid="53" grpId="0"/>
      <p:bldP spid="54" grpId="0"/>
      <p:bldP spid="55" grpId="0"/>
      <p:bldP spid="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End!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7685314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Summary:</a:t>
            </a:r>
          </a:p>
          <a:p>
            <a:pPr marL="0" indent="0">
              <a:buNone/>
            </a:pPr>
            <a:r>
              <a:rPr lang="en-US" i="1" dirty="0"/>
              <a:t>Be careful about which instructions you use</a:t>
            </a:r>
          </a:p>
          <a:p>
            <a:r>
              <a:rPr lang="en-US" dirty="0"/>
              <a:t>Selection: the choice of instructions in output</a:t>
            </a:r>
          </a:p>
          <a:p>
            <a:r>
              <a:rPr lang="en-US" dirty="0"/>
              <a:t>Scheduling: the order of instructions in output</a:t>
            </a:r>
          </a:p>
          <a:p>
            <a:pPr marL="0" indent="0">
              <a:buNone/>
            </a:pPr>
            <a:r>
              <a:rPr lang="en-US" b="1" dirty="0"/>
              <a:t>Next Time:</a:t>
            </a:r>
          </a:p>
          <a:p>
            <a:r>
              <a:rPr lang="en-US" dirty="0"/>
              <a:t>Optimizing program structure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9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 Construction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Progress Pics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D41DFD-0FE6-89BC-925E-5403F91334DA}"/>
              </a:ext>
            </a:extLst>
          </p:cNvPr>
          <p:cNvSpPr/>
          <p:nvPr/>
        </p:nvSpPr>
        <p:spPr>
          <a:xfrm>
            <a:off x="2222881" y="2096330"/>
            <a:ext cx="157783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Scanner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Lexical analysis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B5B2D2-9427-0A7B-1DE0-A5D6373F39FA}"/>
              </a:ext>
            </a:extLst>
          </p:cNvPr>
          <p:cNvSpPr/>
          <p:nvPr/>
        </p:nvSpPr>
        <p:spPr>
          <a:xfrm>
            <a:off x="2215386" y="2631734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Parser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Syntactic analysis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6D2D5C-801F-949D-8F96-5AA7E27410C9}"/>
              </a:ext>
            </a:extLst>
          </p:cNvPr>
          <p:cNvSpPr/>
          <p:nvPr/>
        </p:nvSpPr>
        <p:spPr>
          <a:xfrm>
            <a:off x="2215386" y="3167138"/>
            <a:ext cx="1592825" cy="38950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Semantic analysis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25E708A-3326-A42E-C251-93E5560C44F7}"/>
              </a:ext>
            </a:extLst>
          </p:cNvPr>
          <p:cNvSpPr/>
          <p:nvPr/>
        </p:nvSpPr>
        <p:spPr>
          <a:xfrm>
            <a:off x="2222881" y="3702542"/>
            <a:ext cx="1577835" cy="48575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Intermediate code generation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61A2DE1-C1E9-77A2-1FB7-0D76079579D2}"/>
              </a:ext>
            </a:extLst>
          </p:cNvPr>
          <p:cNvSpPr/>
          <p:nvPr/>
        </p:nvSpPr>
        <p:spPr>
          <a:xfrm>
            <a:off x="2222881" y="4334194"/>
            <a:ext cx="1577834" cy="37952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IR optimization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3A5F6F-15A0-1C1D-3D26-41BF2B0EDC6C}"/>
              </a:ext>
            </a:extLst>
          </p:cNvPr>
          <p:cNvSpPr/>
          <p:nvPr/>
        </p:nvSpPr>
        <p:spPr>
          <a:xfrm>
            <a:off x="2222881" y="4859622"/>
            <a:ext cx="1577834" cy="37952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generation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18D230-E642-5274-95D8-3CE8738A9EC1}"/>
              </a:ext>
            </a:extLst>
          </p:cNvPr>
          <p:cNvSpPr/>
          <p:nvPr/>
        </p:nvSpPr>
        <p:spPr>
          <a:xfrm>
            <a:off x="2230377" y="5385050"/>
            <a:ext cx="1562843" cy="397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Final code optimization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75360B-CD7F-1E3D-7A5F-6D8DFB0A7CC2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3011799" y="1958039"/>
            <a:ext cx="0" cy="1382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4F85FA-8C33-2B74-70EA-F968BF0FE36C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3011799" y="2485832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A519C34-19A8-EB04-EBC7-DEB954F67F5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3011799" y="3021236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C58F832-9357-696C-A97D-3501FC556C3B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3011799" y="3556640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7836D2D-84DF-25A0-2CB9-811F5E0DCD96}"/>
              </a:ext>
            </a:extLst>
          </p:cNvPr>
          <p:cNvCxnSpPr>
            <a:cxnSpLocks/>
            <a:stCxn id="11" idx="2"/>
            <a:endCxn id="12" idx="0"/>
          </p:cNvCxnSpPr>
          <p:nvPr/>
        </p:nvCxnSpPr>
        <p:spPr>
          <a:xfrm flipH="1">
            <a:off x="3011798" y="4188292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383686-4187-BCD9-CFCE-31DE6C52D659}"/>
              </a:ext>
            </a:extLst>
          </p:cNvPr>
          <p:cNvCxnSpPr>
            <a:cxnSpLocks/>
            <a:stCxn id="12" idx="2"/>
            <a:endCxn id="14" idx="0"/>
          </p:cNvCxnSpPr>
          <p:nvPr/>
        </p:nvCxnSpPr>
        <p:spPr>
          <a:xfrm>
            <a:off x="3011798" y="4713720"/>
            <a:ext cx="0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EA107F3-9BAB-3CDF-A4AB-E760AD52CB8D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>
            <a:off x="3011798" y="5239148"/>
            <a:ext cx="1" cy="145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2D212B-357E-7444-786C-B6A52F11C3C8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3011799" y="5782454"/>
            <a:ext cx="0" cy="173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40">
            <a:extLst>
              <a:ext uri="{FF2B5EF4-FFF2-40B4-BE49-F238E27FC236}">
                <a16:creationId xmlns:a16="http://schemas.microsoft.com/office/drawing/2014/main" id="{8B146C4E-09CE-DC6F-B11E-009C54BC04E1}"/>
              </a:ext>
            </a:extLst>
          </p:cNvPr>
          <p:cNvSpPr txBox="1"/>
          <p:nvPr/>
        </p:nvSpPr>
        <p:spPr>
          <a:xfrm>
            <a:off x="2120235" y="1383509"/>
            <a:ext cx="680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/>
              <a:t>Source</a:t>
            </a:r>
          </a:p>
          <a:p>
            <a:pPr algn="r"/>
            <a:r>
              <a:rPr lang="en-US" sz="1400" dirty="0"/>
              <a:t>Code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8F052E-999C-4F37-43F9-2D507B39C7B8}"/>
              </a:ext>
            </a:extLst>
          </p:cNvPr>
          <p:cNvGrpSpPr/>
          <p:nvPr/>
        </p:nvGrpSpPr>
        <p:grpSpPr>
          <a:xfrm>
            <a:off x="2804949" y="1351676"/>
            <a:ext cx="491379" cy="589864"/>
            <a:chOff x="7711706" y="823912"/>
            <a:chExt cx="898894" cy="92868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4D5AC1-D7DD-389B-3AA5-384ED2BDB2A7}"/>
                </a:ext>
              </a:extLst>
            </p:cNvPr>
            <p:cNvSpPr/>
            <p:nvPr/>
          </p:nvSpPr>
          <p:spPr>
            <a:xfrm>
              <a:off x="7711706" y="838200"/>
              <a:ext cx="877694" cy="9144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1860"/>
                </a:lnSpc>
              </a:pPr>
              <a:endParaRPr lang="en-US" dirty="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E5DB913-BDF7-CFE5-F366-F6EC98633734}"/>
                </a:ext>
              </a:extLst>
            </p:cNvPr>
            <p:cNvSpPr/>
            <p:nvPr/>
          </p:nvSpPr>
          <p:spPr>
            <a:xfrm>
              <a:off x="8484394" y="823912"/>
              <a:ext cx="126206" cy="1178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86531E-116F-449C-7DD3-34B2D8716260}"/>
                </a:ext>
              </a:extLst>
            </p:cNvPr>
            <p:cNvCxnSpPr>
              <a:cxnSpLocks/>
            </p:cNvCxnSpPr>
            <p:nvPr/>
          </p:nvCxnSpPr>
          <p:spPr>
            <a:xfrm>
              <a:off x="8476430" y="834627"/>
              <a:ext cx="820" cy="12501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1D5BD2D-4124-7FCD-5886-CC2BAB6867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69700" y="947738"/>
              <a:ext cx="127859" cy="136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CD7C847-BA8C-A37F-0D3D-D55376357FB5}"/>
                </a:ext>
              </a:extLst>
            </p:cNvPr>
            <p:cNvCxnSpPr>
              <a:cxnSpLocks/>
            </p:cNvCxnSpPr>
            <p:nvPr/>
          </p:nvCxnSpPr>
          <p:spPr>
            <a:xfrm>
              <a:off x="8476291" y="838200"/>
              <a:ext cx="113109" cy="10715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FF9FCD-8CB6-888E-968E-DE42023596E2}"/>
              </a:ext>
            </a:extLst>
          </p:cNvPr>
          <p:cNvGrpSpPr/>
          <p:nvPr/>
        </p:nvGrpSpPr>
        <p:grpSpPr>
          <a:xfrm>
            <a:off x="3992465" y="2139249"/>
            <a:ext cx="441452" cy="3044465"/>
            <a:chOff x="3895916" y="2078058"/>
            <a:chExt cx="441452" cy="3044465"/>
          </a:xfrm>
        </p:grpSpPr>
        <p:pic>
          <p:nvPicPr>
            <p:cNvPr id="33" name="Picture 32" descr="Image result for in progress">
              <a:extLst>
                <a:ext uri="{FF2B5EF4-FFF2-40B4-BE49-F238E27FC236}">
                  <a16:creationId xmlns:a16="http://schemas.microsoft.com/office/drawing/2014/main" id="{BE34BE6E-F958-35BD-2F76-AFA51D91B3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078058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33" descr="Image result for in progress">
              <a:extLst>
                <a:ext uri="{FF2B5EF4-FFF2-40B4-BE49-F238E27FC236}">
                  <a16:creationId xmlns:a16="http://schemas.microsoft.com/office/drawing/2014/main" id="{B81E2DAE-91A7-D95B-6777-E4426E8BF5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2594922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4" descr="Image result for in progress">
              <a:extLst>
                <a:ext uri="{FF2B5EF4-FFF2-40B4-BE49-F238E27FC236}">
                  <a16:creationId xmlns:a16="http://schemas.microsoft.com/office/drawing/2014/main" id="{E7D1CD8C-71AF-B5D8-6ADC-A5E67A6283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105947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Image result for in progress">
              <a:extLst>
                <a:ext uri="{FF2B5EF4-FFF2-40B4-BE49-F238E27FC236}">
                  <a16:creationId xmlns:a16="http://schemas.microsoft.com/office/drawing/2014/main" id="{95ACE691-7EBC-314F-B28B-5A27821E4EA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3665671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36" descr="Image result for in progress">
              <a:extLst>
                <a:ext uri="{FF2B5EF4-FFF2-40B4-BE49-F238E27FC236}">
                  <a16:creationId xmlns:a16="http://schemas.microsoft.com/office/drawing/2014/main" id="{669C421A-2592-59F5-0109-AF910D73A44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8" t="31242" r="18057" b="45428"/>
            <a:stretch/>
          </p:blipFill>
          <p:spPr bwMode="auto">
            <a:xfrm>
              <a:off x="3895916" y="4757400"/>
              <a:ext cx="441452" cy="365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Content Placeholder 1">
            <a:extLst>
              <a:ext uri="{FF2B5EF4-FFF2-40B4-BE49-F238E27FC236}">
                <a16:creationId xmlns:a16="http://schemas.microsoft.com/office/drawing/2014/main" id="{DB989DE9-F416-199C-EE61-57CE5456E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4916" y="1437888"/>
            <a:ext cx="516255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Finished</a:t>
            </a:r>
          </a:p>
          <a:p>
            <a:r>
              <a:rPr lang="en-US" dirty="0"/>
              <a:t>A naïve workflow from source code to target code</a:t>
            </a:r>
          </a:p>
          <a:p>
            <a:pPr marL="0" indent="0">
              <a:buNone/>
            </a:pPr>
            <a:r>
              <a:rPr lang="en-US" b="1" dirty="0"/>
              <a:t>To-Do</a:t>
            </a:r>
          </a:p>
          <a:p>
            <a:r>
              <a:rPr lang="en-US" dirty="0"/>
              <a:t>Clean up some of the corners we cut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/>
              <a:t>We’ve focused on correctness over efficiency, let’s try to win back some efficiency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Overview</a:t>
            </a:r>
          </a:p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2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1BDE97-FF0F-4F43-A0FA-A09E497905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9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Working With the Architecture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F8C9-EC62-4EB9-9B26-2FF3C3CA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173" y="1491089"/>
            <a:ext cx="8515351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Good machine code should:</a:t>
            </a:r>
          </a:p>
          <a:p>
            <a:r>
              <a:rPr lang="en-US" dirty="0"/>
              <a:t>Play to the strengths of the hardware</a:t>
            </a:r>
          </a:p>
          <a:p>
            <a:r>
              <a:rPr lang="en-US" dirty="0"/>
              <a:t>Compensate for weaknesses of the hardware</a:t>
            </a:r>
          </a:p>
          <a:p>
            <a:pPr marL="0" indent="0">
              <a:buNone/>
            </a:pPr>
            <a:r>
              <a:rPr lang="en-US" b="1" dirty="0"/>
              <a:t>Such operations depend on specifics of the architecture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6</a:t>
            </a:fld>
            <a:endParaRPr lang="en-US"/>
          </a:p>
        </p:txBody>
      </p:sp>
      <p:pic>
        <p:nvPicPr>
          <p:cNvPr id="1028" name="Picture 4" descr="Get Out of Balance | Grant Cardone TV">
            <a:extLst>
              <a:ext uri="{FF2B5EF4-FFF2-40B4-BE49-F238E27FC236}">
                <a16:creationId xmlns:a16="http://schemas.microsoft.com/office/drawing/2014/main" id="{2A625669-B8B4-4210-858B-37FD646D4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12" y="3891776"/>
            <a:ext cx="4630551" cy="260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42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6113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Disclaimer: This is a Deep Area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CF8C9-EC62-4EB9-9B26-2FF3C3CA5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564" y="1290369"/>
            <a:ext cx="8352261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/>
              <a:t>We hardly scratch the surface of compiler optimizations</a:t>
            </a:r>
          </a:p>
          <a:p>
            <a:r>
              <a:rPr lang="en-US" sz="2600" dirty="0"/>
              <a:t>There are more categories of machine-code optimization than we’ll cover</a:t>
            </a:r>
          </a:p>
          <a:p>
            <a:r>
              <a:rPr lang="en-US" sz="2600" dirty="0"/>
              <a:t>There are more optimizations within the categories we do cover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2050" name="Picture 2" descr="Beware the iceberg: Business continuity is too important not to outsource it - ContinuitySA">
            <a:extLst>
              <a:ext uri="{FF2B5EF4-FFF2-40B4-BE49-F238E27FC236}">
                <a16:creationId xmlns:a16="http://schemas.microsoft.com/office/drawing/2014/main" id="{84928D0E-2E68-438E-8663-EBAEAB1A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25" y="3659767"/>
            <a:ext cx="3743864" cy="26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A2C28B-E547-40BD-9E30-9241D66307A9}"/>
              </a:ext>
            </a:extLst>
          </p:cNvPr>
          <p:cNvSpPr txBox="1"/>
          <p:nvPr/>
        </p:nvSpPr>
        <p:spPr>
          <a:xfrm>
            <a:off x="5662806" y="6280878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The tip of the iceberg</a:t>
            </a:r>
          </a:p>
        </p:txBody>
      </p:sp>
    </p:spTree>
    <p:extLst>
      <p:ext uri="{BB962C8B-B14F-4D97-AF65-F5344CB8AC3E}">
        <p14:creationId xmlns:p14="http://schemas.microsoft.com/office/powerpoint/2010/main" val="2754037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Today’s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1699469"/>
            <a:ext cx="7886700" cy="479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Overview</a:t>
            </a:r>
          </a:p>
          <a:p>
            <a:pPr marL="0" indent="0">
              <a:buNone/>
            </a:pPr>
            <a:r>
              <a:rPr lang="en-US" b="1" dirty="0"/>
              <a:t>Improving data allocation</a:t>
            </a:r>
            <a:endParaRPr lang="en-US" dirty="0"/>
          </a:p>
          <a:p>
            <a:r>
              <a:rPr lang="en-US" dirty="0"/>
              <a:t>Register allocation</a:t>
            </a:r>
          </a:p>
          <a:p>
            <a:pPr marL="0" indent="0">
              <a:buNone/>
            </a:pPr>
            <a:r>
              <a:rPr lang="en-US" b="1" dirty="0"/>
              <a:t>Improving Final Code</a:t>
            </a:r>
          </a:p>
          <a:p>
            <a:r>
              <a:rPr lang="en-US" dirty="0"/>
              <a:t>Peephole optimization</a:t>
            </a:r>
          </a:p>
          <a:p>
            <a:r>
              <a:rPr lang="en-US" dirty="0"/>
              <a:t>Instruction Pipelines</a:t>
            </a:r>
          </a:p>
          <a:p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08A8A-2A0F-414E-AC77-13BDDAF5EC47}"/>
              </a:ext>
            </a:extLst>
          </p:cNvPr>
          <p:cNvSpPr txBox="1"/>
          <p:nvPr/>
        </p:nvSpPr>
        <p:spPr>
          <a:xfrm>
            <a:off x="8202662" y="5866141"/>
            <a:ext cx="142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Optimization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C0E358-1CE7-4F34-90D9-DFFF4F4DE9A7}"/>
              </a:ext>
            </a:extLst>
          </p:cNvPr>
          <p:cNvSpPr/>
          <p:nvPr/>
        </p:nvSpPr>
        <p:spPr>
          <a:xfrm>
            <a:off x="2112545" y="2237874"/>
            <a:ext cx="4127834" cy="98658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4AC438-43CE-4B7F-90F5-BBA97B5D71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96"/>
          <a:stretch/>
        </p:blipFill>
        <p:spPr>
          <a:xfrm>
            <a:off x="7809583" y="2786946"/>
            <a:ext cx="2211998" cy="318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6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6113"/>
            <a:ext cx="78867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Sizing Activation Records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atin typeface="Garamond" panose="02020404030301010803" pitchFamily="18" charset="0"/>
              </a:rPr>
              <a:t>Machine Code Optimization: Data Allocation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D6D4ABA-C09D-431F-AC82-2C153FC1E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343723"/>
            <a:ext cx="7990114" cy="557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Easy mode: </a:t>
            </a:r>
            <a:r>
              <a:rPr lang="en-US" sz="2200" dirty="0"/>
              <a:t>one AR slot for every temp, local, and </a:t>
            </a:r>
            <a:r>
              <a:rPr lang="en-US" sz="2200" dirty="0" err="1"/>
              <a:t>arg</a:t>
            </a:r>
            <a:endParaRPr lang="en-US" sz="2200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C51BBB3-BBCF-47B7-8E1D-09C1390F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12889" y="6496461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9A2C-8B3E-422D-9A32-49E13D869C35}"/>
              </a:ext>
            </a:extLst>
          </p:cNvPr>
          <p:cNvSpPr txBox="1"/>
          <p:nvPr/>
        </p:nvSpPr>
        <p:spPr>
          <a:xfrm>
            <a:off x="1639699" y="2159893"/>
            <a:ext cx="20361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Source code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foo(int a){</a:t>
            </a:r>
            <a:b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v;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int r;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v = a-a*a;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 = v - 2;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FC9D9D9-9967-46A3-9D6F-B4E6D6D23C1E}"/>
              </a:ext>
            </a:extLst>
          </p:cNvPr>
          <p:cNvSpPr txBox="1"/>
          <p:nvPr/>
        </p:nvSpPr>
        <p:spPr>
          <a:xfrm>
            <a:off x="4022341" y="2156173"/>
            <a:ext cx="228299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3AC Code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enter foo</a:t>
            </a: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getarg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1, [a]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[t1] := [a] * [a]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[v] := [a] - [t1]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[r] := [v] - 2 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279F717-3F52-417C-B7B3-4F5867964FE9}"/>
              </a:ext>
            </a:extLst>
          </p:cNvPr>
          <p:cNvGrpSpPr/>
          <p:nvPr/>
        </p:nvGrpSpPr>
        <p:grpSpPr>
          <a:xfrm>
            <a:off x="6503030" y="2162204"/>
            <a:ext cx="4027156" cy="1673145"/>
            <a:chOff x="4979030" y="2920480"/>
            <a:chExt cx="4027156" cy="167314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54D4711-B6AD-4DD8-933B-E025C84B6C70}"/>
                </a:ext>
              </a:extLst>
            </p:cNvPr>
            <p:cNvSpPr/>
            <p:nvPr/>
          </p:nvSpPr>
          <p:spPr>
            <a:xfrm>
              <a:off x="5178299" y="3734071"/>
              <a:ext cx="542821" cy="43728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7E8A9C-5145-4415-A238-DD67426E6AE8}"/>
                </a:ext>
              </a:extLst>
            </p:cNvPr>
            <p:cNvSpPr/>
            <p:nvPr/>
          </p:nvSpPr>
          <p:spPr>
            <a:xfrm>
              <a:off x="5720940" y="3734071"/>
              <a:ext cx="542821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71C6EF-8D36-43F6-89FC-E4DE619B8EC8}"/>
                </a:ext>
              </a:extLst>
            </p:cNvPr>
            <p:cNvSpPr/>
            <p:nvPr/>
          </p:nvSpPr>
          <p:spPr>
            <a:xfrm>
              <a:off x="6261999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B2A8FD-C7F6-4A8E-B951-9ED0C84B5D85}"/>
                </a:ext>
              </a:extLst>
            </p:cNvPr>
            <p:cNvSpPr/>
            <p:nvPr/>
          </p:nvSpPr>
          <p:spPr>
            <a:xfrm>
              <a:off x="7385459" y="3734071"/>
              <a:ext cx="705327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78B683-8B4A-42ED-AC5F-BAE92EF9D941}"/>
                </a:ext>
              </a:extLst>
            </p:cNvPr>
            <p:cNvSpPr/>
            <p:nvPr/>
          </p:nvSpPr>
          <p:spPr>
            <a:xfrm>
              <a:off x="8092454" y="3734071"/>
              <a:ext cx="701105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C2DF994-086D-4993-868A-8B8A3937D87A}"/>
                </a:ext>
              </a:extLst>
            </p:cNvPr>
            <p:cNvSpPr/>
            <p:nvPr/>
          </p:nvSpPr>
          <p:spPr>
            <a:xfrm>
              <a:off x="5178299" y="4339541"/>
              <a:ext cx="3615260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foo AR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F2840BF-693F-4E24-BF8F-EEA0139E6609}"/>
                </a:ext>
              </a:extLst>
            </p:cNvPr>
            <p:cNvSpPr/>
            <p:nvPr/>
          </p:nvSpPr>
          <p:spPr>
            <a:xfrm>
              <a:off x="7406244" y="4033335"/>
              <a:ext cx="662996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RBP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6BFA4CA-A238-4845-A793-2FFD0D8EB5F8}"/>
                </a:ext>
              </a:extLst>
            </p:cNvPr>
            <p:cNvSpPr/>
            <p:nvPr/>
          </p:nvSpPr>
          <p:spPr>
            <a:xfrm>
              <a:off x="8120487" y="4035661"/>
              <a:ext cx="641414" cy="2540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old RIP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70FCA95-BFAF-4E60-A277-DB156C5C32A1}"/>
                </a:ext>
              </a:extLst>
            </p:cNvPr>
            <p:cNvSpPr txBox="1"/>
            <p:nvPr/>
          </p:nvSpPr>
          <p:spPr>
            <a:xfrm>
              <a:off x="4979030" y="3304805"/>
              <a:ext cx="3928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rsp</a:t>
              </a:r>
              <a:r>
                <a:rPr lang="en-US" sz="1400" dirty="0"/>
                <a:t> </a:t>
              </a:r>
            </a:p>
          </p:txBody>
        </p:sp>
        <p:sp>
          <p:nvSpPr>
            <p:cNvPr id="69" name="Arrow: Down 68">
              <a:extLst>
                <a:ext uri="{FF2B5EF4-FFF2-40B4-BE49-F238E27FC236}">
                  <a16:creationId xmlns:a16="http://schemas.microsoft.com/office/drawing/2014/main" id="{8C3F1C55-A021-4593-A66D-486556E2833C}"/>
                </a:ext>
              </a:extLst>
            </p:cNvPr>
            <p:cNvSpPr/>
            <p:nvPr/>
          </p:nvSpPr>
          <p:spPr>
            <a:xfrm>
              <a:off x="8718919" y="3526604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id="{3A37D53B-AC0B-44EC-9C1E-9201DEFA9924}"/>
                </a:ext>
              </a:extLst>
            </p:cNvPr>
            <p:cNvSpPr/>
            <p:nvPr/>
          </p:nvSpPr>
          <p:spPr>
            <a:xfrm>
              <a:off x="5106424" y="3522459"/>
              <a:ext cx="149456" cy="200055"/>
            </a:xfrm>
            <a:prstGeom prst="down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25A3F91-18ED-4383-84C8-D1016CFBC899}"/>
                </a:ext>
              </a:extLst>
            </p:cNvPr>
            <p:cNvSpPr txBox="1"/>
            <p:nvPr/>
          </p:nvSpPr>
          <p:spPr>
            <a:xfrm>
              <a:off x="8586199" y="3310574"/>
              <a:ext cx="4199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/>
                <a:t>%</a:t>
              </a:r>
              <a:r>
                <a:rPr lang="en-US" sz="1400" dirty="0" err="1"/>
                <a:t>rbp</a:t>
              </a:r>
              <a:r>
                <a:rPr lang="en-US" sz="1400" dirty="0"/>
                <a:t> 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6DA3369A-5D0A-4225-A5E2-882AC5A85CB4}"/>
                </a:ext>
              </a:extLst>
            </p:cNvPr>
            <p:cNvSpPr/>
            <p:nvPr/>
          </p:nvSpPr>
          <p:spPr>
            <a:xfrm>
              <a:off x="5247636" y="4011378"/>
              <a:ext cx="418505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r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AF8D4C4-8E48-41A8-A6F2-53012FCA83E2}"/>
                </a:ext>
              </a:extLst>
            </p:cNvPr>
            <p:cNvSpPr/>
            <p:nvPr/>
          </p:nvSpPr>
          <p:spPr>
            <a:xfrm>
              <a:off x="5763390" y="4011378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t1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30C0CCA-C8A8-41FC-A0F8-7F6811DEAF2E}"/>
                </a:ext>
              </a:extLst>
            </p:cNvPr>
            <p:cNvSpPr/>
            <p:nvPr/>
          </p:nvSpPr>
          <p:spPr>
            <a:xfrm>
              <a:off x="6309720" y="4026246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v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CDB3695-206B-4B18-B8F7-7B77BE8D3870}"/>
                </a:ext>
              </a:extLst>
            </p:cNvPr>
            <p:cNvSpPr/>
            <p:nvPr/>
          </p:nvSpPr>
          <p:spPr>
            <a:xfrm>
              <a:off x="6823976" y="3734071"/>
              <a:ext cx="562606" cy="42985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E40922A-A0CC-4834-959B-5847AF5F4EC5}"/>
                </a:ext>
              </a:extLst>
            </p:cNvPr>
            <p:cNvSpPr/>
            <p:nvPr/>
          </p:nvSpPr>
          <p:spPr>
            <a:xfrm>
              <a:off x="6871697" y="4026246"/>
              <a:ext cx="453016" cy="26117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int a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FDB6B79-F846-4E9C-ABF9-E2DABC05268C}"/>
                </a:ext>
              </a:extLst>
            </p:cNvPr>
            <p:cNvSpPr/>
            <p:nvPr/>
          </p:nvSpPr>
          <p:spPr>
            <a:xfrm>
              <a:off x="5056822" y="2920480"/>
              <a:ext cx="21162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u="sng" dirty="0"/>
                <a:t>Memory at Runtime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8C6DD4B4-E203-487C-BA18-6272DA929B85}"/>
              </a:ext>
            </a:extLst>
          </p:cNvPr>
          <p:cNvSpPr/>
          <p:nvPr/>
        </p:nvSpPr>
        <p:spPr>
          <a:xfrm>
            <a:off x="2663892" y="4422397"/>
            <a:ext cx="6620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Surely one could use fewer memory slots!</a:t>
            </a:r>
            <a:endParaRPr lang="en-US" sz="2800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08C0D9F-70B0-465A-ABAB-FB7C55839C11}"/>
              </a:ext>
            </a:extLst>
          </p:cNvPr>
          <p:cNvGrpSpPr/>
          <p:nvPr/>
        </p:nvGrpSpPr>
        <p:grpSpPr>
          <a:xfrm>
            <a:off x="4442818" y="5021834"/>
            <a:ext cx="3196147" cy="1657189"/>
            <a:chOff x="2671253" y="5174699"/>
            <a:chExt cx="3196147" cy="16571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EC61025D-E7BE-4CAF-BC5C-80B34CE471FF}"/>
                </a:ext>
              </a:extLst>
            </p:cNvPr>
            <p:cNvGrpSpPr/>
            <p:nvPr/>
          </p:nvGrpSpPr>
          <p:grpSpPr>
            <a:xfrm>
              <a:off x="2671253" y="5174699"/>
              <a:ext cx="3196147" cy="1657189"/>
              <a:chOff x="2671253" y="5174699"/>
              <a:chExt cx="3196147" cy="1657189"/>
            </a:xfrm>
          </p:grpSpPr>
          <p:sp>
            <p:nvSpPr>
              <p:cNvPr id="85" name="Cloud 84">
                <a:extLst>
                  <a:ext uri="{FF2B5EF4-FFF2-40B4-BE49-F238E27FC236}">
                    <a16:creationId xmlns:a16="http://schemas.microsoft.com/office/drawing/2014/main" id="{77733078-B6CF-4D39-885E-9084512D1AF7}"/>
                  </a:ext>
                </a:extLst>
              </p:cNvPr>
              <p:cNvSpPr/>
              <p:nvPr/>
            </p:nvSpPr>
            <p:spPr>
              <a:xfrm>
                <a:off x="2671253" y="5174699"/>
                <a:ext cx="3196147" cy="1657189"/>
              </a:xfrm>
              <a:prstGeom prst="cloud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E51EBA7C-1DDC-4D9A-9237-6A5197BD5CAA}"/>
                  </a:ext>
                </a:extLst>
              </p:cNvPr>
              <p:cNvSpPr/>
              <p:nvPr/>
            </p:nvSpPr>
            <p:spPr>
              <a:xfrm>
                <a:off x="5064951" y="5776514"/>
                <a:ext cx="365369" cy="55110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F8061C64-AB35-4BFA-A638-0E914F7E11CA}"/>
                </a:ext>
              </a:extLst>
            </p:cNvPr>
            <p:cNvSpPr/>
            <p:nvPr/>
          </p:nvSpPr>
          <p:spPr>
            <a:xfrm>
              <a:off x="2803369" y="5543463"/>
              <a:ext cx="283419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Maybe we could </a:t>
              </a:r>
            </a:p>
            <a:p>
              <a:pPr algn="ctr"/>
              <a:r>
                <a:rPr lang="en-US" sz="2400" dirty="0"/>
                <a:t>share some slots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29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82722</TotalTime>
  <Words>2612</Words>
  <Application>Microsoft Office PowerPoint</Application>
  <PresentationFormat>Widescreen</PresentationFormat>
  <Paragraphs>820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Courier New</vt:lpstr>
      <vt:lpstr>Garamond</vt:lpstr>
      <vt:lpstr>MV Boli</vt:lpstr>
      <vt:lpstr>Pistoletto free</vt:lpstr>
      <vt:lpstr>Office Theme</vt:lpstr>
      <vt:lpstr>Machine Code Optimization</vt:lpstr>
      <vt:lpstr>Previously Post-compilation toolchain</vt:lpstr>
      <vt:lpstr>PowerPoint Presentation</vt:lpstr>
      <vt:lpstr>Compiler Construction Progress Pics</vt:lpstr>
      <vt:lpstr>Today’s Outline Machine Code Optimization</vt:lpstr>
      <vt:lpstr>Working With the Architecture Machine Code Optimization</vt:lpstr>
      <vt:lpstr>Disclaimer: This is a Deep Area Machine Code Optimization</vt:lpstr>
      <vt:lpstr>Today’s Outline Machine Code Optimization</vt:lpstr>
      <vt:lpstr>Sizing Activation Records Machine Code Optimization: Data Allocation</vt:lpstr>
      <vt:lpstr>Liveness Machine Code Optimization: Data Allocation</vt:lpstr>
      <vt:lpstr>Liveness Machine Code Optimization: Data Allocation</vt:lpstr>
      <vt:lpstr>Liveness Machine Code Optimization: Data Allocation</vt:lpstr>
      <vt:lpstr>Liveness Machine Code Optimization: Data Allocation</vt:lpstr>
      <vt:lpstr>Today’s Outline Machine Code Optimization</vt:lpstr>
      <vt:lpstr>Register Allocation Machine Code Optimization: Register Allocation</vt:lpstr>
      <vt:lpstr>Problem: Callee clobbers registers! Machine Code Optimization: Register Allocation</vt:lpstr>
      <vt:lpstr>Which Registers To Use? Machine Code Optimization: Register Allocation</vt:lpstr>
      <vt:lpstr>Register Conventions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Preserving Register Values Machine Code Optimization: Register Conventions</vt:lpstr>
      <vt:lpstr>Implementing Register Conventions Machine Code Optimization: Register Conventions</vt:lpstr>
      <vt:lpstr>Today’s Outline Machine Code Optimization</vt:lpstr>
      <vt:lpstr>Fixing “Obviously Sub-Optimal” Code Machine Code Optimization: Peephole Optimizations</vt:lpstr>
      <vt:lpstr>The Idea of the Peephole Machine Code Optimization: Peephole Optimizations</vt:lpstr>
      <vt:lpstr>Remove Semantic No-ops Machine Code Optimization: Peephole Optimizations</vt:lpstr>
      <vt:lpstr>Sequence Simplification Machine Code Optimization: Peephole Optimizations</vt:lpstr>
      <vt:lpstr>Instruction Strength Reduction Machine Code Optimization: Peephole Optimizations</vt:lpstr>
      <vt:lpstr>Peephole Optimization: Summary Machine Code Optimization: Peephole Optimizations</vt:lpstr>
      <vt:lpstr>Today’s Outline Machine Code Optimization</vt:lpstr>
      <vt:lpstr>Background: Multi-stage Cycles Machine Code Optimization: Delay Slots – Branch Hazards</vt:lpstr>
      <vt:lpstr>Background: Instruction Pipelines Machine Code Optimization: Delay Slots – Branch Hazards</vt:lpstr>
      <vt:lpstr>Background: Instruction Pipelines Machine Code Optimization: Delay Slots – Branch Hazards</vt:lpstr>
      <vt:lpstr>Background: Instruction Pipelines Machine Code Optimization: Delay Slots – Branch Hazards</vt:lpstr>
      <vt:lpstr>Lecture End! Machine Code Optimization: 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1405</cp:revision>
  <cp:lastPrinted>2018-08-29T18:10:22Z</cp:lastPrinted>
  <dcterms:created xsi:type="dcterms:W3CDTF">2018-07-19T03:57:05Z</dcterms:created>
  <dcterms:modified xsi:type="dcterms:W3CDTF">2023-04-11T02:34:52Z</dcterms:modified>
</cp:coreProperties>
</file>