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ink/ink1.xml" ContentType="application/inkml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p14="http://schemas.microsoft.com/office/powerpoint/2010/main"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6"/>
  </p:notesMasterIdLst>
  <p:sldIdLst>
    <p:sldId id="877" r:id="rId2"/>
    <p:sldId id="1129" r:id="rId3"/>
    <p:sldId id="1119" r:id="rId4"/>
    <p:sldId id="1120" r:id="rId5"/>
    <p:sldId id="904" r:id="rId6"/>
    <p:sldId id="1085" r:id="rId7"/>
    <p:sldId id="1121" r:id="rId8"/>
    <p:sldId id="1087" r:id="rId9"/>
    <p:sldId id="1125" r:id="rId10"/>
    <p:sldId id="1126" r:id="rId11"/>
    <p:sldId id="1123" r:id="rId12"/>
    <p:sldId id="907" r:id="rId13"/>
    <p:sldId id="1088" r:id="rId14"/>
    <p:sldId id="1086" r:id="rId15"/>
    <p:sldId id="1130" r:id="rId16"/>
    <p:sldId id="1131" r:id="rId17"/>
    <p:sldId id="1132" r:id="rId18"/>
    <p:sldId id="391" r:id="rId19"/>
    <p:sldId id="392" r:id="rId20"/>
    <p:sldId id="1089" r:id="rId21"/>
    <p:sldId id="933" r:id="rId22"/>
    <p:sldId id="1067" r:id="rId23"/>
    <p:sldId id="935" r:id="rId24"/>
    <p:sldId id="1057" r:id="rId25"/>
    <p:sldId id="980" r:id="rId26"/>
    <p:sldId id="1090" r:id="rId27"/>
    <p:sldId id="860" r:id="rId28"/>
    <p:sldId id="942" r:id="rId29"/>
    <p:sldId id="1033" r:id="rId30"/>
    <p:sldId id="1118" r:id="rId31"/>
    <p:sldId id="1100" r:id="rId32"/>
    <p:sldId id="1117" r:id="rId33"/>
    <p:sldId id="1101" r:id="rId34"/>
    <p:sldId id="1114" r:id="rId35"/>
    <p:sldId id="1115" r:id="rId36"/>
    <p:sldId id="1107" r:id="rId37"/>
    <p:sldId id="1108" r:id="rId38"/>
    <p:sldId id="1109" r:id="rId39"/>
    <p:sldId id="1110" r:id="rId40"/>
    <p:sldId id="1111" r:id="rId41"/>
    <p:sldId id="1112" r:id="rId42"/>
    <p:sldId id="1113" r:id="rId43"/>
    <p:sldId id="922" r:id="rId44"/>
    <p:sldId id="1128" r:id="rId4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086916FB-BE14-4358-BD4E-C254F9EC9023}">
          <p14:sldIdLst>
            <p14:sldId id="877"/>
            <p14:sldId id="1129"/>
            <p14:sldId id="1119"/>
            <p14:sldId id="1120"/>
            <p14:sldId id="904"/>
            <p14:sldId id="1085"/>
            <p14:sldId id="1121"/>
            <p14:sldId id="1087"/>
            <p14:sldId id="1125"/>
            <p14:sldId id="1126"/>
            <p14:sldId id="1123"/>
            <p14:sldId id="907"/>
            <p14:sldId id="1088"/>
            <p14:sldId id="1086"/>
            <p14:sldId id="1130"/>
            <p14:sldId id="1131"/>
            <p14:sldId id="1132"/>
            <p14:sldId id="391"/>
            <p14:sldId id="392"/>
            <p14:sldId id="1089"/>
            <p14:sldId id="933"/>
            <p14:sldId id="1067"/>
            <p14:sldId id="935"/>
            <p14:sldId id="1057"/>
            <p14:sldId id="980"/>
            <p14:sldId id="1090"/>
            <p14:sldId id="860"/>
            <p14:sldId id="942"/>
            <p14:sldId id="1033"/>
            <p14:sldId id="1118"/>
            <p14:sldId id="1100"/>
            <p14:sldId id="1117"/>
            <p14:sldId id="1101"/>
            <p14:sldId id="1114"/>
            <p14:sldId id="1115"/>
            <p14:sldId id="1107"/>
            <p14:sldId id="1108"/>
            <p14:sldId id="1109"/>
            <p14:sldId id="1110"/>
            <p14:sldId id="1111"/>
            <p14:sldId id="1112"/>
            <p14:sldId id="1113"/>
            <p14:sldId id="922"/>
            <p14:sldId id="1128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rew" initials="d" lastIdx="1" clrIdx="0">
    <p:extLst>
      <p:ext uri="{19B8F6BF-5375-455C-9EA6-DF929625EA0E}">
        <p15:presenceInfo xmlns:p15="http://schemas.microsoft.com/office/powerpoint/2012/main" userId="drew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3A897"/>
    <a:srgbClr val="B686D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7" autoAdjust="0"/>
    <p:restoredTop sz="93515" autoAdjust="0"/>
  </p:normalViewPr>
  <p:slideViewPr>
    <p:cSldViewPr snapToGrid="0">
      <p:cViewPr varScale="1">
        <p:scale>
          <a:sx n="105" d="100"/>
          <a:sy n="105" d="100"/>
        </p:scale>
        <p:origin x="1121" y="69"/>
      </p:cViewPr>
      <p:guideLst/>
    </p:cSldViewPr>
  </p:slideViewPr>
  <p:outlineViewPr>
    <p:cViewPr>
      <p:scale>
        <a:sx n="33" d="100"/>
        <a:sy n="33" d="100"/>
      </p:scale>
      <p:origin x="0" y="-5493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commentAuthors" Target="commentAuthors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g"/>
          <inkml:channel name="T" type="integer" max="2.14748E9" units="dev"/>
        </inkml:traceFormat>
        <inkml:channelProperties>
          <inkml:channelProperty channel="X" name="resolution" value="1462.8125" units="1/cm"/>
          <inkml:channelProperty channel="Y" name="resolution" value="2213.98657" units="1/cm"/>
          <inkml:channelProperty channel="F" name="resolution" value="22.75278" units="1/deg"/>
          <inkml:channelProperty channel="T" name="resolution" value="1" units="1/dev"/>
        </inkml:channelProperties>
      </inkml:inkSource>
      <inkml:timestamp xml:id="ts0" timeString="2021-09-17T20:34:05.157"/>
    </inkml:context>
    <inkml:brush xml:id="br0">
      <inkml:brushProperty name="width" value="0.05292" units="cm"/>
      <inkml:brushProperty name="height" value="0.05292" units="cm"/>
      <inkml:brushProperty name="color" value="#008000"/>
    </inkml:brush>
  </inkml:definitions>
  <inkml:trace contextRef="#ctx0" brushRef="#br0">8399 7089 127 0,'0'0'127'0,"78"-124"-110"0,-36 39-17 15,-12 14-163-15</inkml:trace>
  <inkml:trace contextRef="#ctx0" brushRef="#br0" timeOffset="11290.75">7386 6368 54 0,'160'-10'62'16,"-7"1"-62"-16,-10-1 0 0,-6 3-16 0,-14 1 0 16,-16 4 12-16,-15 2-25 0,-25 0-22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35" tIns="45718" rIns="91435" bIns="45718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35" tIns="45718" rIns="91435" bIns="45718" rtlCol="0"/>
          <a:lstStyle>
            <a:lvl1pPr algn="r">
              <a:defRPr sz="1200"/>
            </a:lvl1pPr>
          </a:lstStyle>
          <a:p>
            <a:fld id="{7A026E36-57A3-47EE-B360-4C01E77DCD28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5" tIns="45718" rIns="91435" bIns="45718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35" tIns="45718" rIns="91435" bIns="45718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4"/>
            <a:ext cx="2971800" cy="458787"/>
          </a:xfrm>
          <a:prstGeom prst="rect">
            <a:avLst/>
          </a:prstGeom>
        </p:spPr>
        <p:txBody>
          <a:bodyPr vert="horz" lIns="91435" tIns="45718" rIns="91435" bIns="45718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4"/>
            <a:ext cx="2971800" cy="458787"/>
          </a:xfrm>
          <a:prstGeom prst="rect">
            <a:avLst/>
          </a:prstGeom>
        </p:spPr>
        <p:txBody>
          <a:bodyPr vert="horz" lIns="91435" tIns="45718" rIns="91435" bIns="45718" rtlCol="0" anchor="b"/>
          <a:lstStyle>
            <a:lvl1pPr algn="r">
              <a:defRPr sz="1200"/>
            </a:lvl1pPr>
          </a:lstStyle>
          <a:p>
            <a:fld id="{7EF596C0-D9DC-493D-8AFB-C760AE05E2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13116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 1">
            <a:extLst>
              <a:ext uri="{FF2B5EF4-FFF2-40B4-BE49-F238E27FC236}">
                <a16:creationId xmlns:a16="http://schemas.microsoft.com/office/drawing/2014/main" id="{4FAB3557-298C-B7C1-F70B-054C47D502F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40359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 1">
            <a:extLst>
              <a:ext uri="{FF2B5EF4-FFF2-40B4-BE49-F238E27FC236}">
                <a16:creationId xmlns:a16="http://schemas.microsoft.com/office/drawing/2014/main" id="{A65AFF15-A8E3-9510-5897-EF0D6CD7BE7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0644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106235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118603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CEA018-AC62-4B1A-AF72-1D484C01FB4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711162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0892449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2063583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6237901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F596C0-D9DC-493D-8AFB-C760AE05E201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678325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1183476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CEA018-AC62-4B1A-AF72-1D484C01FB4B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631774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CEA018-AC62-4B1A-AF72-1D484C01FB4B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41316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9139C-664D-411C-AAE1-435ED6A68D81}" type="datetime1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31F1392-829A-45F8-A722-11F7186A9E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88573" y="6482471"/>
            <a:ext cx="2057400" cy="365125"/>
          </a:xfrm>
          <a:prstGeom prst="rect">
            <a:avLst/>
          </a:prstGeom>
        </p:spPr>
        <p:txBody>
          <a:bodyPr/>
          <a:lstStyle/>
          <a:p>
            <a:fld id="{45949831-8C71-49A7-A206-657DC8615E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69517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83A30-F9E4-4CA1-BF37-09E4B651D1E4}" type="datetime1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88573" y="6589986"/>
            <a:ext cx="2057400" cy="257610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45949831-8C71-49A7-A206-657DC8615E4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26919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A4D92A-B622-4594-93C8-7A24AEF2A63E}" type="datetime1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1A243143-F5DE-4C17-B59D-334E980B1D99}"/>
              </a:ext>
            </a:extLst>
          </p:cNvPr>
          <p:cNvSpPr txBox="1">
            <a:spLocks/>
          </p:cNvSpPr>
          <p:nvPr userDrawn="1"/>
        </p:nvSpPr>
        <p:spPr>
          <a:xfrm>
            <a:off x="7088573" y="648247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5949831-8C71-49A7-A206-657DC8615E4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42080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D9CAE-96FA-4AB9-B0B1-5D89E4A685E5}" type="datetime1">
              <a:rPr lang="en-US" smtClean="0"/>
              <a:t>9/18/2026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F0F035B0-BB28-4793-8FBD-83D034E4C3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88573" y="6482471"/>
            <a:ext cx="2057400" cy="365125"/>
          </a:xfrm>
          <a:prstGeom prst="rect">
            <a:avLst/>
          </a:prstGeom>
        </p:spPr>
        <p:txBody>
          <a:bodyPr/>
          <a:lstStyle/>
          <a:p>
            <a:fld id="{45949831-8C71-49A7-A206-657DC8615E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0207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3BA4A-8FBD-420D-AD9F-E3D959E48795}" type="datetime1">
              <a:rPr lang="en-US" smtClean="0"/>
              <a:t>9/18/2026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21636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BF855-1B33-40DD-A86F-4C160C2B6A7F}" type="datetime1">
              <a:rPr lang="en-US" smtClean="0"/>
              <a:t>9/18/2026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89E62C-93F1-47BE-AA38-4768F23F98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88573" y="6482471"/>
            <a:ext cx="2057400" cy="365125"/>
          </a:xfrm>
          <a:prstGeom prst="rect">
            <a:avLst/>
          </a:prstGeom>
        </p:spPr>
        <p:txBody>
          <a:bodyPr/>
          <a:lstStyle/>
          <a:p>
            <a:fld id="{45949831-8C71-49A7-A206-657DC8615E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6563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2B1C-1960-49E0-A967-CAD5DE4A8CE8}" type="datetime1">
              <a:rPr lang="en-US" smtClean="0"/>
              <a:t>9/18/2026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4F527983-1F96-4418-B289-195B212DCF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88573" y="6482471"/>
            <a:ext cx="2057400" cy="365125"/>
          </a:xfrm>
          <a:prstGeom prst="rect">
            <a:avLst/>
          </a:prstGeom>
        </p:spPr>
        <p:txBody>
          <a:bodyPr/>
          <a:lstStyle/>
          <a:p>
            <a:fld id="{45949831-8C71-49A7-A206-657DC8615E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68720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CF6C7-68D1-427D-BA0C-17075EF25F33}" type="datetime1">
              <a:rPr lang="en-US" smtClean="0"/>
              <a:t>9/18/2026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F6FF81F-2F78-4D44-8E7A-52F6EB6E6A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88573" y="6482471"/>
            <a:ext cx="2057400" cy="365125"/>
          </a:xfrm>
          <a:prstGeom prst="rect">
            <a:avLst/>
          </a:prstGeom>
        </p:spPr>
        <p:txBody>
          <a:bodyPr/>
          <a:lstStyle/>
          <a:p>
            <a:fld id="{45949831-8C71-49A7-A206-657DC8615E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13197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726EC0-2311-4711-BD09-1E3B5F918B56}" type="datetime1">
              <a:rPr lang="en-US" smtClean="0"/>
              <a:t>9/18/2026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45949831-8C71-49A7-A206-657DC8615E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14463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4EB9D-B053-49A6-9F68-E12D57928C5A}" type="datetime1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45949831-8C71-49A7-A206-657DC8615E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02997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9E3DA-C0E9-4A88-8AC5-EAC107DD5ACA}" type="datetime1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45949831-8C71-49A7-A206-657DC8615E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15285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76D3E-509F-4821-8F4D-EFFBCC2DF273}" type="datetime1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9916C453-5E8C-4EEA-AE20-CE8F8334A0E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088573" y="6482471"/>
            <a:ext cx="2057400" cy="365125"/>
          </a:xfrm>
          <a:prstGeom prst="rect">
            <a:avLst/>
          </a:prstGeom>
        </p:spPr>
        <p:txBody>
          <a:bodyPr/>
          <a:lstStyle/>
          <a:p>
            <a:fld id="{45949831-8C71-49A7-A206-657DC8615E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108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svg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8.png"/><Relationship Id="rId12" Type="http://schemas.openxmlformats.org/officeDocument/2006/relationships/image" Target="../media/image1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18.png"/><Relationship Id="rId5" Type="http://schemas.openxmlformats.org/officeDocument/2006/relationships/image" Target="../media/image60.pn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1.png"/><Relationship Id="rId4" Type="http://schemas.openxmlformats.org/officeDocument/2006/relationships/image" Target="../media/image25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pixabay.com/illustrations/emoticon-emoji-smile-face-icon-1610518/" TargetMode="Externa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slide1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88EBC4AE-CDE4-49B0-B3A2-14454C9B6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0430"/>
            <a:ext cx="7886700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r>
              <a:rPr dirty="0" err="1"/>
              <a:t>Checki</a:t>
            </a:r>
            <a:r>
              <a:rPr lang="en-US" dirty="0" err="1"/>
              <a:t>n</a:t>
            </a:r>
            <a:endParaRPr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37CC393-9C06-4B44-8D96-EB0172F28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1</a:t>
            </a:fld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B74467B-F5E0-4C89-B87A-F2AFA0FF91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7879" y="1691072"/>
            <a:ext cx="4001143" cy="212719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230B4B4-5964-4505-9570-931267508AB1}"/>
              </a:ext>
            </a:extLst>
          </p:cNvPr>
          <p:cNvSpPr txBox="1"/>
          <p:nvPr/>
        </p:nvSpPr>
        <p:spPr>
          <a:xfrm>
            <a:off x="411892" y="1309819"/>
            <a:ext cx="55475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Compute FIRST and FOLLOW sets for the below grammar</a:t>
            </a:r>
          </a:p>
        </p:txBody>
      </p:sp>
    </p:spTree>
    <p:extLst>
      <p:ext uri="{BB962C8B-B14F-4D97-AF65-F5344CB8AC3E}">
        <p14:creationId xmlns:p14="http://schemas.microsoft.com/office/powerpoint/2010/main" val="1456385737"/>
      </p:ext>
    </p:extLst>
  </p:cSld>
  <p:clrMapOvr>
    <a:masterClrMapping/>
  </p:clrMapOvr>
</p:sld>
</file>

<file path=ppt/slides/slide2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88EBC4AE-CDE4-49B0-B3A2-14454C9B6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0430"/>
            <a:ext cx="7886700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Housekeeping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Administrivia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37CC393-9C06-4B44-8D96-EB0172F28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2</a:t>
            </a:fld>
            <a:endParaRPr lang="en-US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F7035F4-4F7B-CC94-DB5B-7D4C5254AF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699469"/>
            <a:ext cx="7886700" cy="262539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Projects </a:t>
            </a:r>
          </a:p>
          <a:p>
            <a:r>
              <a:rPr lang="en-US" dirty="0"/>
              <a:t>P2 not accepted after midnight tonight</a:t>
            </a:r>
          </a:p>
          <a:p>
            <a:r>
              <a:rPr lang="en-US" dirty="0"/>
              <a:t>P3 comes out at midnight tonight</a:t>
            </a:r>
          </a:p>
          <a:p>
            <a:pPr marL="0" indent="0">
              <a:buNone/>
            </a:pPr>
            <a:r>
              <a:rPr lang="en-US" b="1" dirty="0"/>
              <a:t>Quizzes</a:t>
            </a:r>
          </a:p>
          <a:p>
            <a:r>
              <a:rPr lang="en-US" dirty="0"/>
              <a:t>Planning to grade Q1 this weekend</a:t>
            </a:r>
          </a:p>
        </p:txBody>
      </p:sp>
    </p:spTree>
    <p:extLst>
      <p:ext uri="{BB962C8B-B14F-4D97-AF65-F5344CB8AC3E}">
        <p14:creationId xmlns:p14="http://schemas.microsoft.com/office/powerpoint/2010/main" val="2244980738"/>
      </p:ext>
    </p:extLst>
  </p:cSld>
  <p:clrMapOvr>
    <a:masterClrMapping/>
  </p:clrMapOvr>
</p:sld>
</file>

<file path=ppt/slides/slide3.xml><?xml version="1.0" encoding="utf-8"?>
<p:sld xmlns:a16="http://schemas.microsoft.com/office/drawing/2014/main" xmlns:a14="http://schemas.microsoft.com/office/drawing/2010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u1.photofunia.com/2/results/y/G/yGlTb48ruKK_-04DaAz2aA_r.jpg">
            <a:extLst>
              <a:ext uri="{FF2B5EF4-FFF2-40B4-BE49-F238E27FC236}">
                <a16:creationId xmlns:a16="http://schemas.microsoft.com/office/drawing/2014/main" id="{E4F3A9B3-B38F-49C3-835B-8A2D4CD236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7105" y="-3259"/>
            <a:ext cx="957821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677B9F08-CD24-4EB9-B9EC-2A06831BCC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6646" y="5531174"/>
            <a:ext cx="8581292" cy="1004524"/>
          </a:xfrm>
        </p:spPr>
        <p:txBody>
          <a:bodyPr>
            <a:normAutofit/>
          </a:bodyPr>
          <a:lstStyle/>
          <a:p>
            <a:r>
              <a:rPr lang="en-US" dirty="0">
                <a:ln w="1270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LL(1) SDT</a:t>
            </a:r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009E856A-1E9C-448D-86BC-6F5DAF07ED8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05771"/>
            <a:ext cx="6858000" cy="1655762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University of Kansas| Drew Davidson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6462B00-A2A4-42D1-B3F8-6A6DA3B7D2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fld id="{45949831-8C71-49A7-A206-657DC8615E4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5568301"/>
      </p:ext>
    </p:extLst>
  </p:cSld>
  <p:clrMapOvr>
    <a:masterClrMapping/>
  </p:clrMapOvr>
</p:sld>
</file>

<file path=ppt/slides/slide4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88EBC4AE-CDE4-49B0-B3A2-14454C9B6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0430"/>
            <a:ext cx="7886700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Last Lecture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 err="1">
                <a:ln w="12700">
                  <a:noFill/>
                </a:ln>
                <a:latin typeface="Garamond" panose="02020404030301010803" pitchFamily="18" charset="0"/>
              </a:rPr>
              <a:t>Lecture</a:t>
            </a: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 Review – FOLLOW Sets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8864084-5472-4926-93D3-1CA5CEBB539E}"/>
              </a:ext>
            </a:extLst>
          </p:cNvPr>
          <p:cNvSpPr txBox="1"/>
          <p:nvPr/>
        </p:nvSpPr>
        <p:spPr>
          <a:xfrm>
            <a:off x="7613173" y="5601678"/>
            <a:ext cx="876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Parsing</a:t>
            </a:r>
          </a:p>
        </p:txBody>
      </p:sp>
      <p:sp>
        <p:nvSpPr>
          <p:cNvPr id="9" name="Content Placeholder 1">
            <a:extLst>
              <a:ext uri="{FF2B5EF4-FFF2-40B4-BE49-F238E27FC236}">
                <a16:creationId xmlns:a16="http://schemas.microsoft.com/office/drawing/2014/main" id="{1EA1DF9A-8810-4996-9F65-C9930E0FB7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699469"/>
            <a:ext cx="7886700" cy="262539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Building LL(1) Parsers</a:t>
            </a:r>
          </a:p>
          <a:p>
            <a:r>
              <a:rPr lang="en-US" dirty="0"/>
              <a:t>Finished FIRST Sets</a:t>
            </a:r>
          </a:p>
          <a:p>
            <a:r>
              <a:rPr lang="en-US" dirty="0"/>
              <a:t>FOLLOW Sets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37CC393-9C06-4B44-8D96-EB0172F28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4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7A13DAA-AC0C-4785-B0A6-C32D5336D2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51136" y="3451918"/>
            <a:ext cx="1356090" cy="2149760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3D60AD11-80E5-43F1-B2A1-B595525691E7}"/>
              </a:ext>
            </a:extLst>
          </p:cNvPr>
          <p:cNvGrpSpPr/>
          <p:nvPr/>
        </p:nvGrpSpPr>
        <p:grpSpPr>
          <a:xfrm>
            <a:off x="807308" y="4258963"/>
            <a:ext cx="4926227" cy="1507524"/>
            <a:chOff x="807308" y="4258963"/>
            <a:chExt cx="4926227" cy="1507524"/>
          </a:xfrm>
        </p:grpSpPr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4A0FAEE5-912B-44F8-9BAC-2A9688388D9E}"/>
                </a:ext>
              </a:extLst>
            </p:cNvPr>
            <p:cNvSpPr/>
            <p:nvPr/>
          </p:nvSpPr>
          <p:spPr>
            <a:xfrm>
              <a:off x="807308" y="4258963"/>
              <a:ext cx="4926227" cy="1507524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A50DED43-FF01-435B-979E-7601739BB469}"/>
                </a:ext>
              </a:extLst>
            </p:cNvPr>
            <p:cNvSpPr txBox="1"/>
            <p:nvPr/>
          </p:nvSpPr>
          <p:spPr>
            <a:xfrm>
              <a:off x="897926" y="4410113"/>
              <a:ext cx="4753064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u="sng" dirty="0"/>
                <a:t>You should know</a:t>
              </a:r>
              <a:endParaRPr lang="en-US" b="1" dirty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dirty="0"/>
                <a:t>How to build an LL(1) Selector table</a:t>
              </a:r>
            </a:p>
            <a:p>
              <a:pPr marL="742950" lvl="1" indent="-285750">
                <a:buFont typeface="Courier New" panose="02070309020205020404" pitchFamily="49" charset="0"/>
                <a:buChar char="o"/>
              </a:pPr>
              <a:r>
                <a:rPr lang="en-US" dirty="0"/>
                <a:t>Compute FIRST sets of a grammar</a:t>
              </a:r>
            </a:p>
            <a:p>
              <a:pPr marL="742950" lvl="1" indent="-285750">
                <a:buFont typeface="Courier New" panose="02070309020205020404" pitchFamily="49" charset="0"/>
                <a:buChar char="o"/>
              </a:pPr>
              <a:r>
                <a:rPr lang="en-US" dirty="0"/>
                <a:t>Computer FOLLOW sets of a grammar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601120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16="http://schemas.microsoft.com/office/drawing/2014/main" xmlns:a14="http://schemas.microsoft.com/office/drawing/2010/main" xmlns:asvg="http://schemas.microsoft.com/office/drawing/2016/SVG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88EBC4AE-CDE4-49B0-B3A2-14454C9B6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0430"/>
            <a:ext cx="7886700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Building LL(1) Parser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Review LL(1) Concepts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37CC393-9C06-4B44-8D96-EB0172F28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5</a:t>
            </a:fld>
            <a:endParaRPr lang="en-US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126BCAD-C4F0-4518-B036-049EA59C9D22}"/>
              </a:ext>
            </a:extLst>
          </p:cNvPr>
          <p:cNvGrpSpPr/>
          <p:nvPr/>
        </p:nvGrpSpPr>
        <p:grpSpPr>
          <a:xfrm>
            <a:off x="92019" y="1239199"/>
            <a:ext cx="8872435" cy="3275504"/>
            <a:chOff x="92019" y="1792091"/>
            <a:chExt cx="8872435" cy="3275504"/>
          </a:xfrm>
        </p:grpSpPr>
        <p:pic>
          <p:nvPicPr>
            <p:cNvPr id="18" name="Picture 17" descr="Image result for in progress">
              <a:extLst>
                <a:ext uri="{FF2B5EF4-FFF2-40B4-BE49-F238E27FC236}">
                  <a16:creationId xmlns:a16="http://schemas.microsoft.com/office/drawing/2014/main" id="{972D3D94-D5A0-4FBF-B9A1-95561BA070D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8958" t="30333" r="18905" b="44714"/>
            <a:stretch/>
          </p:blipFill>
          <p:spPr bwMode="auto">
            <a:xfrm>
              <a:off x="92019" y="3056694"/>
              <a:ext cx="488620" cy="50228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997645A5-9588-488F-9687-D08153EA7D0F}"/>
                </a:ext>
              </a:extLst>
            </p:cNvPr>
            <p:cNvSpPr/>
            <p:nvPr/>
          </p:nvSpPr>
          <p:spPr>
            <a:xfrm>
              <a:off x="2771448" y="3189642"/>
              <a:ext cx="1287532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>
                  <a:latin typeface="Courier New" panose="02070309020205020404" pitchFamily="49" charset="0"/>
                  <a:cs typeface="Courier New" panose="02070309020205020404" pitchFamily="49" charset="0"/>
                </a:rPr>
                <a:t>FIRST(</a:t>
              </a:r>
              <a:r>
                <a:rPr lang="el-GR" dirty="0">
                  <a:latin typeface="Courier New" panose="02070309020205020404" pitchFamily="49" charset="0"/>
                  <a:cs typeface="Courier New" panose="02070309020205020404" pitchFamily="49" charset="0"/>
                </a:rPr>
                <a:t>α</a:t>
              </a:r>
              <a:r>
                <a:rPr lang="en-US" dirty="0">
                  <a:latin typeface="Courier New" panose="02070309020205020404" pitchFamily="49" charset="0"/>
                  <a:cs typeface="Courier New" panose="02070309020205020404" pitchFamily="49" charset="0"/>
                </a:rPr>
                <a:t>)</a:t>
              </a:r>
              <a:endParaRPr lang="en-US" dirty="0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CCF973DA-D21E-40F0-B053-E72714C2463C}"/>
                </a:ext>
              </a:extLst>
            </p:cNvPr>
            <p:cNvSpPr/>
            <p:nvPr/>
          </p:nvSpPr>
          <p:spPr>
            <a:xfrm>
              <a:off x="614364" y="3141570"/>
              <a:ext cx="1287532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>
                  <a:latin typeface="Courier New" panose="02070309020205020404" pitchFamily="49" charset="0"/>
                  <a:cs typeface="Courier New" panose="02070309020205020404" pitchFamily="49" charset="0"/>
                </a:rPr>
                <a:t>FIRST(</a:t>
              </a:r>
              <a:r>
                <a:rPr lang="en-US" i="1" dirty="0">
                  <a:latin typeface="Courier New" panose="02070309020205020404" pitchFamily="49" charset="0"/>
                  <a:cs typeface="Courier New" panose="02070309020205020404" pitchFamily="49" charset="0"/>
                </a:rPr>
                <a:t>X</a:t>
              </a:r>
              <a:r>
                <a:rPr lang="en-US" dirty="0">
                  <a:latin typeface="Courier New" panose="02070309020205020404" pitchFamily="49" charset="0"/>
                  <a:cs typeface="Courier New" panose="02070309020205020404" pitchFamily="49" charset="0"/>
                </a:rPr>
                <a:t>)</a:t>
              </a:r>
              <a:endParaRPr lang="en-US" dirty="0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E6566B80-940E-42CF-AD3D-87A52BAD3A8F}"/>
                </a:ext>
              </a:extLst>
            </p:cNvPr>
            <p:cNvSpPr/>
            <p:nvPr/>
          </p:nvSpPr>
          <p:spPr>
            <a:xfrm>
              <a:off x="4870178" y="3209799"/>
              <a:ext cx="142539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dirty="0">
                  <a:latin typeface="Courier New" panose="02070309020205020404" pitchFamily="49" charset="0"/>
                  <a:cs typeface="Courier New" panose="02070309020205020404" pitchFamily="49" charset="0"/>
                </a:rPr>
                <a:t>FOLLOW(</a:t>
              </a:r>
              <a:r>
                <a:rPr lang="en-US" i="1" dirty="0">
                  <a:latin typeface="Courier New" panose="02070309020205020404" pitchFamily="49" charset="0"/>
                  <a:cs typeface="Courier New" panose="02070309020205020404" pitchFamily="49" charset="0"/>
                </a:rPr>
                <a:t>X</a:t>
              </a:r>
              <a:r>
                <a:rPr lang="en-US" dirty="0">
                  <a:latin typeface="Courier New" panose="02070309020205020404" pitchFamily="49" charset="0"/>
                  <a:cs typeface="Courier New" panose="02070309020205020404" pitchFamily="49" charset="0"/>
                </a:rPr>
                <a:t>)</a:t>
              </a:r>
              <a:endParaRPr lang="en-US" dirty="0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B4AF62AA-B59D-4182-BC91-00C392923435}"/>
                </a:ext>
              </a:extLst>
            </p:cNvPr>
            <p:cNvSpPr/>
            <p:nvPr/>
          </p:nvSpPr>
          <p:spPr>
            <a:xfrm>
              <a:off x="7051776" y="3194619"/>
              <a:ext cx="156324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>
                  <a:latin typeface="Courier New" panose="02070309020205020404" pitchFamily="49" charset="0"/>
                  <a:cs typeface="Courier New" panose="02070309020205020404" pitchFamily="49" charset="0"/>
                </a:rPr>
                <a:t>Fill Cells</a:t>
              </a:r>
              <a:endParaRPr lang="en-US" dirty="0"/>
            </a:p>
          </p:txBody>
        </p: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89AD02E3-32DA-42B1-967A-465A37A3ECBA}"/>
                </a:ext>
              </a:extLst>
            </p:cNvPr>
            <p:cNvGrpSpPr/>
            <p:nvPr/>
          </p:nvGrpSpPr>
          <p:grpSpPr>
            <a:xfrm>
              <a:off x="1162594" y="2121071"/>
              <a:ext cx="2157084" cy="1068571"/>
              <a:chOff x="1258130" y="2121071"/>
              <a:chExt cx="2157084" cy="1068571"/>
            </a:xfrm>
          </p:grpSpPr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BE6C80B4-7A63-4DD0-9BAA-BE93651B2890}"/>
                  </a:ext>
                </a:extLst>
              </p:cNvPr>
              <p:cNvSpPr txBox="1"/>
              <p:nvPr/>
            </p:nvSpPr>
            <p:spPr>
              <a:xfrm rot="21042876">
                <a:off x="1802411" y="2121071"/>
                <a:ext cx="63350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/>
                  <a:t>Uses</a:t>
                </a:r>
              </a:p>
            </p:txBody>
          </p:sp>
          <p:cxnSp>
            <p:nvCxnSpPr>
              <p:cNvPr id="25" name="Connector: Curved 24">
                <a:extLst>
                  <a:ext uri="{FF2B5EF4-FFF2-40B4-BE49-F238E27FC236}">
                    <a16:creationId xmlns:a16="http://schemas.microsoft.com/office/drawing/2014/main" id="{7CC0B091-17A6-4B17-B725-2AE083459913}"/>
                  </a:ext>
                </a:extLst>
              </p:cNvPr>
              <p:cNvCxnSpPr>
                <a:cxnSpLocks/>
                <a:stCxn id="19" idx="0"/>
                <a:endCxn id="20" idx="0"/>
              </p:cNvCxnSpPr>
              <p:nvPr/>
            </p:nvCxnSpPr>
            <p:spPr>
              <a:xfrm rot="16200000" flipV="1">
                <a:off x="2312636" y="2087064"/>
                <a:ext cx="48072" cy="2157084"/>
              </a:xfrm>
              <a:prstGeom prst="curvedConnector3">
                <a:avLst>
                  <a:gd name="adj1" fmla="val 1569196"/>
                </a:avLst>
              </a:prstGeom>
              <a:ln w="28575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51C34848-213C-4780-94D1-CAE0D6FF0B51}"/>
                </a:ext>
              </a:extLst>
            </p:cNvPr>
            <p:cNvGrpSpPr/>
            <p:nvPr/>
          </p:nvGrpSpPr>
          <p:grpSpPr>
            <a:xfrm>
              <a:off x="3344735" y="1792091"/>
              <a:ext cx="4488666" cy="1455298"/>
              <a:chOff x="3256023" y="1792091"/>
              <a:chExt cx="4488666" cy="1455298"/>
            </a:xfrm>
          </p:grpSpPr>
          <p:cxnSp>
            <p:nvCxnSpPr>
              <p:cNvPr id="27" name="Connector: Curved 26">
                <a:extLst>
                  <a:ext uri="{FF2B5EF4-FFF2-40B4-BE49-F238E27FC236}">
                    <a16:creationId xmlns:a16="http://schemas.microsoft.com/office/drawing/2014/main" id="{B2E545C0-3AF6-4E09-BA62-056810BCD537}"/>
                  </a:ext>
                </a:extLst>
              </p:cNvPr>
              <p:cNvCxnSpPr>
                <a:cxnSpLocks/>
                <a:stCxn id="22" idx="0"/>
                <a:endCxn id="21" idx="0"/>
              </p:cNvCxnSpPr>
              <p:nvPr/>
            </p:nvCxnSpPr>
            <p:spPr>
              <a:xfrm rot="16200000" flipH="1" flipV="1">
                <a:off x="6611835" y="2076945"/>
                <a:ext cx="15180" cy="2250527"/>
              </a:xfrm>
              <a:prstGeom prst="curvedConnector3">
                <a:avLst>
                  <a:gd name="adj1" fmla="val -3677286"/>
                </a:avLst>
              </a:prstGeom>
              <a:ln w="28575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Connector: Curved 27">
                <a:extLst>
                  <a:ext uri="{FF2B5EF4-FFF2-40B4-BE49-F238E27FC236}">
                    <a16:creationId xmlns:a16="http://schemas.microsoft.com/office/drawing/2014/main" id="{663B95B4-699C-4750-9169-52028FCBF516}"/>
                  </a:ext>
                </a:extLst>
              </p:cNvPr>
              <p:cNvCxnSpPr>
                <a:cxnSpLocks/>
                <a:stCxn id="22" idx="0"/>
                <a:endCxn id="19" idx="0"/>
              </p:cNvCxnSpPr>
              <p:nvPr/>
            </p:nvCxnSpPr>
            <p:spPr>
              <a:xfrm rot="16200000" flipV="1">
                <a:off x="5533107" y="983038"/>
                <a:ext cx="4977" cy="4418186"/>
              </a:xfrm>
              <a:prstGeom prst="curvedConnector3">
                <a:avLst>
                  <a:gd name="adj1" fmla="val 21356540"/>
                </a:avLst>
              </a:prstGeom>
              <a:ln w="28575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4E8F5006-E763-4163-9F9A-D5512177D003}"/>
                  </a:ext>
                </a:extLst>
              </p:cNvPr>
              <p:cNvSpPr txBox="1"/>
              <p:nvPr/>
            </p:nvSpPr>
            <p:spPr>
              <a:xfrm rot="19991245">
                <a:off x="5613687" y="2383279"/>
                <a:ext cx="63350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/>
                  <a:t>Uses</a:t>
                </a:r>
              </a:p>
            </p:txBody>
          </p:sp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6424F5AD-4593-48E2-AC69-C50027FE060D}"/>
                  </a:ext>
                </a:extLst>
              </p:cNvPr>
              <p:cNvSpPr txBox="1"/>
              <p:nvPr/>
            </p:nvSpPr>
            <p:spPr>
              <a:xfrm rot="20875185">
                <a:off x="4704437" y="1792091"/>
                <a:ext cx="63350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/>
                  <a:t>Uses</a:t>
                </a:r>
              </a:p>
            </p:txBody>
          </p:sp>
          <p:cxnSp>
            <p:nvCxnSpPr>
              <p:cNvPr id="43" name="Connector: Curved 42">
                <a:extLst>
                  <a:ext uri="{FF2B5EF4-FFF2-40B4-BE49-F238E27FC236}">
                    <a16:creationId xmlns:a16="http://schemas.microsoft.com/office/drawing/2014/main" id="{864A14F4-FE30-49AE-A714-7B319F210696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 flipH="1" flipV="1">
                <a:off x="4373697" y="2114535"/>
                <a:ext cx="15180" cy="2250527"/>
              </a:xfrm>
              <a:prstGeom prst="curvedConnector3">
                <a:avLst>
                  <a:gd name="adj1" fmla="val -3677286"/>
                </a:avLst>
              </a:prstGeom>
              <a:ln w="28575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A07F3885-466B-4C4A-A5A1-B67C9C88A11F}"/>
                  </a:ext>
                </a:extLst>
              </p:cNvPr>
              <p:cNvSpPr txBox="1"/>
              <p:nvPr/>
            </p:nvSpPr>
            <p:spPr>
              <a:xfrm rot="21231904">
                <a:off x="4141831" y="2340231"/>
                <a:ext cx="63350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/>
                  <a:t>Uses</a:t>
                </a:r>
              </a:p>
            </p:txBody>
          </p:sp>
        </p:grp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FF240AD5-73A5-4086-BDC6-A8E6CA295F1C}"/>
                </a:ext>
              </a:extLst>
            </p:cNvPr>
            <p:cNvSpPr txBox="1"/>
            <p:nvPr/>
          </p:nvSpPr>
          <p:spPr>
            <a:xfrm>
              <a:off x="344869" y="3550166"/>
              <a:ext cx="82977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Step 1.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C10554B4-4705-49F7-AE35-CFDFC216A081}"/>
                </a:ext>
              </a:extLst>
            </p:cNvPr>
            <p:cNvSpPr txBox="1"/>
            <p:nvPr/>
          </p:nvSpPr>
          <p:spPr>
            <a:xfrm>
              <a:off x="2319425" y="3580446"/>
              <a:ext cx="82977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Step 2.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1A3A8823-A77E-4C51-AE0A-7449F5442CFA}"/>
                </a:ext>
              </a:extLst>
            </p:cNvPr>
            <p:cNvSpPr txBox="1"/>
            <p:nvPr/>
          </p:nvSpPr>
          <p:spPr>
            <a:xfrm>
              <a:off x="4547296" y="3554040"/>
              <a:ext cx="82977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Step 3.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741844FD-D628-47A9-847E-78AD132F2454}"/>
                </a:ext>
              </a:extLst>
            </p:cNvPr>
            <p:cNvSpPr txBox="1"/>
            <p:nvPr/>
          </p:nvSpPr>
          <p:spPr>
            <a:xfrm>
              <a:off x="447401" y="3867266"/>
              <a:ext cx="1637564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Build FIRST sets</a:t>
              </a:r>
            </a:p>
            <a:p>
              <a:r>
                <a:rPr lang="en-US" dirty="0"/>
                <a:t> for single </a:t>
              </a:r>
            </a:p>
            <a:p>
              <a:r>
                <a:rPr lang="en-US" dirty="0"/>
                <a:t>symbols of </a:t>
              </a:r>
            </a:p>
            <a:p>
              <a:r>
                <a:rPr lang="en-US" dirty="0"/>
                <a:t>the grammar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54E82334-3BFE-49DA-BCDC-781C260E94BF}"/>
                </a:ext>
              </a:extLst>
            </p:cNvPr>
            <p:cNvSpPr txBox="1"/>
            <p:nvPr/>
          </p:nvSpPr>
          <p:spPr>
            <a:xfrm>
              <a:off x="2427419" y="3843631"/>
              <a:ext cx="1746568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Build FIRST sets </a:t>
              </a:r>
            </a:p>
            <a:p>
              <a:r>
                <a:rPr lang="en-US" dirty="0"/>
                <a:t>for RHS symbols </a:t>
              </a:r>
            </a:p>
            <a:p>
              <a:r>
                <a:rPr lang="en-US" dirty="0"/>
                <a:t>strings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CF17CD78-3270-4441-A0C8-7630976DC412}"/>
                </a:ext>
              </a:extLst>
            </p:cNvPr>
            <p:cNvSpPr txBox="1"/>
            <p:nvPr/>
          </p:nvSpPr>
          <p:spPr>
            <a:xfrm>
              <a:off x="4599296" y="3872151"/>
              <a:ext cx="199003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Build FOLLOW sets </a:t>
              </a:r>
            </a:p>
            <a:p>
              <a:r>
                <a:rPr lang="en-US" dirty="0"/>
                <a:t>for </a:t>
              </a:r>
              <a:r>
                <a:rPr lang="en-US" dirty="0" err="1"/>
                <a:t>Nonterminals</a:t>
              </a:r>
              <a:endParaRPr lang="en-US" dirty="0"/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43303E24-008D-462E-9360-5177B121E2BF}"/>
                </a:ext>
              </a:extLst>
            </p:cNvPr>
            <p:cNvSpPr txBox="1"/>
            <p:nvPr/>
          </p:nvSpPr>
          <p:spPr>
            <a:xfrm>
              <a:off x="7106766" y="3865194"/>
              <a:ext cx="185768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Place productions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1684C102-0665-4ADC-A484-9EA7F8DE0BE4}"/>
                </a:ext>
              </a:extLst>
            </p:cNvPr>
            <p:cNvSpPr txBox="1"/>
            <p:nvPr/>
          </p:nvSpPr>
          <p:spPr>
            <a:xfrm>
              <a:off x="6685471" y="3570638"/>
              <a:ext cx="82977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Step 4.</a:t>
              </a:r>
            </a:p>
          </p:txBody>
        </p:sp>
        <p:pic>
          <p:nvPicPr>
            <p:cNvPr id="68" name="Picture 67" descr="Image result for in progress">
              <a:extLst>
                <a:ext uri="{FF2B5EF4-FFF2-40B4-BE49-F238E27FC236}">
                  <a16:creationId xmlns:a16="http://schemas.microsoft.com/office/drawing/2014/main" id="{BD2EDA09-8BA6-4BFB-80EE-F1F1F0C2F960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8958" t="30333" r="18905" b="44714"/>
            <a:stretch/>
          </p:blipFill>
          <p:spPr bwMode="auto">
            <a:xfrm>
              <a:off x="2310573" y="3070561"/>
              <a:ext cx="488620" cy="50228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9" name="Picture 38" descr="Image result for in progress">
              <a:extLst>
                <a:ext uri="{FF2B5EF4-FFF2-40B4-BE49-F238E27FC236}">
                  <a16:creationId xmlns:a16="http://schemas.microsoft.com/office/drawing/2014/main" id="{9440129B-2133-45CE-B892-7AE2E780F79C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8958" t="30333" r="18905" b="44714"/>
            <a:stretch/>
          </p:blipFill>
          <p:spPr bwMode="auto">
            <a:xfrm>
              <a:off x="4419365" y="3074100"/>
              <a:ext cx="488620" cy="50228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40" name="Picture 2" descr="Oh yeah, it's all coming together Blank Template - Imgflip">
            <a:extLst>
              <a:ext uri="{FF2B5EF4-FFF2-40B4-BE49-F238E27FC236}">
                <a16:creationId xmlns:a16="http://schemas.microsoft.com/office/drawing/2014/main" id="{4FF97F13-9994-46E9-9EC3-F781C0421C7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102"/>
          <a:stretch/>
        </p:blipFill>
        <p:spPr bwMode="auto">
          <a:xfrm>
            <a:off x="2327328" y="3992273"/>
            <a:ext cx="4572000" cy="2748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Graphic 5" descr="Badge Question Mark outline">
            <a:extLst>
              <a:ext uri="{FF2B5EF4-FFF2-40B4-BE49-F238E27FC236}">
                <a16:creationId xmlns:a16="http://schemas.microsoft.com/office/drawing/2014/main" id="{428DD88C-9232-4F93-3BCE-8ED130C29B5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581945" y="2517669"/>
            <a:ext cx="518415" cy="518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4672558"/>
      </p:ext>
    </p:extLst>
  </p:cSld>
  <p:clrMapOvr>
    <a:masterClrMapping/>
  </p:clrMapOvr>
</p:sld>
</file>

<file path=ppt/slides/slide6.xml><?xml version="1.0" encoding="utf-8"?>
<p:sld xmlns:a16="http://schemas.microsoft.com/office/drawing/2014/main" xmlns:p14="http://schemas.microsoft.com/office/powerpoint/2010/main" xmlns:mc="http://schemas.openxmlformats.org/markup-compatibility/2006" xmlns:a14="http://schemas.microsoft.com/office/drawing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12F6F28C-13F2-4892-A7D2-0538EE20296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5128959"/>
              </p:ext>
            </p:extLst>
          </p:nvPr>
        </p:nvGraphicFramePr>
        <p:xfrm>
          <a:off x="87524" y="2923539"/>
          <a:ext cx="4631797" cy="16431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2372">
                  <a:extLst>
                    <a:ext uri="{9D8B030D-6E8A-4147-A177-3AD203B41FA5}">
                      <a16:colId xmlns:a16="http://schemas.microsoft.com/office/drawing/2014/main" val="1986070028"/>
                    </a:ext>
                  </a:extLst>
                </a:gridCol>
                <a:gridCol w="913713">
                  <a:extLst>
                    <a:ext uri="{9D8B030D-6E8A-4147-A177-3AD203B41FA5}">
                      <a16:colId xmlns:a16="http://schemas.microsoft.com/office/drawing/2014/main" val="1214835292"/>
                    </a:ext>
                  </a:extLst>
                </a:gridCol>
                <a:gridCol w="852799">
                  <a:extLst>
                    <a:ext uri="{9D8B030D-6E8A-4147-A177-3AD203B41FA5}">
                      <a16:colId xmlns:a16="http://schemas.microsoft.com/office/drawing/2014/main" val="1904679412"/>
                    </a:ext>
                  </a:extLst>
                </a:gridCol>
                <a:gridCol w="852799">
                  <a:extLst>
                    <a:ext uri="{9D8B030D-6E8A-4147-A177-3AD203B41FA5}">
                      <a16:colId xmlns:a16="http://schemas.microsoft.com/office/drawing/2014/main" val="1349426755"/>
                    </a:ext>
                  </a:extLst>
                </a:gridCol>
                <a:gridCol w="888148">
                  <a:extLst>
                    <a:ext uri="{9D8B030D-6E8A-4147-A177-3AD203B41FA5}">
                      <a16:colId xmlns:a16="http://schemas.microsoft.com/office/drawing/2014/main" val="1569964606"/>
                    </a:ext>
                  </a:extLst>
                </a:gridCol>
                <a:gridCol w="771966">
                  <a:extLst>
                    <a:ext uri="{9D8B030D-6E8A-4147-A177-3AD203B41FA5}">
                      <a16:colId xmlns:a16="http://schemas.microsoft.com/office/drawing/2014/main" val="310485094"/>
                    </a:ext>
                  </a:extLst>
                </a:gridCol>
              </a:tblGrid>
              <a:tr h="17272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>
                          <a:solidFill>
                            <a:schemeClr val="tx1"/>
                          </a:solidFill>
                        </a:rPr>
                        <a:t>lpar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>
                          <a:solidFill>
                            <a:schemeClr val="tx1"/>
                          </a:solidFill>
                        </a:rPr>
                        <a:t>rpar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id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comma</a:t>
                      </a: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>
                          <a:solidFill>
                            <a:schemeClr val="tx1"/>
                          </a:solidFill>
                        </a:rPr>
                        <a:t>eof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4308276"/>
                  </a:ext>
                </a:extLst>
              </a:tr>
              <a:tr h="596845"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3755268"/>
                  </a:ext>
                </a:extLst>
              </a:tr>
              <a:tr h="680541"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X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1973663"/>
                  </a:ext>
                </a:extLst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00240" y="6489339"/>
            <a:ext cx="2133600" cy="365125"/>
          </a:xfrm>
        </p:spPr>
        <p:txBody>
          <a:bodyPr/>
          <a:lstStyle/>
          <a:p>
            <a:fld id="{E2218D17-624A-4996-8458-E634E28CA05F}" type="slidenum">
              <a:rPr lang="en-US" smtClean="0"/>
              <a:t>6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2323416" y="846392"/>
            <a:ext cx="9334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FIRST(S)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2323416" y="1128034"/>
            <a:ext cx="9478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FIRST(X)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4056486" y="1253154"/>
            <a:ext cx="9767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= { </a:t>
            </a:r>
            <a:r>
              <a:rPr lang="en-US" b="1" dirty="0" err="1"/>
              <a:t>lpar</a:t>
            </a:r>
            <a:r>
              <a:rPr lang="en-US" dirty="0"/>
              <a:t> } 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3187806" y="1128034"/>
            <a:ext cx="10518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= { </a:t>
            </a:r>
            <a:r>
              <a:rPr lang="en-US" b="1" dirty="0"/>
              <a:t>id</a:t>
            </a:r>
            <a:r>
              <a:rPr lang="en-US" dirty="0"/>
              <a:t>, </a:t>
            </a:r>
            <a:r>
              <a:rPr lang="el-GR" dirty="0"/>
              <a:t>ε</a:t>
            </a:r>
            <a:r>
              <a:rPr lang="en-US" dirty="0"/>
              <a:t> } 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3162406" y="856552"/>
            <a:ext cx="10310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= { </a:t>
            </a:r>
            <a:r>
              <a:rPr lang="en-US" b="1" dirty="0" err="1"/>
              <a:t>lpar</a:t>
            </a:r>
            <a:r>
              <a:rPr lang="en-US" dirty="0"/>
              <a:t> } 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2323416" y="1681158"/>
            <a:ext cx="19782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FIRST(</a:t>
            </a:r>
            <a:r>
              <a:rPr lang="en-US" b="1" dirty="0"/>
              <a:t>id</a:t>
            </a:r>
            <a:r>
              <a:rPr lang="en-US" dirty="0"/>
              <a:t> </a:t>
            </a:r>
            <a:r>
              <a:rPr lang="en-US" b="1" dirty="0"/>
              <a:t>comma</a:t>
            </a:r>
            <a:r>
              <a:rPr lang="en-US" dirty="0"/>
              <a:t> </a:t>
            </a:r>
            <a:r>
              <a:rPr lang="en-US" i="1" dirty="0"/>
              <a:t>X</a:t>
            </a:r>
            <a:r>
              <a:rPr lang="en-US" dirty="0"/>
              <a:t>)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4117446" y="1691318"/>
            <a:ext cx="8354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= { </a:t>
            </a:r>
            <a:r>
              <a:rPr lang="en-US" b="1" dirty="0"/>
              <a:t>id</a:t>
            </a:r>
            <a:r>
              <a:rPr lang="en-US" dirty="0"/>
              <a:t> } 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5522" y="928629"/>
            <a:ext cx="55771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u="sng" dirty="0"/>
              <a:t>CFG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DA1A5A75-E9EB-4ABB-83DC-49FE76F0FBA2}"/>
                  </a:ext>
                </a:extLst>
              </p:cNvPr>
              <p:cNvSpPr txBox="1"/>
              <p:nvPr/>
            </p:nvSpPr>
            <p:spPr>
              <a:xfrm>
                <a:off x="5205328" y="1115655"/>
                <a:ext cx="273998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For each production X ::=</a:t>
                </a:r>
                <a:r>
                  <a:rPr lang="en-US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xmlns:a="http://schemas.openxmlformats.org/drawingml/2006/main"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</m:oMath>
                </a14:m>
                <a:endParaRPr lang="en-US" b="1" dirty="0"/>
              </a:p>
            </p:txBody>
          </p:sp>
        </mc:Choice>
        <mc:Fallback xmlns:a16="http://schemas.microsoft.com/office/drawing/2014/main" xmlns:p14="http://schemas.microsoft.com/office/powerpoint/2010/main"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DA1A5A75-E9EB-4ABB-83DC-49FE76F0FBA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05328" y="1115655"/>
                <a:ext cx="2739981" cy="369332"/>
              </a:xfrm>
              <a:prstGeom prst="rect">
                <a:avLst/>
              </a:prstGeom>
              <a:blipFill>
                <a:blip r:embed="rId3"/>
                <a:stretch>
                  <a:fillRect l="-2004" t="-8197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6" name="TextBox 55">
            <a:extLst>
              <a:ext uri="{FF2B5EF4-FFF2-40B4-BE49-F238E27FC236}">
                <a16:creationId xmlns:a16="http://schemas.microsoft.com/office/drawing/2014/main" id="{E3E3903C-E455-4946-A49D-C2F2043F6792}"/>
              </a:ext>
            </a:extLst>
          </p:cNvPr>
          <p:cNvSpPr txBox="1"/>
          <p:nvPr/>
        </p:nvSpPr>
        <p:spPr>
          <a:xfrm>
            <a:off x="5617397" y="2969827"/>
            <a:ext cx="18169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X ::= </a:t>
            </a:r>
            <a:r>
              <a:rPr lang="en-US" b="1" dirty="0"/>
              <a:t>id comma</a:t>
            </a:r>
            <a:r>
              <a:rPr lang="en-US" dirty="0"/>
              <a:t> </a:t>
            </a:r>
            <a:r>
              <a:rPr lang="en-US" i="1" dirty="0"/>
              <a:t>X</a:t>
            </a:r>
            <a:endParaRPr lang="en-US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AAC70839-1522-4AFA-9862-C47CFD0F67BF}"/>
                  </a:ext>
                </a:extLst>
              </p:cNvPr>
              <p:cNvSpPr txBox="1"/>
              <p:nvPr/>
            </p:nvSpPr>
            <p:spPr>
              <a:xfrm>
                <a:off x="5744507" y="1725693"/>
                <a:ext cx="250541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For terminals in FIRST(</a:t>
                </a:r>
                <a14:m>
                  <m:oMath xmlns:m="http://schemas.openxmlformats.org/officeDocument/2006/math">
                    <m:r>
                      <a:rPr xmlns:a="http://schemas.openxmlformats.org/drawingml/2006/main"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en-US" dirty="0"/>
                  <a:t>)</a:t>
                </a:r>
              </a:p>
            </p:txBody>
          </p:sp>
        </mc:Choice>
        <mc:Fallback xmlns:a16="http://schemas.microsoft.com/office/drawing/2014/main" xmlns:p14="http://schemas.microsoft.com/office/powerpoint/2010/main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AAC70839-1522-4AFA-9862-C47CFD0F67B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44507" y="1725693"/>
                <a:ext cx="2505413" cy="369332"/>
              </a:xfrm>
              <a:prstGeom prst="rect">
                <a:avLst/>
              </a:prstGeom>
              <a:blipFill>
                <a:blip r:embed="rId4"/>
                <a:stretch>
                  <a:fillRect l="-1946" t="-8197" r="-1460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0" name="TextBox 59">
            <a:extLst>
              <a:ext uri="{FF2B5EF4-FFF2-40B4-BE49-F238E27FC236}">
                <a16:creationId xmlns:a16="http://schemas.microsoft.com/office/drawing/2014/main" id="{7114ABBE-2020-46F7-B0D6-0A062FFD95DC}"/>
              </a:ext>
            </a:extLst>
          </p:cNvPr>
          <p:cNvSpPr txBox="1"/>
          <p:nvPr/>
        </p:nvSpPr>
        <p:spPr>
          <a:xfrm>
            <a:off x="6103666" y="2071738"/>
            <a:ext cx="23595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Put P1 @ Table[</a:t>
            </a:r>
            <a:r>
              <a:rPr lang="en-US" i="1" dirty="0"/>
              <a:t>S</a:t>
            </a:r>
            <a:r>
              <a:rPr lang="en-US" dirty="0"/>
              <a:t>][</a:t>
            </a:r>
            <a:r>
              <a:rPr lang="en-US" b="1" dirty="0" err="1"/>
              <a:t>lpar</a:t>
            </a:r>
            <a:r>
              <a:rPr lang="en-US" dirty="0"/>
              <a:t>]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9691B0DE-C21F-4159-B6CF-705909550ADA}"/>
                  </a:ext>
                </a:extLst>
              </p:cNvPr>
              <p:cNvSpPr txBox="1"/>
              <p:nvPr/>
            </p:nvSpPr>
            <p:spPr>
              <a:xfrm>
                <a:off x="400791" y="1376899"/>
                <a:ext cx="1816972" cy="9233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i="1" dirty="0"/>
                  <a:t>S</a:t>
                </a:r>
                <a:r>
                  <a:rPr lang="en-US" dirty="0"/>
                  <a:t>  ::= </a:t>
                </a:r>
                <a:r>
                  <a:rPr lang="en-US" b="1" dirty="0" err="1"/>
                  <a:t>lpar</a:t>
                </a:r>
                <a:r>
                  <a:rPr lang="en-US" dirty="0"/>
                  <a:t> </a:t>
                </a:r>
                <a:r>
                  <a:rPr lang="en-US" i="1" dirty="0"/>
                  <a:t>X</a:t>
                </a:r>
                <a:r>
                  <a:rPr lang="en-US" dirty="0"/>
                  <a:t> </a:t>
                </a:r>
                <a:r>
                  <a:rPr lang="en-US" b="1" dirty="0" err="1"/>
                  <a:t>rpar</a:t>
                </a:r>
                <a:endParaRPr lang="en-US" b="1" dirty="0"/>
              </a:p>
              <a:p>
                <a:r>
                  <a:rPr lang="en-US" i="1" dirty="0"/>
                  <a:t>X</a:t>
                </a:r>
                <a:r>
                  <a:rPr lang="en-US" b="1" dirty="0"/>
                  <a:t>  </a:t>
                </a:r>
                <a:r>
                  <a:rPr lang="en-US" dirty="0"/>
                  <a:t>::=</a:t>
                </a:r>
                <a:r>
                  <a:rPr lang="en-US" b="1" dirty="0"/>
                  <a:t> id comma </a:t>
                </a:r>
                <a:r>
                  <a:rPr lang="en-US" dirty="0"/>
                  <a:t>X</a:t>
                </a:r>
              </a:p>
              <a:p>
                <a:r>
                  <a:rPr lang="en-US" b="1" dirty="0"/>
                  <a:t>     |  </a:t>
                </a:r>
                <a14:m>
                  <m:oMath xmlns:m="http://schemas.openxmlformats.org/officeDocument/2006/math">
                    <m:r>
                      <a:rPr xmlns:a="http://schemas.openxmlformats.org/drawingml/2006/main"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𝜀</m:t>
                    </m:r>
                  </m:oMath>
                </a14:m>
                <a:endParaRPr lang="en-US" dirty="0"/>
              </a:p>
            </p:txBody>
          </p:sp>
        </mc:Choice>
        <mc:Fallback xmlns:a16="http://schemas.microsoft.com/office/drawing/2014/main" xmlns:p14="http://schemas.microsoft.com/office/powerpoint/2010/main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9691B0DE-C21F-4159-B6CF-705909550A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0791" y="1376899"/>
                <a:ext cx="1816972" cy="923330"/>
              </a:xfrm>
              <a:prstGeom prst="rect">
                <a:avLst/>
              </a:prstGeom>
              <a:blipFill>
                <a:blip r:embed="rId5"/>
                <a:stretch>
                  <a:fillRect l="-3020" t="-3974" r="-2013" b="-993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4" name="TextBox 53">
            <a:extLst>
              <a:ext uri="{FF2B5EF4-FFF2-40B4-BE49-F238E27FC236}">
                <a16:creationId xmlns:a16="http://schemas.microsoft.com/office/drawing/2014/main" id="{2DAA32C1-1406-4B32-A67D-6E2B998D3DB1}"/>
              </a:ext>
            </a:extLst>
          </p:cNvPr>
          <p:cNvSpPr txBox="1"/>
          <p:nvPr/>
        </p:nvSpPr>
        <p:spPr>
          <a:xfrm>
            <a:off x="2343736" y="1397274"/>
            <a:ext cx="18737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FIRST(</a:t>
            </a:r>
            <a:r>
              <a:rPr lang="en-US" b="1" dirty="0" err="1"/>
              <a:t>lpar</a:t>
            </a:r>
            <a:r>
              <a:rPr lang="en-US" dirty="0"/>
              <a:t> </a:t>
            </a:r>
            <a:r>
              <a:rPr lang="en-US" i="1" dirty="0"/>
              <a:t>X</a:t>
            </a:r>
            <a:r>
              <a:rPr lang="en-US" dirty="0"/>
              <a:t> </a:t>
            </a:r>
            <a:r>
              <a:rPr lang="en-US" b="1" dirty="0" err="1"/>
              <a:t>rpar</a:t>
            </a:r>
            <a:r>
              <a:rPr lang="en-US" dirty="0"/>
              <a:t>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CECB388B-03CD-4551-A3B6-440CBE95F904}"/>
                  </a:ext>
                </a:extLst>
              </p:cNvPr>
              <p:cNvSpPr txBox="1"/>
              <p:nvPr/>
            </p:nvSpPr>
            <p:spPr>
              <a:xfrm>
                <a:off x="2314700" y="1994087"/>
                <a:ext cx="94077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FIRST(</a:t>
                </a:r>
                <a14:m>
                  <m:oMath xmlns:m="http://schemas.openxmlformats.org/officeDocument/2006/math">
                    <m:r>
                      <a:rPr xmlns:a="http://schemas.openxmlformats.org/drawingml/2006/main"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𝜀</m:t>
                    </m:r>
                  </m:oMath>
                </a14:m>
                <a:r>
                  <a:rPr lang="en-US" dirty="0"/>
                  <a:t>)</a:t>
                </a:r>
              </a:p>
            </p:txBody>
          </p:sp>
        </mc:Choice>
        <mc:Fallback xmlns:a16="http://schemas.microsoft.com/office/drawing/2014/main" xmlns:p14="http://schemas.microsoft.com/office/powerpoint/2010/main"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CECB388B-03CD-4551-A3B6-440CBE95F90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14700" y="1994087"/>
                <a:ext cx="940770" cy="369332"/>
              </a:xfrm>
              <a:prstGeom prst="rect">
                <a:avLst/>
              </a:prstGeom>
              <a:blipFill>
                <a:blip r:embed="rId6"/>
                <a:stretch>
                  <a:fillRect l="-5844" t="-8197" r="-5844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2569E762-131F-4284-9986-9F912E7C9050}"/>
                  </a:ext>
                </a:extLst>
              </p:cNvPr>
              <p:cNvSpPr txBox="1"/>
              <p:nvPr/>
            </p:nvSpPr>
            <p:spPr>
              <a:xfrm>
                <a:off x="3111163" y="2005601"/>
                <a:ext cx="71615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= { </a:t>
                </a:r>
                <a14:m>
                  <m:oMath xmlns:m="http://schemas.openxmlformats.org/officeDocument/2006/math">
                    <m:r>
                      <a:rPr xmlns:a="http://schemas.openxmlformats.org/drawingml/2006/main"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𝜀</m:t>
                    </m:r>
                  </m:oMath>
                </a14:m>
                <a:r>
                  <a:rPr lang="en-US" b="1" dirty="0"/>
                  <a:t> </a:t>
                </a:r>
                <a:r>
                  <a:rPr lang="en-US" dirty="0"/>
                  <a:t>}</a:t>
                </a:r>
              </a:p>
            </p:txBody>
          </p:sp>
        </mc:Choice>
        <mc:Fallback xmlns:a16="http://schemas.microsoft.com/office/drawing/2014/main" xmlns:p14="http://schemas.microsoft.com/office/powerpoint/2010/main"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2569E762-131F-4284-9986-9F912E7C905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11163" y="2005601"/>
                <a:ext cx="716158" cy="369332"/>
              </a:xfrm>
              <a:prstGeom prst="rect">
                <a:avLst/>
              </a:prstGeom>
              <a:blipFill>
                <a:blip r:embed="rId7"/>
                <a:stretch>
                  <a:fillRect l="-6780" t="-8197" r="-5932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9" name="TextBox 68">
            <a:extLst>
              <a:ext uri="{FF2B5EF4-FFF2-40B4-BE49-F238E27FC236}">
                <a16:creationId xmlns:a16="http://schemas.microsoft.com/office/drawing/2014/main" id="{AA9F53F8-B99E-4D96-AC34-DE816161AB9C}"/>
              </a:ext>
            </a:extLst>
          </p:cNvPr>
          <p:cNvSpPr txBox="1"/>
          <p:nvPr/>
        </p:nvSpPr>
        <p:spPr>
          <a:xfrm>
            <a:off x="5577545" y="1406842"/>
            <a:ext cx="16305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 ::= </a:t>
            </a:r>
            <a:r>
              <a:rPr lang="en-US" b="1" dirty="0" err="1"/>
              <a:t>lpar</a:t>
            </a:r>
            <a:r>
              <a:rPr lang="en-US" dirty="0"/>
              <a:t> </a:t>
            </a:r>
            <a:r>
              <a:rPr lang="en-US" i="1" dirty="0"/>
              <a:t>X</a:t>
            </a:r>
            <a:r>
              <a:rPr lang="en-US" dirty="0"/>
              <a:t> </a:t>
            </a:r>
            <a:r>
              <a:rPr lang="en-US" b="1" dirty="0" err="1"/>
              <a:t>rpar</a:t>
            </a:r>
            <a:endParaRPr lang="en-US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D0C5016D-E2A3-47AD-8158-F6205A5C883C}"/>
                  </a:ext>
                </a:extLst>
              </p:cNvPr>
              <p:cNvSpPr txBox="1"/>
              <p:nvPr/>
            </p:nvSpPr>
            <p:spPr>
              <a:xfrm>
                <a:off x="5668197" y="4408197"/>
                <a:ext cx="76424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X ::= </a:t>
                </a:r>
                <a14:m>
                  <m:oMath xmlns:m="http://schemas.openxmlformats.org/officeDocument/2006/math">
                    <m:r>
                      <a:rPr xmlns:a="http://schemas.openxmlformats.org/drawingml/2006/main"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𝜀</m:t>
                    </m:r>
                  </m:oMath>
                </a14:m>
                <a:endParaRPr lang="en-US" b="1" dirty="0"/>
              </a:p>
            </p:txBody>
          </p:sp>
        </mc:Choice>
        <mc:Fallback xmlns:a16="http://schemas.microsoft.com/office/drawing/2014/main" xmlns:p14="http://schemas.microsoft.com/office/powerpoint/2010/main"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D0C5016D-E2A3-47AD-8158-F6205A5C883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68197" y="4408197"/>
                <a:ext cx="764248" cy="369332"/>
              </a:xfrm>
              <a:prstGeom prst="rect">
                <a:avLst/>
              </a:prstGeom>
              <a:blipFill>
                <a:blip r:embed="rId8"/>
                <a:stretch>
                  <a:fillRect l="-7200" t="-8197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F8116D5F-9C03-47AC-8B87-B711DEFF2A29}"/>
                  </a:ext>
                </a:extLst>
              </p:cNvPr>
              <p:cNvSpPr txBox="1"/>
              <p:nvPr/>
            </p:nvSpPr>
            <p:spPr>
              <a:xfrm>
                <a:off x="5810547" y="3272622"/>
                <a:ext cx="248001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For terminals in FIRST(</a:t>
                </a:r>
                <a14:m>
                  <m:oMath xmlns:m="http://schemas.openxmlformats.org/officeDocument/2006/math">
                    <m:r>
                      <a:rPr xmlns:a="http://schemas.openxmlformats.org/drawingml/2006/main"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en-US" dirty="0"/>
                  <a:t>)</a:t>
                </a:r>
              </a:p>
            </p:txBody>
          </p:sp>
        </mc:Choice>
        <mc:Fallback xmlns:a16="http://schemas.microsoft.com/office/drawing/2014/main" xmlns:p14="http://schemas.microsoft.com/office/powerpoint/2010/main"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F8116D5F-9C03-47AC-8B87-B711DEFF2A2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10547" y="3272622"/>
                <a:ext cx="2480013" cy="369332"/>
              </a:xfrm>
              <a:prstGeom prst="rect">
                <a:avLst/>
              </a:prstGeom>
              <a:blipFill>
                <a:blip r:embed="rId9"/>
                <a:stretch>
                  <a:fillRect l="-1966" t="-10000" r="-2211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2" name="TextBox 71">
            <a:extLst>
              <a:ext uri="{FF2B5EF4-FFF2-40B4-BE49-F238E27FC236}">
                <a16:creationId xmlns:a16="http://schemas.microsoft.com/office/drawing/2014/main" id="{E2C2E3C8-E83B-484D-8377-68D32313FC35}"/>
              </a:ext>
            </a:extLst>
          </p:cNvPr>
          <p:cNvSpPr txBox="1"/>
          <p:nvPr/>
        </p:nvSpPr>
        <p:spPr>
          <a:xfrm>
            <a:off x="6169706" y="3575418"/>
            <a:ext cx="21800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Put P2 @ Table[</a:t>
            </a:r>
            <a:r>
              <a:rPr lang="en-US" i="1" dirty="0"/>
              <a:t>X</a:t>
            </a:r>
            <a:r>
              <a:rPr lang="en-US" dirty="0"/>
              <a:t>][</a:t>
            </a:r>
            <a:r>
              <a:rPr lang="en-US" b="1" dirty="0"/>
              <a:t>id</a:t>
            </a:r>
            <a:r>
              <a:rPr lang="en-US" dirty="0"/>
              <a:t>]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0237FD86-21B8-4218-9241-91AB61384297}"/>
                  </a:ext>
                </a:extLst>
              </p:cNvPr>
              <p:cNvSpPr txBox="1"/>
              <p:nvPr/>
            </p:nvSpPr>
            <p:spPr>
              <a:xfrm>
                <a:off x="5886746" y="4686322"/>
                <a:ext cx="244554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No terminals in FIRST(</a:t>
                </a:r>
                <a14:m>
                  <m:oMath xmlns:m="http://schemas.openxmlformats.org/officeDocument/2006/math">
                    <m:r>
                      <a:rPr xmlns:a="http://schemas.openxmlformats.org/drawingml/2006/main"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en-US" dirty="0"/>
                  <a:t>)</a:t>
                </a:r>
              </a:p>
            </p:txBody>
          </p:sp>
        </mc:Choice>
        <mc:Fallback xmlns:a16="http://schemas.microsoft.com/office/drawing/2014/main" xmlns:p14="http://schemas.microsoft.com/office/powerpoint/2010/main"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0237FD86-21B8-4218-9241-91AB6138429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86746" y="4686322"/>
                <a:ext cx="2445543" cy="369332"/>
              </a:xfrm>
              <a:prstGeom prst="rect">
                <a:avLst/>
              </a:prstGeom>
              <a:blipFill>
                <a:blip r:embed="rId10"/>
                <a:stretch>
                  <a:fillRect l="-2244" t="-10000" r="-1995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2BF224E0-F8BB-47A1-B170-DBCA4456470C}"/>
                  </a:ext>
                </a:extLst>
              </p:cNvPr>
              <p:cNvSpPr txBox="1"/>
              <p:nvPr/>
            </p:nvSpPr>
            <p:spPr>
              <a:xfrm>
                <a:off x="5869867" y="4950262"/>
                <a:ext cx="296933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xmlns:a="http://schemas.openxmlformats.org/drawingml/2006/main"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𝜀</m:t>
                    </m:r>
                    <m:r>
                      <a:rPr xmlns:a="http://schemas.openxmlformats.org/drawingml/2006/main"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b="1" i="1" dirty="0"/>
                  <a:t>is</a:t>
                </a:r>
                <a:r>
                  <a:rPr lang="en-US" dirty="0"/>
                  <a:t> in FIRST(</a:t>
                </a:r>
                <a14:m>
                  <m:oMath xmlns:m="http://schemas.openxmlformats.org/officeDocument/2006/math">
                    <m:r>
                      <a:rPr xmlns:a="http://schemas.openxmlformats.org/drawingml/2006/main"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en-US" dirty="0"/>
                  <a:t>)</a:t>
                </a:r>
              </a:p>
            </p:txBody>
          </p:sp>
        </mc:Choice>
        <mc:Fallback xmlns:a16="http://schemas.microsoft.com/office/drawing/2014/main" xmlns:p14="http://schemas.microsoft.com/office/powerpoint/2010/main"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2BF224E0-F8BB-47A1-B170-DBCA4456470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69867" y="4950262"/>
                <a:ext cx="2969333" cy="369332"/>
              </a:xfrm>
              <a:prstGeom prst="rect">
                <a:avLst/>
              </a:prstGeom>
              <a:blipFill>
                <a:blip r:embed="rId11"/>
                <a:stretch>
                  <a:fillRect t="-8197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5" name="TextBox 74">
            <a:extLst>
              <a:ext uri="{FF2B5EF4-FFF2-40B4-BE49-F238E27FC236}">
                <a16:creationId xmlns:a16="http://schemas.microsoft.com/office/drawing/2014/main" id="{148EC190-DF82-4D63-AE0B-56B3376E3873}"/>
              </a:ext>
            </a:extLst>
          </p:cNvPr>
          <p:cNvSpPr txBox="1"/>
          <p:nvPr/>
        </p:nvSpPr>
        <p:spPr>
          <a:xfrm>
            <a:off x="2311326" y="2291947"/>
            <a:ext cx="1233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FOLLOW(</a:t>
            </a:r>
            <a:r>
              <a:rPr lang="en-US" i="1" dirty="0"/>
              <a:t>S</a:t>
            </a:r>
            <a:r>
              <a:rPr lang="en-US" dirty="0"/>
              <a:t>)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70BB7745-2023-42B1-8669-F19695F3EBBD}"/>
              </a:ext>
            </a:extLst>
          </p:cNvPr>
          <p:cNvSpPr txBox="1"/>
          <p:nvPr/>
        </p:nvSpPr>
        <p:spPr>
          <a:xfrm>
            <a:off x="2311326" y="2592637"/>
            <a:ext cx="12474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FOLLOW(</a:t>
            </a:r>
            <a:r>
              <a:rPr lang="en-US" i="1" dirty="0"/>
              <a:t>X</a:t>
            </a:r>
            <a:r>
              <a:rPr lang="en-US" dirty="0"/>
              <a:t>)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49775541-56FD-430C-94B3-66E90F11D3FF}"/>
              </a:ext>
            </a:extLst>
          </p:cNvPr>
          <p:cNvSpPr txBox="1"/>
          <p:nvPr/>
        </p:nvSpPr>
        <p:spPr>
          <a:xfrm>
            <a:off x="3395308" y="2285870"/>
            <a:ext cx="9156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= { </a:t>
            </a:r>
            <a:r>
              <a:rPr lang="en-US" b="1" dirty="0" err="1"/>
              <a:t>eof</a:t>
            </a:r>
            <a:r>
              <a:rPr lang="en-US" dirty="0"/>
              <a:t> }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7990295E-29B1-4825-999D-ED392EF40D27}"/>
              </a:ext>
            </a:extLst>
          </p:cNvPr>
          <p:cNvSpPr txBox="1"/>
          <p:nvPr/>
        </p:nvSpPr>
        <p:spPr>
          <a:xfrm>
            <a:off x="3435948" y="2590670"/>
            <a:ext cx="10038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= { </a:t>
            </a:r>
            <a:r>
              <a:rPr lang="en-US" b="1" dirty="0" err="1"/>
              <a:t>rpar</a:t>
            </a:r>
            <a:r>
              <a:rPr lang="en-US" dirty="0"/>
              <a:t> }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3D2E9356-B7BE-42C2-8FBC-C3A0983CF3CD}"/>
              </a:ext>
            </a:extLst>
          </p:cNvPr>
          <p:cNvSpPr txBox="1"/>
          <p:nvPr/>
        </p:nvSpPr>
        <p:spPr>
          <a:xfrm>
            <a:off x="6351878" y="5553727"/>
            <a:ext cx="24012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Put P3 @ Table[</a:t>
            </a:r>
            <a:r>
              <a:rPr lang="en-US" i="1" dirty="0"/>
              <a:t>X</a:t>
            </a:r>
            <a:r>
              <a:rPr lang="en-US" dirty="0"/>
              <a:t>][</a:t>
            </a:r>
            <a:r>
              <a:rPr lang="en-US" b="1" dirty="0" err="1"/>
              <a:t>rpar</a:t>
            </a:r>
            <a:r>
              <a:rPr lang="en-US" dirty="0"/>
              <a:t>]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D51B666C-F730-48B9-AECF-3C39630EB49F}"/>
              </a:ext>
            </a:extLst>
          </p:cNvPr>
          <p:cNvGrpSpPr/>
          <p:nvPr/>
        </p:nvGrpSpPr>
        <p:grpSpPr>
          <a:xfrm>
            <a:off x="206757" y="4724401"/>
            <a:ext cx="4504759" cy="2110264"/>
            <a:chOff x="206757" y="4724401"/>
            <a:chExt cx="4504759" cy="2110264"/>
          </a:xfrm>
        </p:grpSpPr>
        <p:sp>
          <p:nvSpPr>
            <p:cNvPr id="85" name="Rectangle 84">
              <a:extLst>
                <a:ext uri="{FF2B5EF4-FFF2-40B4-BE49-F238E27FC236}">
                  <a16:creationId xmlns:a16="http://schemas.microsoft.com/office/drawing/2014/main" id="{BA35898E-80CD-464E-B914-AE689F4C6366}"/>
                </a:ext>
              </a:extLst>
            </p:cNvPr>
            <p:cNvSpPr/>
            <p:nvPr/>
          </p:nvSpPr>
          <p:spPr>
            <a:xfrm>
              <a:off x="206757" y="4724401"/>
              <a:ext cx="4504759" cy="2110264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283236C8-42EA-4F3F-9ADF-8BADE51858ED}"/>
                </a:ext>
              </a:extLst>
            </p:cNvPr>
            <p:cNvSpPr txBox="1"/>
            <p:nvPr/>
          </p:nvSpPr>
          <p:spPr>
            <a:xfrm>
              <a:off x="206757" y="5179203"/>
              <a:ext cx="4504759" cy="15696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for each production </a:t>
              </a:r>
              <a:r>
                <a:rPr lang="en-US" sz="1600" i="1" dirty="0">
                  <a:latin typeface="Courier New" panose="02070309020205020404" pitchFamily="49" charset="0"/>
                  <a:cs typeface="Courier New" panose="02070309020205020404" pitchFamily="49" charset="0"/>
                </a:rPr>
                <a:t>X</a:t>
              </a:r>
              <a:r>
                <a:rPr lang="en-US" sz="16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 ::= </a:t>
              </a:r>
              <a:r>
                <a:rPr lang="el-GR" sz="16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α</a:t>
              </a:r>
              <a:endParaRPr lang="en-US" sz="1600" dirty="0">
                <a:latin typeface="Courier New" panose="02070309020205020404" pitchFamily="49" charset="0"/>
                <a:cs typeface="Courier New" panose="02070309020205020404" pitchFamily="49" charset="0"/>
              </a:endParaRPr>
            </a:p>
            <a:p>
              <a:r>
                <a:rPr lang="en-US" sz="16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 for each terminal </a:t>
              </a:r>
              <a:r>
                <a:rPr lang="en-US" sz="1600" b="1" dirty="0">
                  <a:latin typeface="Courier New" panose="02070309020205020404" pitchFamily="49" charset="0"/>
                  <a:cs typeface="Courier New" panose="02070309020205020404" pitchFamily="49" charset="0"/>
                </a:rPr>
                <a:t>t</a:t>
              </a:r>
              <a:r>
                <a:rPr lang="en-US" sz="16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 in FIRST(</a:t>
              </a:r>
              <a:r>
                <a:rPr lang="el-GR" sz="16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α</a:t>
              </a:r>
              <a:r>
                <a:rPr lang="en-US" sz="16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)</a:t>
              </a:r>
            </a:p>
            <a:p>
              <a:r>
                <a:rPr lang="en-US" sz="16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   put </a:t>
              </a:r>
              <a:r>
                <a:rPr lang="en-US" sz="1600" i="1" dirty="0">
                  <a:latin typeface="Courier New" panose="02070309020205020404" pitchFamily="49" charset="0"/>
                  <a:cs typeface="Courier New" panose="02070309020205020404" pitchFamily="49" charset="0"/>
                </a:rPr>
                <a:t>X</a:t>
              </a:r>
              <a:r>
                <a:rPr lang="en-US" sz="16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 ::= </a:t>
              </a:r>
              <a:r>
                <a:rPr lang="el-GR" sz="16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α </a:t>
              </a:r>
              <a:r>
                <a:rPr lang="en-US" sz="16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in Table[</a:t>
              </a:r>
              <a:r>
                <a:rPr lang="en-US" sz="1600" i="1" dirty="0">
                  <a:latin typeface="Courier New" panose="02070309020205020404" pitchFamily="49" charset="0"/>
                  <a:cs typeface="Courier New" panose="02070309020205020404" pitchFamily="49" charset="0"/>
                </a:rPr>
                <a:t>X</a:t>
              </a:r>
              <a:r>
                <a:rPr lang="en-US" sz="16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][</a:t>
              </a:r>
              <a:r>
                <a:rPr lang="en-US" sz="1600" b="1" dirty="0">
                  <a:latin typeface="Courier New" panose="02070309020205020404" pitchFamily="49" charset="0"/>
                  <a:cs typeface="Courier New" panose="02070309020205020404" pitchFamily="49" charset="0"/>
                </a:rPr>
                <a:t>t</a:t>
              </a:r>
              <a:r>
                <a:rPr lang="en-US" sz="16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]</a:t>
              </a:r>
            </a:p>
            <a:p>
              <a:r>
                <a:rPr lang="en-US" sz="16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 if </a:t>
              </a:r>
              <a:r>
                <a:rPr lang="el-GR" sz="16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ε</a:t>
              </a:r>
              <a:r>
                <a:rPr lang="en-US" sz="16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 is in FIRST(</a:t>
              </a:r>
              <a:r>
                <a:rPr lang="el-GR" sz="16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α</a:t>
              </a:r>
              <a:r>
                <a:rPr lang="en-US" sz="16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)</a:t>
              </a:r>
            </a:p>
            <a:p>
              <a:r>
                <a:rPr lang="en-US" sz="16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   for each terminal </a:t>
              </a:r>
              <a:r>
                <a:rPr lang="en-US" sz="1600" b="1" dirty="0">
                  <a:latin typeface="Courier New" panose="02070309020205020404" pitchFamily="49" charset="0"/>
                  <a:cs typeface="Courier New" panose="02070309020205020404" pitchFamily="49" charset="0"/>
                </a:rPr>
                <a:t>t</a:t>
              </a:r>
              <a:r>
                <a:rPr lang="en-US" sz="16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 in FOLLOW(X)</a:t>
              </a:r>
            </a:p>
            <a:p>
              <a:r>
                <a:rPr lang="en-US" sz="16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     put </a:t>
              </a:r>
              <a:r>
                <a:rPr lang="en-US" sz="1600" i="1" dirty="0">
                  <a:latin typeface="Courier New" panose="02070309020205020404" pitchFamily="49" charset="0"/>
                  <a:cs typeface="Courier New" panose="02070309020205020404" pitchFamily="49" charset="0"/>
                </a:rPr>
                <a:t>X</a:t>
              </a:r>
              <a:r>
                <a:rPr lang="en-US" sz="16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 ::= </a:t>
              </a:r>
              <a:r>
                <a:rPr lang="el-GR" sz="16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α</a:t>
              </a:r>
              <a:r>
                <a:rPr lang="en-US" sz="16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 in Table[</a:t>
              </a:r>
              <a:r>
                <a:rPr lang="en-US" sz="1600" i="1" dirty="0">
                  <a:latin typeface="Courier New" panose="02070309020205020404" pitchFamily="49" charset="0"/>
                  <a:cs typeface="Courier New" panose="02070309020205020404" pitchFamily="49" charset="0"/>
                </a:rPr>
                <a:t>X</a:t>
              </a:r>
              <a:r>
                <a:rPr lang="en-US" sz="16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][</a:t>
              </a:r>
              <a:r>
                <a:rPr lang="en-US" sz="1600" b="1" dirty="0">
                  <a:latin typeface="Courier New" panose="02070309020205020404" pitchFamily="49" charset="0"/>
                  <a:cs typeface="Courier New" panose="02070309020205020404" pitchFamily="49" charset="0"/>
                </a:rPr>
                <a:t>t</a:t>
              </a:r>
              <a:r>
                <a:rPr lang="en-US" sz="16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]</a:t>
              </a:r>
            </a:p>
          </p:txBody>
        </p:sp>
        <p:sp>
          <p:nvSpPr>
            <p:cNvPr id="87" name="Rectangle 86">
              <a:extLst>
                <a:ext uri="{FF2B5EF4-FFF2-40B4-BE49-F238E27FC236}">
                  <a16:creationId xmlns:a16="http://schemas.microsoft.com/office/drawing/2014/main" id="{BD35B554-1C1D-4EA2-853A-879CC15EFB21}"/>
                </a:ext>
              </a:extLst>
            </p:cNvPr>
            <p:cNvSpPr/>
            <p:nvPr/>
          </p:nvSpPr>
          <p:spPr>
            <a:xfrm>
              <a:off x="222374" y="4799929"/>
              <a:ext cx="332680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u="sng" dirty="0"/>
                <a:t>Selector Table Building Procedure</a:t>
              </a:r>
            </a:p>
          </p:txBody>
        </p: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5BCDDF54-208A-4387-8BF9-818B6CFA9E23}"/>
              </a:ext>
            </a:extLst>
          </p:cNvPr>
          <p:cNvSpPr/>
          <p:nvPr/>
        </p:nvSpPr>
        <p:spPr>
          <a:xfrm>
            <a:off x="739806" y="3322352"/>
            <a:ext cx="327975" cy="27699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45720" tIns="0" rIns="45720" bIns="0">
            <a:spAutoFit/>
          </a:bodyPr>
          <a:lstStyle/>
          <a:p>
            <a:r>
              <a:rPr lang="en-US" dirty="0"/>
              <a:t>P1</a:t>
            </a:r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FCAE31F0-2FD9-4446-890D-A822C5AB5969}"/>
              </a:ext>
            </a:extLst>
          </p:cNvPr>
          <p:cNvSpPr/>
          <p:nvPr/>
        </p:nvSpPr>
        <p:spPr>
          <a:xfrm>
            <a:off x="48926" y="1390994"/>
            <a:ext cx="327975" cy="27699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45720" tIns="0" rIns="45720" bIns="0">
            <a:spAutoFit/>
          </a:bodyPr>
          <a:lstStyle/>
          <a:p>
            <a:r>
              <a:rPr lang="en-US" dirty="0"/>
              <a:t>P1</a:t>
            </a: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5B2E050E-10C2-42D8-AB83-D5E73D0FF6C7}"/>
              </a:ext>
            </a:extLst>
          </p:cNvPr>
          <p:cNvSpPr/>
          <p:nvPr/>
        </p:nvSpPr>
        <p:spPr>
          <a:xfrm>
            <a:off x="54006" y="1700874"/>
            <a:ext cx="327975" cy="27699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45720" tIns="0" rIns="45720" bIns="0">
            <a:spAutoFit/>
          </a:bodyPr>
          <a:lstStyle/>
          <a:p>
            <a:r>
              <a:rPr lang="en-US" dirty="0"/>
              <a:t>P2</a:t>
            </a:r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32F8CDBD-75CB-4AFE-932D-9A5BF92213F0}"/>
              </a:ext>
            </a:extLst>
          </p:cNvPr>
          <p:cNvSpPr/>
          <p:nvPr/>
        </p:nvSpPr>
        <p:spPr>
          <a:xfrm>
            <a:off x="59086" y="2010754"/>
            <a:ext cx="327975" cy="27699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45720" tIns="0" rIns="45720" bIns="0">
            <a:spAutoFit/>
          </a:bodyPr>
          <a:lstStyle/>
          <a:p>
            <a:r>
              <a:rPr lang="en-US" dirty="0"/>
              <a:t>P3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1D5AF46-9AAC-4BC7-86A9-D081084F334C}"/>
              </a:ext>
            </a:extLst>
          </p:cNvPr>
          <p:cNvSpPr/>
          <p:nvPr/>
        </p:nvSpPr>
        <p:spPr>
          <a:xfrm>
            <a:off x="6074467" y="5220454"/>
            <a:ext cx="19656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For </a:t>
            </a:r>
            <a:r>
              <a:rPr lang="en-US" b="1" dirty="0"/>
              <a:t>t</a:t>
            </a:r>
            <a:r>
              <a:rPr lang="en-US" dirty="0"/>
              <a:t> in FOLLOW(</a:t>
            </a:r>
            <a:r>
              <a:rPr lang="en-US" i="1" dirty="0"/>
              <a:t>X</a:t>
            </a:r>
            <a:r>
              <a:rPr lang="en-US" dirty="0"/>
              <a:t>)</a:t>
            </a:r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DEB1F0B2-358D-4681-9618-A2762B3343A2}"/>
              </a:ext>
            </a:extLst>
          </p:cNvPr>
          <p:cNvSpPr/>
          <p:nvPr/>
        </p:nvSpPr>
        <p:spPr>
          <a:xfrm>
            <a:off x="5246026" y="3004420"/>
            <a:ext cx="327975" cy="27699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45720" tIns="0" rIns="45720" bIns="0">
            <a:spAutoFit/>
          </a:bodyPr>
          <a:lstStyle/>
          <a:p>
            <a:r>
              <a:rPr lang="en-US" dirty="0"/>
              <a:t>P2</a:t>
            </a:r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D5CE8523-4A50-4578-8E50-3A7BC90E3189}"/>
              </a:ext>
            </a:extLst>
          </p:cNvPr>
          <p:cNvSpPr/>
          <p:nvPr/>
        </p:nvSpPr>
        <p:spPr>
          <a:xfrm>
            <a:off x="5246026" y="4455382"/>
            <a:ext cx="327975" cy="27699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45720" tIns="0" rIns="45720" bIns="0">
            <a:spAutoFit/>
          </a:bodyPr>
          <a:lstStyle/>
          <a:p>
            <a:r>
              <a:rPr lang="en-US" dirty="0"/>
              <a:t>P3</a:t>
            </a:r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4DE3D89A-FB5B-4577-BF8C-2A6551C937B8}"/>
              </a:ext>
            </a:extLst>
          </p:cNvPr>
          <p:cNvSpPr/>
          <p:nvPr/>
        </p:nvSpPr>
        <p:spPr>
          <a:xfrm>
            <a:off x="5246026" y="1448057"/>
            <a:ext cx="327975" cy="27699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45720" tIns="0" rIns="45720" bIns="0">
            <a:spAutoFit/>
          </a:bodyPr>
          <a:lstStyle/>
          <a:p>
            <a:r>
              <a:rPr lang="en-US" dirty="0"/>
              <a:t>P1</a:t>
            </a:r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EBD60637-67CA-4851-A355-3838CD679C31}"/>
              </a:ext>
            </a:extLst>
          </p:cNvPr>
          <p:cNvSpPr/>
          <p:nvPr/>
        </p:nvSpPr>
        <p:spPr>
          <a:xfrm>
            <a:off x="2451766" y="3931952"/>
            <a:ext cx="327975" cy="27699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45720" tIns="0" rIns="45720" bIns="0">
            <a:spAutoFit/>
          </a:bodyPr>
          <a:lstStyle/>
          <a:p>
            <a:r>
              <a:rPr lang="en-US" dirty="0"/>
              <a:t>P2</a:t>
            </a:r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8C162131-700A-4710-9790-BBDB42B605CE}"/>
              </a:ext>
            </a:extLst>
          </p:cNvPr>
          <p:cNvSpPr/>
          <p:nvPr/>
        </p:nvSpPr>
        <p:spPr>
          <a:xfrm>
            <a:off x="1598326" y="3926872"/>
            <a:ext cx="327975" cy="27699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45720" tIns="0" rIns="45720" bIns="0">
            <a:spAutoFit/>
          </a:bodyPr>
          <a:lstStyle/>
          <a:p>
            <a:r>
              <a:rPr lang="en-US" dirty="0"/>
              <a:t>P3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1C462CB6-25E8-47FD-8A7B-07316473473E}"/>
                  </a:ext>
                </a:extLst>
              </p:cNvPr>
              <p:cNvSpPr/>
              <p:nvPr/>
            </p:nvSpPr>
            <p:spPr>
              <a:xfrm>
                <a:off x="1587423" y="4179054"/>
                <a:ext cx="350673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xmlns:a="http://schemas.openxmlformats.org/drawingml/2006/main"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𝜀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:a16="http://schemas.microsoft.com/office/drawing/2014/main" xmlns:p14="http://schemas.microsoft.com/office/powerpoint/2010/main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1C462CB6-25E8-47FD-8A7B-07316473473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87423" y="4179054"/>
                <a:ext cx="350673" cy="369332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angle 4">
            <a:extLst>
              <a:ext uri="{FF2B5EF4-FFF2-40B4-BE49-F238E27FC236}">
                <a16:creationId xmlns:a16="http://schemas.microsoft.com/office/drawing/2014/main" id="{7073D841-0BDA-4EDA-ACBA-520CE2C09173}"/>
              </a:ext>
            </a:extLst>
          </p:cNvPr>
          <p:cNvSpPr/>
          <p:nvPr/>
        </p:nvSpPr>
        <p:spPr>
          <a:xfrm>
            <a:off x="2170334" y="4247764"/>
            <a:ext cx="92929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1" dirty="0"/>
              <a:t>id comma </a:t>
            </a:r>
            <a:r>
              <a:rPr lang="en-US" sz="1200" dirty="0"/>
              <a:t>X</a:t>
            </a: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5EAD783A-8014-4E9B-98CD-F914AAEDBFDD}"/>
              </a:ext>
            </a:extLst>
          </p:cNvPr>
          <p:cNvSpPr/>
          <p:nvPr/>
        </p:nvSpPr>
        <p:spPr>
          <a:xfrm>
            <a:off x="468534" y="3622924"/>
            <a:ext cx="85472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1" dirty="0" err="1"/>
              <a:t>lpar</a:t>
            </a:r>
            <a:r>
              <a:rPr lang="en-US" sz="1200" b="1" dirty="0"/>
              <a:t> </a:t>
            </a:r>
            <a:r>
              <a:rPr lang="en-US" sz="1200" dirty="0"/>
              <a:t>X </a:t>
            </a:r>
            <a:r>
              <a:rPr lang="en-US" sz="1200" b="1" dirty="0" err="1"/>
              <a:t>rpar</a:t>
            </a:r>
            <a:endParaRPr lang="en-US" sz="1200" b="1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A87E752-3E2E-4CF9-B0FD-8521C0C66ADA}"/>
              </a:ext>
            </a:extLst>
          </p:cNvPr>
          <p:cNvSpPr/>
          <p:nvPr/>
        </p:nvSpPr>
        <p:spPr>
          <a:xfrm>
            <a:off x="8068030" y="1735674"/>
            <a:ext cx="8723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= {</a:t>
            </a:r>
            <a:r>
              <a:rPr lang="en-US" b="1" dirty="0" err="1"/>
              <a:t>lpar</a:t>
            </a:r>
            <a:r>
              <a:rPr lang="en-US" dirty="0"/>
              <a:t>}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E52C808-5228-41E4-9849-B29C3BEF1F1E}"/>
              </a:ext>
            </a:extLst>
          </p:cNvPr>
          <p:cNvSpPr/>
          <p:nvPr/>
        </p:nvSpPr>
        <p:spPr>
          <a:xfrm>
            <a:off x="7856838" y="5220454"/>
            <a:ext cx="95090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 = {</a:t>
            </a:r>
            <a:r>
              <a:rPr lang="en-US" b="1" dirty="0" err="1"/>
              <a:t>rpar</a:t>
            </a:r>
            <a:r>
              <a:rPr lang="en-US" dirty="0"/>
              <a:t>}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64C9973-F6AA-4A2B-B56B-F36F1EB9EDAF}"/>
              </a:ext>
            </a:extLst>
          </p:cNvPr>
          <p:cNvSpPr/>
          <p:nvPr/>
        </p:nvSpPr>
        <p:spPr>
          <a:xfrm>
            <a:off x="8147638" y="3272622"/>
            <a:ext cx="78258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= { </a:t>
            </a:r>
            <a:r>
              <a:rPr lang="en-US" b="1" dirty="0"/>
              <a:t>id </a:t>
            </a:r>
            <a:r>
              <a:rPr lang="en-US" dirty="0"/>
              <a:t>}</a:t>
            </a:r>
          </a:p>
        </p:txBody>
      </p:sp>
      <p:sp>
        <p:nvSpPr>
          <p:cNvPr id="65" name="Title 1">
            <a:extLst>
              <a:ext uri="{FF2B5EF4-FFF2-40B4-BE49-F238E27FC236}">
                <a16:creationId xmlns:a16="http://schemas.microsoft.com/office/drawing/2014/main" id="{4B5CFD69-19B8-4100-984C-94FC98D356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00751"/>
            <a:ext cx="7886700" cy="490358"/>
          </a:xfrm>
          <a:noFill/>
          <a:ln w="12700">
            <a:noFill/>
          </a:ln>
        </p:spPr>
        <p:txBody>
          <a:bodyPr>
            <a:normAutofit fontScale="90000"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Building Selector Table Example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36756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41" grpId="0"/>
      <p:bldP spid="44" grpId="0"/>
      <p:bldP spid="47" grpId="0"/>
      <p:bldP spid="48" grpId="0"/>
      <p:bldP spid="59" grpId="0"/>
      <p:bldP spid="63" grpId="0"/>
      <p:bldP spid="19" grpId="0"/>
      <p:bldP spid="53" grpId="0"/>
      <p:bldP spid="56" grpId="0"/>
      <p:bldP spid="58" grpId="0"/>
      <p:bldP spid="60" grpId="0"/>
      <p:bldP spid="50" grpId="0"/>
      <p:bldP spid="54" grpId="0"/>
      <p:bldP spid="57" grpId="0"/>
      <p:bldP spid="64" grpId="0"/>
      <p:bldP spid="69" grpId="0"/>
      <p:bldP spid="70" grpId="0"/>
      <p:bldP spid="71" grpId="0"/>
      <p:bldP spid="72" grpId="0"/>
      <p:bldP spid="73" grpId="0"/>
      <p:bldP spid="74" grpId="0"/>
      <p:bldP spid="75" grpId="0"/>
      <p:bldP spid="76" grpId="0"/>
      <p:bldP spid="81" grpId="0"/>
      <p:bldP spid="82" grpId="0"/>
      <p:bldP spid="83" grpId="0"/>
      <p:bldP spid="7" grpId="0" animBg="1"/>
      <p:bldP spid="88" grpId="0" animBg="1"/>
      <p:bldP spid="89" grpId="0" animBg="1"/>
      <p:bldP spid="90" grpId="0" animBg="1"/>
      <p:bldP spid="8" grpId="0"/>
      <p:bldP spid="91" grpId="0" animBg="1"/>
      <p:bldP spid="92" grpId="0" animBg="1"/>
      <p:bldP spid="93" grpId="0" animBg="1"/>
      <p:bldP spid="95" grpId="0" animBg="1"/>
      <p:bldP spid="96" grpId="0" animBg="1"/>
      <p:bldP spid="3" grpId="0"/>
      <p:bldP spid="5" grpId="0"/>
      <p:bldP spid="62" grpId="0"/>
      <p:bldP spid="6" grpId="0"/>
      <p:bldP spid="13" grpId="0"/>
      <p:bldP spid="14" grpId="0"/>
    </p:bldLst>
  </p:timing>
</p:sld>
</file>

<file path=ppt/slides/slide7.xml><?xml version="1.0" encoding="utf-8"?>
<p:sld xmlns:a16="http://schemas.microsoft.com/office/drawing/2014/main" xmlns:a14="http://schemas.microsoft.com/office/drawing/2010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88EBC4AE-CDE4-49B0-B3A2-14454C9B6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0430"/>
            <a:ext cx="7886700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Selector Table Dependencies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i="1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Building the Selector Table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37CC393-9C06-4B44-8D96-EB0172F28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7</a:t>
            </a:fld>
            <a:endParaRPr lang="en-US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126BCAD-C4F0-4518-B036-049EA59C9D22}"/>
              </a:ext>
            </a:extLst>
          </p:cNvPr>
          <p:cNvGrpSpPr/>
          <p:nvPr/>
        </p:nvGrpSpPr>
        <p:grpSpPr>
          <a:xfrm>
            <a:off x="92019" y="1239199"/>
            <a:ext cx="8872435" cy="3275504"/>
            <a:chOff x="92019" y="1792091"/>
            <a:chExt cx="8872435" cy="3275504"/>
          </a:xfrm>
        </p:grpSpPr>
        <p:pic>
          <p:nvPicPr>
            <p:cNvPr id="18" name="Picture 17" descr="Image result for in progress">
              <a:extLst>
                <a:ext uri="{FF2B5EF4-FFF2-40B4-BE49-F238E27FC236}">
                  <a16:creationId xmlns:a16="http://schemas.microsoft.com/office/drawing/2014/main" id="{972D3D94-D5A0-4FBF-B9A1-95561BA070D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8958" t="30333" r="18905" b="44714"/>
            <a:stretch/>
          </p:blipFill>
          <p:spPr bwMode="auto">
            <a:xfrm>
              <a:off x="92019" y="3056694"/>
              <a:ext cx="488620" cy="50228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997645A5-9588-488F-9687-D08153EA7D0F}"/>
                </a:ext>
              </a:extLst>
            </p:cNvPr>
            <p:cNvSpPr/>
            <p:nvPr/>
          </p:nvSpPr>
          <p:spPr>
            <a:xfrm>
              <a:off x="2771448" y="3189642"/>
              <a:ext cx="1287532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>
                  <a:latin typeface="Courier New" panose="02070309020205020404" pitchFamily="49" charset="0"/>
                  <a:cs typeface="Courier New" panose="02070309020205020404" pitchFamily="49" charset="0"/>
                </a:rPr>
                <a:t>FIRST(</a:t>
              </a:r>
              <a:r>
                <a:rPr lang="el-GR" dirty="0">
                  <a:latin typeface="Courier New" panose="02070309020205020404" pitchFamily="49" charset="0"/>
                  <a:cs typeface="Courier New" panose="02070309020205020404" pitchFamily="49" charset="0"/>
                </a:rPr>
                <a:t>α</a:t>
              </a:r>
              <a:r>
                <a:rPr lang="en-US" dirty="0">
                  <a:latin typeface="Courier New" panose="02070309020205020404" pitchFamily="49" charset="0"/>
                  <a:cs typeface="Courier New" panose="02070309020205020404" pitchFamily="49" charset="0"/>
                </a:rPr>
                <a:t>)</a:t>
              </a:r>
              <a:endParaRPr lang="en-US" dirty="0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CCF973DA-D21E-40F0-B053-E72714C2463C}"/>
                </a:ext>
              </a:extLst>
            </p:cNvPr>
            <p:cNvSpPr/>
            <p:nvPr/>
          </p:nvSpPr>
          <p:spPr>
            <a:xfrm>
              <a:off x="614364" y="3141570"/>
              <a:ext cx="1287532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>
                  <a:latin typeface="Courier New" panose="02070309020205020404" pitchFamily="49" charset="0"/>
                  <a:cs typeface="Courier New" panose="02070309020205020404" pitchFamily="49" charset="0"/>
                </a:rPr>
                <a:t>FIRST(</a:t>
              </a:r>
              <a:r>
                <a:rPr lang="en-US" i="1" dirty="0">
                  <a:latin typeface="Courier New" panose="02070309020205020404" pitchFamily="49" charset="0"/>
                  <a:cs typeface="Courier New" panose="02070309020205020404" pitchFamily="49" charset="0"/>
                </a:rPr>
                <a:t>X</a:t>
              </a:r>
              <a:r>
                <a:rPr lang="en-US" dirty="0">
                  <a:latin typeface="Courier New" panose="02070309020205020404" pitchFamily="49" charset="0"/>
                  <a:cs typeface="Courier New" panose="02070309020205020404" pitchFamily="49" charset="0"/>
                </a:rPr>
                <a:t>)</a:t>
              </a:r>
              <a:endParaRPr lang="en-US" dirty="0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E6566B80-940E-42CF-AD3D-87A52BAD3A8F}"/>
                </a:ext>
              </a:extLst>
            </p:cNvPr>
            <p:cNvSpPr/>
            <p:nvPr/>
          </p:nvSpPr>
          <p:spPr>
            <a:xfrm>
              <a:off x="4870178" y="3209799"/>
              <a:ext cx="142539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dirty="0">
                  <a:latin typeface="Courier New" panose="02070309020205020404" pitchFamily="49" charset="0"/>
                  <a:cs typeface="Courier New" panose="02070309020205020404" pitchFamily="49" charset="0"/>
                </a:rPr>
                <a:t>FOLLOW(</a:t>
              </a:r>
              <a:r>
                <a:rPr lang="en-US" i="1" dirty="0">
                  <a:latin typeface="Courier New" panose="02070309020205020404" pitchFamily="49" charset="0"/>
                  <a:cs typeface="Courier New" panose="02070309020205020404" pitchFamily="49" charset="0"/>
                </a:rPr>
                <a:t>X</a:t>
              </a:r>
              <a:r>
                <a:rPr lang="en-US" dirty="0">
                  <a:latin typeface="Courier New" panose="02070309020205020404" pitchFamily="49" charset="0"/>
                  <a:cs typeface="Courier New" panose="02070309020205020404" pitchFamily="49" charset="0"/>
                </a:rPr>
                <a:t>)</a:t>
              </a:r>
              <a:endParaRPr lang="en-US" dirty="0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B4AF62AA-B59D-4182-BC91-00C392923435}"/>
                </a:ext>
              </a:extLst>
            </p:cNvPr>
            <p:cNvSpPr/>
            <p:nvPr/>
          </p:nvSpPr>
          <p:spPr>
            <a:xfrm>
              <a:off x="7051776" y="3194619"/>
              <a:ext cx="156324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>
                  <a:latin typeface="Courier New" panose="02070309020205020404" pitchFamily="49" charset="0"/>
                  <a:cs typeface="Courier New" panose="02070309020205020404" pitchFamily="49" charset="0"/>
                </a:rPr>
                <a:t>Fill Cells</a:t>
              </a:r>
              <a:endParaRPr lang="en-US" dirty="0"/>
            </a:p>
          </p:txBody>
        </p: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89AD02E3-32DA-42B1-967A-465A37A3ECBA}"/>
                </a:ext>
              </a:extLst>
            </p:cNvPr>
            <p:cNvGrpSpPr/>
            <p:nvPr/>
          </p:nvGrpSpPr>
          <p:grpSpPr>
            <a:xfrm>
              <a:off x="1162594" y="2121071"/>
              <a:ext cx="2157084" cy="1068571"/>
              <a:chOff x="1258130" y="2121071"/>
              <a:chExt cx="2157084" cy="1068571"/>
            </a:xfrm>
          </p:grpSpPr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BE6C80B4-7A63-4DD0-9BAA-BE93651B2890}"/>
                  </a:ext>
                </a:extLst>
              </p:cNvPr>
              <p:cNvSpPr txBox="1"/>
              <p:nvPr/>
            </p:nvSpPr>
            <p:spPr>
              <a:xfrm rot="21042876">
                <a:off x="1802411" y="2121071"/>
                <a:ext cx="63350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/>
                  <a:t>Uses</a:t>
                </a:r>
              </a:p>
            </p:txBody>
          </p:sp>
          <p:cxnSp>
            <p:nvCxnSpPr>
              <p:cNvPr id="25" name="Connector: Curved 24">
                <a:extLst>
                  <a:ext uri="{FF2B5EF4-FFF2-40B4-BE49-F238E27FC236}">
                    <a16:creationId xmlns:a16="http://schemas.microsoft.com/office/drawing/2014/main" id="{7CC0B091-17A6-4B17-B725-2AE083459913}"/>
                  </a:ext>
                </a:extLst>
              </p:cNvPr>
              <p:cNvCxnSpPr>
                <a:cxnSpLocks/>
                <a:stCxn id="19" idx="0"/>
                <a:endCxn id="20" idx="0"/>
              </p:cNvCxnSpPr>
              <p:nvPr/>
            </p:nvCxnSpPr>
            <p:spPr>
              <a:xfrm rot="16200000" flipV="1">
                <a:off x="2312636" y="2087064"/>
                <a:ext cx="48072" cy="2157084"/>
              </a:xfrm>
              <a:prstGeom prst="curvedConnector3">
                <a:avLst>
                  <a:gd name="adj1" fmla="val 1569196"/>
                </a:avLst>
              </a:prstGeom>
              <a:ln w="28575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51C34848-213C-4780-94D1-CAE0D6FF0B51}"/>
                </a:ext>
              </a:extLst>
            </p:cNvPr>
            <p:cNvGrpSpPr/>
            <p:nvPr/>
          </p:nvGrpSpPr>
          <p:grpSpPr>
            <a:xfrm>
              <a:off x="3344735" y="1792091"/>
              <a:ext cx="4488666" cy="1455298"/>
              <a:chOff x="3256023" y="1792091"/>
              <a:chExt cx="4488666" cy="1455298"/>
            </a:xfrm>
          </p:grpSpPr>
          <p:cxnSp>
            <p:nvCxnSpPr>
              <p:cNvPr id="27" name="Connector: Curved 26">
                <a:extLst>
                  <a:ext uri="{FF2B5EF4-FFF2-40B4-BE49-F238E27FC236}">
                    <a16:creationId xmlns:a16="http://schemas.microsoft.com/office/drawing/2014/main" id="{B2E545C0-3AF6-4E09-BA62-056810BCD537}"/>
                  </a:ext>
                </a:extLst>
              </p:cNvPr>
              <p:cNvCxnSpPr>
                <a:cxnSpLocks/>
                <a:stCxn id="22" idx="0"/>
                <a:endCxn id="21" idx="0"/>
              </p:cNvCxnSpPr>
              <p:nvPr/>
            </p:nvCxnSpPr>
            <p:spPr>
              <a:xfrm rot="16200000" flipH="1" flipV="1">
                <a:off x="6611835" y="2076945"/>
                <a:ext cx="15180" cy="2250527"/>
              </a:xfrm>
              <a:prstGeom prst="curvedConnector3">
                <a:avLst>
                  <a:gd name="adj1" fmla="val -3677286"/>
                </a:avLst>
              </a:prstGeom>
              <a:ln w="28575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Connector: Curved 27">
                <a:extLst>
                  <a:ext uri="{FF2B5EF4-FFF2-40B4-BE49-F238E27FC236}">
                    <a16:creationId xmlns:a16="http://schemas.microsoft.com/office/drawing/2014/main" id="{663B95B4-699C-4750-9169-52028FCBF516}"/>
                  </a:ext>
                </a:extLst>
              </p:cNvPr>
              <p:cNvCxnSpPr>
                <a:cxnSpLocks/>
                <a:stCxn id="22" idx="0"/>
                <a:endCxn id="19" idx="0"/>
              </p:cNvCxnSpPr>
              <p:nvPr/>
            </p:nvCxnSpPr>
            <p:spPr>
              <a:xfrm rot="16200000" flipV="1">
                <a:off x="5533107" y="983038"/>
                <a:ext cx="4977" cy="4418186"/>
              </a:xfrm>
              <a:prstGeom prst="curvedConnector3">
                <a:avLst>
                  <a:gd name="adj1" fmla="val 21356540"/>
                </a:avLst>
              </a:prstGeom>
              <a:ln w="28575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4E8F5006-E763-4163-9F9A-D5512177D003}"/>
                  </a:ext>
                </a:extLst>
              </p:cNvPr>
              <p:cNvSpPr txBox="1"/>
              <p:nvPr/>
            </p:nvSpPr>
            <p:spPr>
              <a:xfrm rot="19991245">
                <a:off x="5613687" y="2383279"/>
                <a:ext cx="63350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/>
                  <a:t>Uses</a:t>
                </a:r>
              </a:p>
            </p:txBody>
          </p:sp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6424F5AD-4593-48E2-AC69-C50027FE060D}"/>
                  </a:ext>
                </a:extLst>
              </p:cNvPr>
              <p:cNvSpPr txBox="1"/>
              <p:nvPr/>
            </p:nvSpPr>
            <p:spPr>
              <a:xfrm rot="20875185">
                <a:off x="4704437" y="1792091"/>
                <a:ext cx="63350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/>
                  <a:t>Uses</a:t>
                </a:r>
              </a:p>
            </p:txBody>
          </p:sp>
          <p:cxnSp>
            <p:nvCxnSpPr>
              <p:cNvPr id="43" name="Connector: Curved 42">
                <a:extLst>
                  <a:ext uri="{FF2B5EF4-FFF2-40B4-BE49-F238E27FC236}">
                    <a16:creationId xmlns:a16="http://schemas.microsoft.com/office/drawing/2014/main" id="{864A14F4-FE30-49AE-A714-7B319F210696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 flipH="1" flipV="1">
                <a:off x="4373697" y="2114535"/>
                <a:ext cx="15180" cy="2250527"/>
              </a:xfrm>
              <a:prstGeom prst="curvedConnector3">
                <a:avLst>
                  <a:gd name="adj1" fmla="val -3677286"/>
                </a:avLst>
              </a:prstGeom>
              <a:ln w="28575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A07F3885-466B-4C4A-A5A1-B67C9C88A11F}"/>
                  </a:ext>
                </a:extLst>
              </p:cNvPr>
              <p:cNvSpPr txBox="1"/>
              <p:nvPr/>
            </p:nvSpPr>
            <p:spPr>
              <a:xfrm rot="21231904">
                <a:off x="4141831" y="2340231"/>
                <a:ext cx="63350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/>
                  <a:t>Uses</a:t>
                </a:r>
              </a:p>
            </p:txBody>
          </p:sp>
        </p:grp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FF240AD5-73A5-4086-BDC6-A8E6CA295F1C}"/>
                </a:ext>
              </a:extLst>
            </p:cNvPr>
            <p:cNvSpPr txBox="1"/>
            <p:nvPr/>
          </p:nvSpPr>
          <p:spPr>
            <a:xfrm>
              <a:off x="344869" y="3550166"/>
              <a:ext cx="82977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Step 1.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C10554B4-4705-49F7-AE35-CFDFC216A081}"/>
                </a:ext>
              </a:extLst>
            </p:cNvPr>
            <p:cNvSpPr txBox="1"/>
            <p:nvPr/>
          </p:nvSpPr>
          <p:spPr>
            <a:xfrm>
              <a:off x="2319425" y="3580446"/>
              <a:ext cx="82977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Step 2.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1A3A8823-A77E-4C51-AE0A-7449F5442CFA}"/>
                </a:ext>
              </a:extLst>
            </p:cNvPr>
            <p:cNvSpPr txBox="1"/>
            <p:nvPr/>
          </p:nvSpPr>
          <p:spPr>
            <a:xfrm>
              <a:off x="4547296" y="3554040"/>
              <a:ext cx="82977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Step 3.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741844FD-D628-47A9-847E-78AD132F2454}"/>
                </a:ext>
              </a:extLst>
            </p:cNvPr>
            <p:cNvSpPr txBox="1"/>
            <p:nvPr/>
          </p:nvSpPr>
          <p:spPr>
            <a:xfrm>
              <a:off x="447401" y="3867266"/>
              <a:ext cx="1637564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Build FIRST sets</a:t>
              </a:r>
            </a:p>
            <a:p>
              <a:r>
                <a:rPr lang="en-US" dirty="0"/>
                <a:t> for single </a:t>
              </a:r>
            </a:p>
            <a:p>
              <a:r>
                <a:rPr lang="en-US" dirty="0"/>
                <a:t>symbols of </a:t>
              </a:r>
            </a:p>
            <a:p>
              <a:r>
                <a:rPr lang="en-US" dirty="0"/>
                <a:t>the grammar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54E82334-3BFE-49DA-BCDC-781C260E94BF}"/>
                </a:ext>
              </a:extLst>
            </p:cNvPr>
            <p:cNvSpPr txBox="1"/>
            <p:nvPr/>
          </p:nvSpPr>
          <p:spPr>
            <a:xfrm>
              <a:off x="2427419" y="3843631"/>
              <a:ext cx="1746568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Build FIRST sets </a:t>
              </a:r>
            </a:p>
            <a:p>
              <a:r>
                <a:rPr lang="en-US" dirty="0"/>
                <a:t>for RHS symbols </a:t>
              </a:r>
            </a:p>
            <a:p>
              <a:r>
                <a:rPr lang="en-US" dirty="0"/>
                <a:t>strings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CF17CD78-3270-4441-A0C8-7630976DC412}"/>
                </a:ext>
              </a:extLst>
            </p:cNvPr>
            <p:cNvSpPr txBox="1"/>
            <p:nvPr/>
          </p:nvSpPr>
          <p:spPr>
            <a:xfrm>
              <a:off x="4599296" y="3872151"/>
              <a:ext cx="199003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Build FOLLOW sets </a:t>
              </a:r>
            </a:p>
            <a:p>
              <a:r>
                <a:rPr lang="en-US" dirty="0"/>
                <a:t>for </a:t>
              </a:r>
              <a:r>
                <a:rPr lang="en-US" dirty="0" err="1"/>
                <a:t>Nonterminals</a:t>
              </a:r>
              <a:endParaRPr lang="en-US" dirty="0"/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43303E24-008D-462E-9360-5177B121E2BF}"/>
                </a:ext>
              </a:extLst>
            </p:cNvPr>
            <p:cNvSpPr txBox="1"/>
            <p:nvPr/>
          </p:nvSpPr>
          <p:spPr>
            <a:xfrm>
              <a:off x="7106766" y="3865194"/>
              <a:ext cx="185768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Place productions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1684C102-0665-4ADC-A484-9EA7F8DE0BE4}"/>
                </a:ext>
              </a:extLst>
            </p:cNvPr>
            <p:cNvSpPr txBox="1"/>
            <p:nvPr/>
          </p:nvSpPr>
          <p:spPr>
            <a:xfrm>
              <a:off x="6685471" y="3570638"/>
              <a:ext cx="82977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Step 4.</a:t>
              </a:r>
            </a:p>
          </p:txBody>
        </p:sp>
        <p:pic>
          <p:nvPicPr>
            <p:cNvPr id="68" name="Picture 67" descr="Image result for in progress">
              <a:extLst>
                <a:ext uri="{FF2B5EF4-FFF2-40B4-BE49-F238E27FC236}">
                  <a16:creationId xmlns:a16="http://schemas.microsoft.com/office/drawing/2014/main" id="{BD2EDA09-8BA6-4BFB-80EE-F1F1F0C2F960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8958" t="30333" r="18905" b="44714"/>
            <a:stretch/>
          </p:blipFill>
          <p:spPr bwMode="auto">
            <a:xfrm>
              <a:off x="2310573" y="3070561"/>
              <a:ext cx="488620" cy="50228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9" name="Picture 38" descr="Image result for in progress">
              <a:extLst>
                <a:ext uri="{FF2B5EF4-FFF2-40B4-BE49-F238E27FC236}">
                  <a16:creationId xmlns:a16="http://schemas.microsoft.com/office/drawing/2014/main" id="{9440129B-2133-45CE-B892-7AE2E780F79C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8958" t="30333" r="18905" b="44714"/>
            <a:stretch/>
          </p:blipFill>
          <p:spPr bwMode="auto">
            <a:xfrm>
              <a:off x="4419365" y="3074100"/>
              <a:ext cx="488620" cy="50228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1" name="Picture 40" descr="Image result for in progress">
              <a:extLst>
                <a:ext uri="{FF2B5EF4-FFF2-40B4-BE49-F238E27FC236}">
                  <a16:creationId xmlns:a16="http://schemas.microsoft.com/office/drawing/2014/main" id="{D865EB95-381E-44EF-8D00-9A7184E6C1F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8958" t="30333" r="18905" b="44714"/>
            <a:stretch/>
          </p:blipFill>
          <p:spPr bwMode="auto">
            <a:xfrm>
              <a:off x="6623845" y="3077640"/>
              <a:ext cx="488620" cy="50228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40" name="Picture 2" descr="Oh yeah, it's all coming together Blank Template - Imgflip">
            <a:extLst>
              <a:ext uri="{FF2B5EF4-FFF2-40B4-BE49-F238E27FC236}">
                <a16:creationId xmlns:a16="http://schemas.microsoft.com/office/drawing/2014/main" id="{4FF97F13-9994-46E9-9EC3-F781C0421C7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102"/>
          <a:stretch/>
        </p:blipFill>
        <p:spPr bwMode="auto">
          <a:xfrm>
            <a:off x="2327328" y="3992273"/>
            <a:ext cx="4572000" cy="2748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loud 4">
            <a:extLst>
              <a:ext uri="{FF2B5EF4-FFF2-40B4-BE49-F238E27FC236}">
                <a16:creationId xmlns:a16="http://schemas.microsoft.com/office/drawing/2014/main" id="{202AF39A-7A62-46E5-8F44-D37178FE1217}"/>
              </a:ext>
            </a:extLst>
          </p:cNvPr>
          <p:cNvSpPr/>
          <p:nvPr/>
        </p:nvSpPr>
        <p:spPr>
          <a:xfrm>
            <a:off x="1541281" y="3167998"/>
            <a:ext cx="3701622" cy="2627977"/>
          </a:xfrm>
          <a:prstGeom prst="cloud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/>
              <a:t>But what does this do for a compiler?</a:t>
            </a:r>
          </a:p>
        </p:txBody>
      </p:sp>
      <p:sp>
        <p:nvSpPr>
          <p:cNvPr id="42" name="Cloud 41">
            <a:extLst>
              <a:ext uri="{FF2B5EF4-FFF2-40B4-BE49-F238E27FC236}">
                <a16:creationId xmlns:a16="http://schemas.microsoft.com/office/drawing/2014/main" id="{DA11981F-486F-418D-BE82-8E3ACEA13C66}"/>
              </a:ext>
            </a:extLst>
          </p:cNvPr>
          <p:cNvSpPr/>
          <p:nvPr/>
        </p:nvSpPr>
        <p:spPr>
          <a:xfrm>
            <a:off x="4991345" y="4111663"/>
            <a:ext cx="3701622" cy="2627977"/>
          </a:xfrm>
          <a:prstGeom prst="cloud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ts val="3000"/>
              </a:lnSpc>
            </a:pPr>
            <a:r>
              <a:rPr lang="en-US" sz="2800" dirty="0"/>
              <a:t>This LL(1) parser only recognizes valid strings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3BC77AA-0AF0-4EC7-A706-4135E7BFB5B6}"/>
              </a:ext>
            </a:extLst>
          </p:cNvPr>
          <p:cNvSpPr txBox="1"/>
          <p:nvPr/>
        </p:nvSpPr>
        <p:spPr>
          <a:xfrm>
            <a:off x="4448361" y="6277714"/>
            <a:ext cx="1009928" cy="33855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0" rIns="0" rtlCol="0">
            <a:spAutoFit/>
          </a:bodyPr>
          <a:lstStyle/>
          <a:p>
            <a:r>
              <a:rPr lang="en-US" sz="1600" dirty="0"/>
              <a:t>ready come</a:t>
            </a:r>
          </a:p>
        </p:txBody>
      </p:sp>
    </p:spTree>
    <p:extLst>
      <p:ext uri="{BB962C8B-B14F-4D97-AF65-F5344CB8AC3E}">
        <p14:creationId xmlns:p14="http://schemas.microsoft.com/office/powerpoint/2010/main" val="33913990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42" grpId="0" animBg="1"/>
    </p:bldLst>
  </p:timing>
</p:sld>
</file>

<file path=ppt/slides/slide8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88EBC4AE-CDE4-49B0-B3A2-14454C9B6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0430"/>
            <a:ext cx="7886700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Lecture Outline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i="1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Lecture – SDT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8864084-5472-4926-93D3-1CA5CEBB539E}"/>
              </a:ext>
            </a:extLst>
          </p:cNvPr>
          <p:cNvSpPr txBox="1"/>
          <p:nvPr/>
        </p:nvSpPr>
        <p:spPr>
          <a:xfrm>
            <a:off x="7613173" y="5601678"/>
            <a:ext cx="876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Parsing</a:t>
            </a:r>
          </a:p>
        </p:txBody>
      </p:sp>
      <p:sp>
        <p:nvSpPr>
          <p:cNvPr id="9" name="Content Placeholder 1">
            <a:extLst>
              <a:ext uri="{FF2B5EF4-FFF2-40B4-BE49-F238E27FC236}">
                <a16:creationId xmlns:a16="http://schemas.microsoft.com/office/drawing/2014/main" id="{1EA1DF9A-8810-4996-9F65-C9930E0FB7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699469"/>
            <a:ext cx="8227026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Beyond Parse Tree Recognition</a:t>
            </a:r>
          </a:p>
          <a:p>
            <a:r>
              <a:rPr lang="en-US" dirty="0"/>
              <a:t>Connect LL(1) parser to compiler needs (SDT)</a:t>
            </a:r>
          </a:p>
          <a:p>
            <a:pPr marL="0" indent="0">
              <a:buNone/>
            </a:pPr>
            <a:r>
              <a:rPr lang="en-US" b="1" dirty="0"/>
              <a:t>Coding up Syntax-Directed Translation</a:t>
            </a:r>
          </a:p>
          <a:p>
            <a:r>
              <a:rPr lang="en-US" dirty="0"/>
              <a:t>Parser Tweaks</a:t>
            </a:r>
          </a:p>
          <a:p>
            <a:r>
              <a:rPr lang="en-US" dirty="0"/>
              <a:t>Examples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37CC393-9C06-4B44-8D96-EB0172F28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8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7A13DAA-AC0C-4785-B0A6-C32D5336D2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51136" y="3451918"/>
            <a:ext cx="1356090" cy="2149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8917959"/>
      </p:ext>
    </p:extLst>
  </p:cSld>
  <p:clrMapOvr>
    <a:masterClrMapping/>
  </p:clrMapOvr>
</p:sld>
</file>

<file path=ppt/slides/slide9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18D17-624A-4996-8458-E634E28CA05F}" type="slidenum">
              <a:rPr lang="en-US" smtClean="0"/>
              <a:t>9</a:t>
            </a:fld>
            <a:endParaRPr lang="en-US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4E73C56F-5B0F-4B54-8FFD-759C62802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7851"/>
            <a:ext cx="9144000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A Quick SDT Recap</a:t>
            </a:r>
            <a:br>
              <a:rPr lang="en-US" sz="2000" i="1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i="1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Syntax-Directed Translation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1F942E-13D2-4B67-87B7-E8418417DD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240737"/>
            <a:ext cx="7886700" cy="2344098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Conceptual/Logical workflow: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7C4ECC9-3675-4C72-A908-70B77090EC58}"/>
              </a:ext>
            </a:extLst>
          </p:cNvPr>
          <p:cNvSpPr txBox="1"/>
          <p:nvPr/>
        </p:nvSpPr>
        <p:spPr>
          <a:xfrm>
            <a:off x="1540471" y="1664035"/>
            <a:ext cx="109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/>
              <a:t>Grammar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A1E5A4D6-DD14-41A1-A749-68E2929DEF44}"/>
              </a:ext>
            </a:extLst>
          </p:cNvPr>
          <p:cNvSpPr txBox="1"/>
          <p:nvPr/>
        </p:nvSpPr>
        <p:spPr>
          <a:xfrm>
            <a:off x="3538144" y="1692867"/>
            <a:ext cx="32808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/>
              <a:t>Syntax Directed Definition (SDD)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79A8CDB-4740-4586-B008-C0C9B9E92218}"/>
              </a:ext>
            </a:extLst>
          </p:cNvPr>
          <p:cNvSpPr txBox="1"/>
          <p:nvPr/>
        </p:nvSpPr>
        <p:spPr>
          <a:xfrm>
            <a:off x="1548715" y="2001786"/>
            <a:ext cx="118654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E ::= E </a:t>
            </a:r>
            <a:r>
              <a:rPr lang="en-US" sz="1600" b="1" dirty="0"/>
              <a:t>sub</a:t>
            </a:r>
            <a:r>
              <a:rPr lang="en-US" sz="1600" dirty="0"/>
              <a:t> T</a:t>
            </a:r>
          </a:p>
          <a:p>
            <a:r>
              <a:rPr lang="en-US" sz="1600" dirty="0"/>
              <a:t>     | T</a:t>
            </a:r>
          </a:p>
          <a:p>
            <a:r>
              <a:rPr lang="en-US" sz="1600" dirty="0"/>
              <a:t>T ::= T </a:t>
            </a:r>
            <a:r>
              <a:rPr lang="en-US" sz="1600" b="1" dirty="0"/>
              <a:t>div</a:t>
            </a:r>
            <a:r>
              <a:rPr lang="en-US" sz="1600" dirty="0"/>
              <a:t> F</a:t>
            </a:r>
          </a:p>
          <a:p>
            <a:r>
              <a:rPr lang="en-US" sz="1600" dirty="0"/>
              <a:t>     | F</a:t>
            </a:r>
          </a:p>
          <a:p>
            <a:r>
              <a:rPr lang="en-US" sz="1600" dirty="0"/>
              <a:t>F ::= </a:t>
            </a:r>
            <a:r>
              <a:rPr lang="en-US" sz="1600" b="1" dirty="0" err="1"/>
              <a:t>intlit</a:t>
            </a:r>
            <a:r>
              <a:rPr lang="en-US" sz="1600" dirty="0"/>
              <a:t> 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8484ABA4-E459-47F0-985A-36B0FF2BAABD}"/>
              </a:ext>
            </a:extLst>
          </p:cNvPr>
          <p:cNvSpPr txBox="1"/>
          <p:nvPr/>
        </p:nvSpPr>
        <p:spPr>
          <a:xfrm>
            <a:off x="3496967" y="2005902"/>
            <a:ext cx="397172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{ </a:t>
            </a:r>
            <a:r>
              <a:rPr lang="en-US" sz="1600" dirty="0" err="1"/>
              <a:t>LHS.trans</a:t>
            </a:r>
            <a:r>
              <a:rPr lang="en-US" sz="1600" dirty="0"/>
              <a:t> = new </a:t>
            </a:r>
            <a:r>
              <a:rPr lang="en-US" sz="1600" dirty="0" err="1"/>
              <a:t>SubNode</a:t>
            </a:r>
            <a:r>
              <a:rPr lang="en-US" sz="1600" dirty="0"/>
              <a:t>(</a:t>
            </a:r>
            <a:r>
              <a:rPr lang="en-US" sz="1600" dirty="0" err="1"/>
              <a:t>E.trans</a:t>
            </a:r>
            <a:r>
              <a:rPr lang="en-US" sz="1600" dirty="0"/>
              <a:t>, </a:t>
            </a:r>
            <a:r>
              <a:rPr lang="en-US" sz="1600" dirty="0" err="1"/>
              <a:t>T.trans</a:t>
            </a:r>
            <a:r>
              <a:rPr lang="en-US" sz="1600" dirty="0"/>
              <a:t>); }</a:t>
            </a:r>
          </a:p>
          <a:p>
            <a:r>
              <a:rPr lang="en-US" sz="1600" dirty="0"/>
              <a:t>{ </a:t>
            </a:r>
            <a:r>
              <a:rPr lang="en-US" sz="1600" dirty="0" err="1"/>
              <a:t>LHS.trans</a:t>
            </a:r>
            <a:r>
              <a:rPr lang="en-US" sz="1600" dirty="0"/>
              <a:t> = </a:t>
            </a:r>
            <a:r>
              <a:rPr lang="en-US" sz="1600" dirty="0" err="1"/>
              <a:t>T.trans</a:t>
            </a:r>
            <a:r>
              <a:rPr lang="en-US" sz="1600" dirty="0"/>
              <a:t> }</a:t>
            </a:r>
          </a:p>
          <a:p>
            <a:r>
              <a:rPr lang="en-US" sz="1600" dirty="0"/>
              <a:t>{ </a:t>
            </a:r>
            <a:r>
              <a:rPr lang="en-US" sz="1600" dirty="0" err="1"/>
              <a:t>LHS.trans</a:t>
            </a:r>
            <a:r>
              <a:rPr lang="en-US" sz="1600" dirty="0"/>
              <a:t> = new </a:t>
            </a:r>
            <a:r>
              <a:rPr lang="en-US" sz="1600" dirty="0" err="1"/>
              <a:t>DivNode</a:t>
            </a:r>
            <a:r>
              <a:rPr lang="en-US" sz="1600" dirty="0"/>
              <a:t>(</a:t>
            </a:r>
            <a:r>
              <a:rPr lang="en-US" sz="1600" dirty="0" err="1"/>
              <a:t>T.trans</a:t>
            </a:r>
            <a:r>
              <a:rPr lang="en-US" sz="1600" dirty="0"/>
              <a:t>, </a:t>
            </a:r>
            <a:r>
              <a:rPr lang="en-US" sz="1600" dirty="0" err="1"/>
              <a:t>F.trans</a:t>
            </a:r>
            <a:r>
              <a:rPr lang="en-US" sz="1600" dirty="0"/>
              <a:t>); }</a:t>
            </a:r>
          </a:p>
          <a:p>
            <a:r>
              <a:rPr lang="en-US" sz="1600" dirty="0"/>
              <a:t>{ </a:t>
            </a:r>
            <a:r>
              <a:rPr lang="en-US" sz="1600" dirty="0" err="1"/>
              <a:t>LHS.trans</a:t>
            </a:r>
            <a:r>
              <a:rPr lang="en-US" sz="1600" dirty="0"/>
              <a:t> = </a:t>
            </a:r>
            <a:r>
              <a:rPr lang="en-US" sz="1600" dirty="0" err="1"/>
              <a:t>F.trans</a:t>
            </a:r>
            <a:r>
              <a:rPr lang="en-US" sz="1600" dirty="0"/>
              <a:t> }</a:t>
            </a:r>
          </a:p>
          <a:p>
            <a:r>
              <a:rPr lang="en-US" sz="1600" dirty="0"/>
              <a:t>{ </a:t>
            </a:r>
            <a:r>
              <a:rPr lang="en-US" sz="1600" dirty="0" err="1"/>
              <a:t>LHS.trans</a:t>
            </a:r>
            <a:r>
              <a:rPr lang="en-US" sz="1600" dirty="0"/>
              <a:t> = new </a:t>
            </a:r>
            <a:r>
              <a:rPr lang="en-US" sz="1600" dirty="0" err="1"/>
              <a:t>IntLitNode</a:t>
            </a:r>
            <a:r>
              <a:rPr lang="en-US" sz="1600" dirty="0"/>
              <a:t>(</a:t>
            </a:r>
            <a:r>
              <a:rPr lang="en-US" sz="1600" dirty="0" err="1"/>
              <a:t>intlit.value</a:t>
            </a:r>
            <a:r>
              <a:rPr lang="en-US" sz="1600" dirty="0"/>
              <a:t>); }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A5F1886D-726F-411D-B63D-A1CB736CBB63}"/>
              </a:ext>
            </a:extLst>
          </p:cNvPr>
          <p:cNvSpPr/>
          <p:nvPr/>
        </p:nvSpPr>
        <p:spPr>
          <a:xfrm>
            <a:off x="1550349" y="4683470"/>
            <a:ext cx="842337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Parser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91C073E8-B0DA-4E00-BF90-EBFE77EBED7C}"/>
              </a:ext>
            </a:extLst>
          </p:cNvPr>
          <p:cNvSpPr/>
          <p:nvPr/>
        </p:nvSpPr>
        <p:spPr>
          <a:xfrm>
            <a:off x="4602584" y="4744948"/>
            <a:ext cx="1820563" cy="64255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Syntax-Directed Translator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C4CCFF2-29F7-4052-9975-87271B69C5B5}"/>
              </a:ext>
            </a:extLst>
          </p:cNvPr>
          <p:cNvSpPr txBox="1"/>
          <p:nvPr/>
        </p:nvSpPr>
        <p:spPr>
          <a:xfrm>
            <a:off x="255377" y="4380033"/>
            <a:ext cx="6960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/>
              <a:t>Input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DA9B4AE-BEA3-48C0-AB67-440AEE3C1B84}"/>
              </a:ext>
            </a:extLst>
          </p:cNvPr>
          <p:cNvSpPr/>
          <p:nvPr/>
        </p:nvSpPr>
        <p:spPr>
          <a:xfrm>
            <a:off x="204682" y="5432082"/>
            <a:ext cx="754162" cy="397528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1 - 2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10F45A3-740A-431E-B54C-4714D6AB8F17}"/>
              </a:ext>
            </a:extLst>
          </p:cNvPr>
          <p:cNvSpPr txBox="1"/>
          <p:nvPr/>
        </p:nvSpPr>
        <p:spPr>
          <a:xfrm>
            <a:off x="3459882" y="4744994"/>
            <a:ext cx="296876" cy="276999"/>
          </a:xfrm>
          <a:prstGeom prst="rect">
            <a:avLst/>
          </a:prstGeom>
          <a:noFill/>
        </p:spPr>
        <p:txBody>
          <a:bodyPr wrap="none" tIns="0" bIns="0" rtlCol="0">
            <a:spAutoFit/>
          </a:bodyPr>
          <a:lstStyle/>
          <a:p>
            <a:r>
              <a:rPr lang="en-US" dirty="0"/>
              <a:t>E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BB4CBD08-9F8D-4595-9490-F8F3AFFC8FCE}"/>
              </a:ext>
            </a:extLst>
          </p:cNvPr>
          <p:cNvSpPr txBox="1"/>
          <p:nvPr/>
        </p:nvSpPr>
        <p:spPr>
          <a:xfrm>
            <a:off x="3176408" y="5161005"/>
            <a:ext cx="296876" cy="276999"/>
          </a:xfrm>
          <a:prstGeom prst="rect">
            <a:avLst/>
          </a:prstGeom>
          <a:noFill/>
        </p:spPr>
        <p:txBody>
          <a:bodyPr wrap="none" tIns="0" bIns="0" rtlCol="0">
            <a:spAutoFit/>
          </a:bodyPr>
          <a:lstStyle/>
          <a:p>
            <a:r>
              <a:rPr lang="en-US" dirty="0"/>
              <a:t>E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BB427C22-2E8D-4B51-A7B6-DA7FE03E1D56}"/>
              </a:ext>
            </a:extLst>
          </p:cNvPr>
          <p:cNvSpPr txBox="1"/>
          <p:nvPr/>
        </p:nvSpPr>
        <p:spPr>
          <a:xfrm>
            <a:off x="3402220" y="5206313"/>
            <a:ext cx="412292" cy="184666"/>
          </a:xfrm>
          <a:prstGeom prst="rect">
            <a:avLst/>
          </a:prstGeom>
          <a:noFill/>
        </p:spPr>
        <p:txBody>
          <a:bodyPr wrap="none" tIns="0" bIns="0" rtlCol="0">
            <a:spAutoFit/>
          </a:bodyPr>
          <a:lstStyle/>
          <a:p>
            <a:r>
              <a:rPr lang="en-US" sz="1200" b="1" dirty="0"/>
              <a:t>sub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8BE322C6-BA06-4820-B6F0-D7E56CFDBA07}"/>
              </a:ext>
            </a:extLst>
          </p:cNvPr>
          <p:cNvSpPr txBox="1"/>
          <p:nvPr/>
        </p:nvSpPr>
        <p:spPr>
          <a:xfrm>
            <a:off x="3723492" y="5181598"/>
            <a:ext cx="296876" cy="276999"/>
          </a:xfrm>
          <a:prstGeom prst="rect">
            <a:avLst/>
          </a:prstGeom>
          <a:noFill/>
        </p:spPr>
        <p:txBody>
          <a:bodyPr wrap="none" tIns="0" bIns="0" rtlCol="0">
            <a:spAutoFit/>
          </a:bodyPr>
          <a:lstStyle/>
          <a:p>
            <a:r>
              <a:rPr lang="en-US" dirty="0"/>
              <a:t>T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F32A3A09-4BC8-4F63-8C33-949021850E20}"/>
              </a:ext>
            </a:extLst>
          </p:cNvPr>
          <p:cNvSpPr txBox="1"/>
          <p:nvPr/>
        </p:nvSpPr>
        <p:spPr>
          <a:xfrm>
            <a:off x="3731724" y="5527587"/>
            <a:ext cx="290464" cy="276999"/>
          </a:xfrm>
          <a:prstGeom prst="rect">
            <a:avLst/>
          </a:prstGeom>
          <a:noFill/>
        </p:spPr>
        <p:txBody>
          <a:bodyPr wrap="none" tIns="0" bIns="0" rtlCol="0">
            <a:spAutoFit/>
          </a:bodyPr>
          <a:lstStyle/>
          <a:p>
            <a:r>
              <a:rPr lang="en-US" dirty="0"/>
              <a:t>F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C0E654BE-9220-45D4-8BE4-4FC7C257E308}"/>
              </a:ext>
            </a:extLst>
          </p:cNvPr>
          <p:cNvSpPr txBox="1"/>
          <p:nvPr/>
        </p:nvSpPr>
        <p:spPr>
          <a:xfrm>
            <a:off x="3636986" y="5918885"/>
            <a:ext cx="487826" cy="184666"/>
          </a:xfrm>
          <a:prstGeom prst="rect">
            <a:avLst/>
          </a:prstGeom>
          <a:noFill/>
        </p:spPr>
        <p:txBody>
          <a:bodyPr wrap="none" tIns="0" bIns="0" rtlCol="0">
            <a:spAutoFit/>
          </a:bodyPr>
          <a:lstStyle/>
          <a:p>
            <a:r>
              <a:rPr lang="en-US" sz="1200" b="1" dirty="0" err="1"/>
              <a:t>intlit</a:t>
            </a:r>
            <a:endParaRPr lang="en-US" sz="1200" b="1" dirty="0"/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8B303194-1B17-450D-9F69-4C65AE6126F4}"/>
              </a:ext>
            </a:extLst>
          </p:cNvPr>
          <p:cNvSpPr txBox="1"/>
          <p:nvPr/>
        </p:nvSpPr>
        <p:spPr>
          <a:xfrm>
            <a:off x="3176408" y="5515233"/>
            <a:ext cx="296876" cy="276999"/>
          </a:xfrm>
          <a:prstGeom prst="rect">
            <a:avLst/>
          </a:prstGeom>
          <a:noFill/>
        </p:spPr>
        <p:txBody>
          <a:bodyPr wrap="none" tIns="0" bIns="0" rtlCol="0">
            <a:spAutoFit/>
          </a:bodyPr>
          <a:lstStyle/>
          <a:p>
            <a:r>
              <a:rPr lang="en-US" dirty="0"/>
              <a:t>T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C2696565-F5AD-44E5-868B-41C3CDF203D4}"/>
              </a:ext>
            </a:extLst>
          </p:cNvPr>
          <p:cNvSpPr txBox="1"/>
          <p:nvPr/>
        </p:nvSpPr>
        <p:spPr>
          <a:xfrm>
            <a:off x="3080933" y="6219567"/>
            <a:ext cx="487826" cy="184666"/>
          </a:xfrm>
          <a:prstGeom prst="rect">
            <a:avLst/>
          </a:prstGeom>
          <a:noFill/>
        </p:spPr>
        <p:txBody>
          <a:bodyPr wrap="none" tIns="0" bIns="0" rtlCol="0">
            <a:spAutoFit/>
          </a:bodyPr>
          <a:lstStyle/>
          <a:p>
            <a:r>
              <a:rPr lang="en-US" sz="1200" b="1" dirty="0" err="1"/>
              <a:t>intlit</a:t>
            </a:r>
            <a:endParaRPr lang="en-US" sz="1200" b="1" dirty="0"/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446DD60D-A914-4117-AA56-6B53D0C50F9A}"/>
              </a:ext>
            </a:extLst>
          </p:cNvPr>
          <p:cNvCxnSpPr>
            <a:stCxn id="12" idx="2"/>
            <a:endCxn id="42" idx="0"/>
          </p:cNvCxnSpPr>
          <p:nvPr/>
        </p:nvCxnSpPr>
        <p:spPr>
          <a:xfrm flipH="1">
            <a:off x="3324846" y="5021993"/>
            <a:ext cx="283474" cy="13901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250A87B3-BF02-4DE8-AEFF-ED94CF1129B2}"/>
              </a:ext>
            </a:extLst>
          </p:cNvPr>
          <p:cNvCxnSpPr>
            <a:cxnSpLocks/>
            <a:stCxn id="12" idx="2"/>
            <a:endCxn id="45" idx="0"/>
          </p:cNvCxnSpPr>
          <p:nvPr/>
        </p:nvCxnSpPr>
        <p:spPr>
          <a:xfrm>
            <a:off x="3608320" y="5021993"/>
            <a:ext cx="263610" cy="15960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9D727561-9D93-4729-B87E-A52B8ADD2221}"/>
              </a:ext>
            </a:extLst>
          </p:cNvPr>
          <p:cNvCxnSpPr>
            <a:cxnSpLocks/>
            <a:stCxn id="12" idx="2"/>
            <a:endCxn id="43" idx="0"/>
          </p:cNvCxnSpPr>
          <p:nvPr/>
        </p:nvCxnSpPr>
        <p:spPr>
          <a:xfrm>
            <a:off x="3608320" y="5021993"/>
            <a:ext cx="46" cy="1843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extBox 59">
            <a:extLst>
              <a:ext uri="{FF2B5EF4-FFF2-40B4-BE49-F238E27FC236}">
                <a16:creationId xmlns:a16="http://schemas.microsoft.com/office/drawing/2014/main" id="{D5BAAD4D-3554-4CC7-8387-095B98EB0E4B}"/>
              </a:ext>
            </a:extLst>
          </p:cNvPr>
          <p:cNvSpPr txBox="1"/>
          <p:nvPr/>
        </p:nvSpPr>
        <p:spPr>
          <a:xfrm>
            <a:off x="3179614" y="5852985"/>
            <a:ext cx="290464" cy="276999"/>
          </a:xfrm>
          <a:prstGeom prst="rect">
            <a:avLst/>
          </a:prstGeom>
          <a:noFill/>
        </p:spPr>
        <p:txBody>
          <a:bodyPr wrap="none" tIns="0" bIns="0" rtlCol="0">
            <a:spAutoFit/>
          </a:bodyPr>
          <a:lstStyle/>
          <a:p>
            <a:r>
              <a:rPr lang="en-US" dirty="0"/>
              <a:t>F</a:t>
            </a:r>
          </a:p>
        </p:txBody>
      </p: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724EB83C-751F-46AE-9C0C-C627C7A336AB}"/>
              </a:ext>
            </a:extLst>
          </p:cNvPr>
          <p:cNvCxnSpPr>
            <a:cxnSpLocks/>
            <a:stCxn id="42" idx="2"/>
            <a:endCxn id="50" idx="0"/>
          </p:cNvCxnSpPr>
          <p:nvPr/>
        </p:nvCxnSpPr>
        <p:spPr>
          <a:xfrm>
            <a:off x="3324846" y="5438004"/>
            <a:ext cx="0" cy="7722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FBC5A9E2-28C5-412F-80FB-1FCDFE34CEC9}"/>
              </a:ext>
            </a:extLst>
          </p:cNvPr>
          <p:cNvCxnSpPr>
            <a:cxnSpLocks/>
            <a:stCxn id="50" idx="2"/>
            <a:endCxn id="60" idx="0"/>
          </p:cNvCxnSpPr>
          <p:nvPr/>
        </p:nvCxnSpPr>
        <p:spPr>
          <a:xfrm>
            <a:off x="3324846" y="5792232"/>
            <a:ext cx="0" cy="6075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B0DE857A-44E6-4C42-AC1E-A09E8F50528C}"/>
              </a:ext>
            </a:extLst>
          </p:cNvPr>
          <p:cNvCxnSpPr>
            <a:cxnSpLocks/>
            <a:stCxn id="60" idx="2"/>
            <a:endCxn id="51" idx="0"/>
          </p:cNvCxnSpPr>
          <p:nvPr/>
        </p:nvCxnSpPr>
        <p:spPr>
          <a:xfrm>
            <a:off x="3324846" y="6129984"/>
            <a:ext cx="0" cy="8958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>
            <a:extLst>
              <a:ext uri="{FF2B5EF4-FFF2-40B4-BE49-F238E27FC236}">
                <a16:creationId xmlns:a16="http://schemas.microsoft.com/office/drawing/2014/main" id="{63406E0D-628D-4D99-9CF1-4C46CF8001D7}"/>
              </a:ext>
            </a:extLst>
          </p:cNvPr>
          <p:cNvCxnSpPr>
            <a:cxnSpLocks/>
            <a:stCxn id="45" idx="2"/>
            <a:endCxn id="47" idx="0"/>
          </p:cNvCxnSpPr>
          <p:nvPr/>
        </p:nvCxnSpPr>
        <p:spPr>
          <a:xfrm>
            <a:off x="3871930" y="5458597"/>
            <a:ext cx="5026" cy="6899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B832DFD1-1C05-4AC0-8E03-CE1107BCEAFB}"/>
              </a:ext>
            </a:extLst>
          </p:cNvPr>
          <p:cNvCxnSpPr>
            <a:cxnSpLocks/>
            <a:stCxn id="47" idx="2"/>
            <a:endCxn id="48" idx="0"/>
          </p:cNvCxnSpPr>
          <p:nvPr/>
        </p:nvCxnSpPr>
        <p:spPr>
          <a:xfrm>
            <a:off x="3876956" y="5804586"/>
            <a:ext cx="3943" cy="11429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TextBox 80">
            <a:extLst>
              <a:ext uri="{FF2B5EF4-FFF2-40B4-BE49-F238E27FC236}">
                <a16:creationId xmlns:a16="http://schemas.microsoft.com/office/drawing/2014/main" id="{F35DFC74-01F6-4BDC-B9A8-B7CB5AB0EE66}"/>
              </a:ext>
            </a:extLst>
          </p:cNvPr>
          <p:cNvSpPr txBox="1"/>
          <p:nvPr/>
        </p:nvSpPr>
        <p:spPr>
          <a:xfrm>
            <a:off x="3035632" y="4369139"/>
            <a:ext cx="11680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/>
              <a:t>Parse Tree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E9F5A540-7F05-4445-8A7E-7B66380B9850}"/>
              </a:ext>
            </a:extLst>
          </p:cNvPr>
          <p:cNvSpPr txBox="1"/>
          <p:nvPr/>
        </p:nvSpPr>
        <p:spPr>
          <a:xfrm>
            <a:off x="7644703" y="4414446"/>
            <a:ext cx="5447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/>
              <a:t>AST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B20D5CF8-7CEB-4FD3-9EBF-3E62FEF72F1A}"/>
              </a:ext>
            </a:extLst>
          </p:cNvPr>
          <p:cNvSpPr txBox="1"/>
          <p:nvPr/>
        </p:nvSpPr>
        <p:spPr>
          <a:xfrm>
            <a:off x="7673543" y="4963249"/>
            <a:ext cx="534121" cy="27699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tIns="0" bIns="0" rtlCol="0">
            <a:spAutoFit/>
          </a:bodyPr>
          <a:lstStyle/>
          <a:p>
            <a:r>
              <a:rPr lang="en-US" dirty="0"/>
              <a:t>Sub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3E54AE18-1105-4FD0-9048-0EF2E02FFF96}"/>
              </a:ext>
            </a:extLst>
          </p:cNvPr>
          <p:cNvSpPr txBox="1"/>
          <p:nvPr/>
        </p:nvSpPr>
        <p:spPr>
          <a:xfrm>
            <a:off x="7192357" y="5502830"/>
            <a:ext cx="666657" cy="55399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tIns="0" bIns="0" rtlCol="0">
            <a:spAutoFit/>
          </a:bodyPr>
          <a:lstStyle/>
          <a:p>
            <a:pPr algn="ctr"/>
            <a:r>
              <a:rPr lang="en-US" dirty="0" err="1"/>
              <a:t>IntLit</a:t>
            </a:r>
            <a:endParaRPr lang="en-US" dirty="0"/>
          </a:p>
          <a:p>
            <a:pPr algn="ctr"/>
            <a:r>
              <a:rPr lang="en-US" dirty="0"/>
              <a:t>1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2830EB12-FEA0-4BF0-B79D-812690E593EA}"/>
              </a:ext>
            </a:extLst>
          </p:cNvPr>
          <p:cNvSpPr txBox="1"/>
          <p:nvPr/>
        </p:nvSpPr>
        <p:spPr>
          <a:xfrm>
            <a:off x="8052485" y="5498709"/>
            <a:ext cx="666657" cy="55399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tIns="0" bIns="0" rtlCol="0">
            <a:spAutoFit/>
          </a:bodyPr>
          <a:lstStyle/>
          <a:p>
            <a:pPr algn="ctr"/>
            <a:r>
              <a:rPr lang="en-US" dirty="0" err="1"/>
              <a:t>IntLit</a:t>
            </a:r>
            <a:endParaRPr lang="en-US" dirty="0"/>
          </a:p>
          <a:p>
            <a:pPr algn="ctr"/>
            <a:r>
              <a:rPr lang="en-US" dirty="0"/>
              <a:t>2</a:t>
            </a:r>
          </a:p>
        </p:txBody>
      </p: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id="{CE0A418A-4FAD-444E-BDC9-89AAABC82C82}"/>
              </a:ext>
            </a:extLst>
          </p:cNvPr>
          <p:cNvCxnSpPr>
            <a:stCxn id="83" idx="2"/>
            <a:endCxn id="84" idx="0"/>
          </p:cNvCxnSpPr>
          <p:nvPr/>
        </p:nvCxnSpPr>
        <p:spPr>
          <a:xfrm flipH="1">
            <a:off x="7525686" y="5240248"/>
            <a:ext cx="414918" cy="262582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2" name="Straight Connector 91">
            <a:extLst>
              <a:ext uri="{FF2B5EF4-FFF2-40B4-BE49-F238E27FC236}">
                <a16:creationId xmlns:a16="http://schemas.microsoft.com/office/drawing/2014/main" id="{393BF91A-F380-498D-899E-9EAC55465022}"/>
              </a:ext>
            </a:extLst>
          </p:cNvPr>
          <p:cNvCxnSpPr>
            <a:cxnSpLocks/>
            <a:stCxn id="83" idx="2"/>
            <a:endCxn id="86" idx="0"/>
          </p:cNvCxnSpPr>
          <p:nvPr/>
        </p:nvCxnSpPr>
        <p:spPr>
          <a:xfrm>
            <a:off x="7940604" y="5240248"/>
            <a:ext cx="445210" cy="258461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00" name="Arrow: Right 99">
            <a:extLst>
              <a:ext uri="{FF2B5EF4-FFF2-40B4-BE49-F238E27FC236}">
                <a16:creationId xmlns:a16="http://schemas.microsoft.com/office/drawing/2014/main" id="{FF202CAB-1749-4DF3-BD1B-611CD3558802}"/>
              </a:ext>
            </a:extLst>
          </p:cNvPr>
          <p:cNvSpPr/>
          <p:nvPr/>
        </p:nvSpPr>
        <p:spPr>
          <a:xfrm>
            <a:off x="1116705" y="5181598"/>
            <a:ext cx="1779719" cy="10256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/>
              <a:t>Recognition and Parse tree build</a:t>
            </a:r>
          </a:p>
        </p:txBody>
      </p:sp>
      <p:sp>
        <p:nvSpPr>
          <p:cNvPr id="101" name="Arrow: Right 100">
            <a:extLst>
              <a:ext uri="{FF2B5EF4-FFF2-40B4-BE49-F238E27FC236}">
                <a16:creationId xmlns:a16="http://schemas.microsoft.com/office/drawing/2014/main" id="{435168AB-7374-4B5E-8198-98E119AF8120}"/>
              </a:ext>
            </a:extLst>
          </p:cNvPr>
          <p:cNvSpPr/>
          <p:nvPr/>
        </p:nvSpPr>
        <p:spPr>
          <a:xfrm>
            <a:off x="4309225" y="5233127"/>
            <a:ext cx="2782305" cy="101053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/>
              <a:t>Syntax-Directed Translation</a:t>
            </a:r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49595697-4D2E-4724-AF4E-68FC763A25BD}"/>
              </a:ext>
            </a:extLst>
          </p:cNvPr>
          <p:cNvSpPr/>
          <p:nvPr/>
        </p:nvSpPr>
        <p:spPr>
          <a:xfrm>
            <a:off x="2921138" y="4404746"/>
            <a:ext cx="1331934" cy="206195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6AE76D85-10CB-4EF1-B1E7-D674CE274930}"/>
              </a:ext>
            </a:extLst>
          </p:cNvPr>
          <p:cNvSpPr/>
          <p:nvPr/>
        </p:nvSpPr>
        <p:spPr>
          <a:xfrm>
            <a:off x="231388" y="4414445"/>
            <a:ext cx="798150" cy="198978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>
            <a:extLst>
              <a:ext uri="{FF2B5EF4-FFF2-40B4-BE49-F238E27FC236}">
                <a16:creationId xmlns:a16="http://schemas.microsoft.com/office/drawing/2014/main" id="{3B91CDF6-B2DD-42A4-BCEB-715BD843DD56}"/>
              </a:ext>
            </a:extLst>
          </p:cNvPr>
          <p:cNvSpPr/>
          <p:nvPr/>
        </p:nvSpPr>
        <p:spPr>
          <a:xfrm>
            <a:off x="1437802" y="1674810"/>
            <a:ext cx="1305699" cy="165903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Rectangle 105">
            <a:extLst>
              <a:ext uri="{FF2B5EF4-FFF2-40B4-BE49-F238E27FC236}">
                <a16:creationId xmlns:a16="http://schemas.microsoft.com/office/drawing/2014/main" id="{44C71EAF-3B8D-4920-81B5-DC51584704E7}"/>
              </a:ext>
            </a:extLst>
          </p:cNvPr>
          <p:cNvSpPr/>
          <p:nvPr/>
        </p:nvSpPr>
        <p:spPr>
          <a:xfrm>
            <a:off x="3510104" y="1670304"/>
            <a:ext cx="3971728" cy="165903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Arrow: Down 13">
            <a:extLst>
              <a:ext uri="{FF2B5EF4-FFF2-40B4-BE49-F238E27FC236}">
                <a16:creationId xmlns:a16="http://schemas.microsoft.com/office/drawing/2014/main" id="{468412BB-A8A6-4C0E-A021-844D7C8465CC}"/>
              </a:ext>
            </a:extLst>
          </p:cNvPr>
          <p:cNvSpPr/>
          <p:nvPr/>
        </p:nvSpPr>
        <p:spPr>
          <a:xfrm>
            <a:off x="1880147" y="3361098"/>
            <a:ext cx="243018" cy="304798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Arrow: Down 51">
            <a:extLst>
              <a:ext uri="{FF2B5EF4-FFF2-40B4-BE49-F238E27FC236}">
                <a16:creationId xmlns:a16="http://schemas.microsoft.com/office/drawing/2014/main" id="{C7F09E32-6DAD-4B49-80A2-3919E3C4EFE6}"/>
              </a:ext>
            </a:extLst>
          </p:cNvPr>
          <p:cNvSpPr/>
          <p:nvPr/>
        </p:nvSpPr>
        <p:spPr>
          <a:xfrm>
            <a:off x="1851312" y="4337288"/>
            <a:ext cx="243018" cy="304798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Arrow: Down 52">
            <a:extLst>
              <a:ext uri="{FF2B5EF4-FFF2-40B4-BE49-F238E27FC236}">
                <a16:creationId xmlns:a16="http://schemas.microsoft.com/office/drawing/2014/main" id="{55D1CF3B-B6A4-45B8-A209-BD9E0AC5193A}"/>
              </a:ext>
            </a:extLst>
          </p:cNvPr>
          <p:cNvSpPr/>
          <p:nvPr/>
        </p:nvSpPr>
        <p:spPr>
          <a:xfrm>
            <a:off x="5372985" y="3381999"/>
            <a:ext cx="243018" cy="1338352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4A0C5327-7BE4-482E-B521-8F816DDE08B2}"/>
              </a:ext>
            </a:extLst>
          </p:cNvPr>
          <p:cNvSpPr/>
          <p:nvPr/>
        </p:nvSpPr>
        <p:spPr>
          <a:xfrm>
            <a:off x="1012870" y="3691931"/>
            <a:ext cx="1941271" cy="5211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Parser Generator</a:t>
            </a:r>
          </a:p>
        </p:txBody>
      </p:sp>
    </p:spTree>
    <p:extLst>
      <p:ext uri="{BB962C8B-B14F-4D97-AF65-F5344CB8AC3E}">
        <p14:creationId xmlns:p14="http://schemas.microsoft.com/office/powerpoint/2010/main" val="2049345215"/>
      </p:ext>
    </p:extLst>
  </p:cSld>
  <p:clrMapOvr>
    <a:masterClrMapping/>
  </p:clrMapOvr>
</p:sld>
</file>

<file path=ppt/slides/slide10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18D17-624A-4996-8458-E634E28CA05F}" type="slidenum">
              <a:rPr lang="en-US" smtClean="0"/>
              <a:t>10</a:t>
            </a:fld>
            <a:endParaRPr lang="en-US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4E73C56F-5B0F-4B54-8FFD-759C62802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7851"/>
            <a:ext cx="9144000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A Quick SDT Recap</a:t>
            </a:r>
            <a:br>
              <a:rPr lang="en-US" sz="2000" i="1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i="1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Syntax-Directed Translation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1F942E-13D2-4B67-87B7-E8418417DD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240737"/>
            <a:ext cx="7886700" cy="2344098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Conceptual/Logical workflow: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7C4ECC9-3675-4C72-A908-70B77090EC58}"/>
              </a:ext>
            </a:extLst>
          </p:cNvPr>
          <p:cNvSpPr txBox="1"/>
          <p:nvPr/>
        </p:nvSpPr>
        <p:spPr>
          <a:xfrm>
            <a:off x="1540471" y="1664035"/>
            <a:ext cx="109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/>
              <a:t>Grammar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A1E5A4D6-DD14-41A1-A749-68E2929DEF44}"/>
              </a:ext>
            </a:extLst>
          </p:cNvPr>
          <p:cNvSpPr txBox="1"/>
          <p:nvPr/>
        </p:nvSpPr>
        <p:spPr>
          <a:xfrm>
            <a:off x="3538144" y="1692867"/>
            <a:ext cx="32808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/>
              <a:t>Syntax Directed Definition (SDD)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79A8CDB-4740-4586-B008-C0C9B9E92218}"/>
              </a:ext>
            </a:extLst>
          </p:cNvPr>
          <p:cNvSpPr txBox="1"/>
          <p:nvPr/>
        </p:nvSpPr>
        <p:spPr>
          <a:xfrm>
            <a:off x="1548715" y="2001786"/>
            <a:ext cx="118654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E ::= E </a:t>
            </a:r>
            <a:r>
              <a:rPr lang="en-US" sz="1600" b="1" dirty="0"/>
              <a:t>sub</a:t>
            </a:r>
            <a:r>
              <a:rPr lang="en-US" sz="1600" dirty="0"/>
              <a:t> T</a:t>
            </a:r>
          </a:p>
          <a:p>
            <a:r>
              <a:rPr lang="en-US" sz="1600" dirty="0"/>
              <a:t>     | T</a:t>
            </a:r>
          </a:p>
          <a:p>
            <a:r>
              <a:rPr lang="en-US" sz="1600" dirty="0"/>
              <a:t>T ::= T </a:t>
            </a:r>
            <a:r>
              <a:rPr lang="en-US" sz="1600" b="1" dirty="0"/>
              <a:t>div</a:t>
            </a:r>
            <a:r>
              <a:rPr lang="en-US" sz="1600" dirty="0"/>
              <a:t> F</a:t>
            </a:r>
          </a:p>
          <a:p>
            <a:r>
              <a:rPr lang="en-US" sz="1600" dirty="0"/>
              <a:t>     | F</a:t>
            </a:r>
          </a:p>
          <a:p>
            <a:r>
              <a:rPr lang="en-US" sz="1600" dirty="0"/>
              <a:t>F ::= </a:t>
            </a:r>
            <a:r>
              <a:rPr lang="en-US" sz="1600" b="1" dirty="0" err="1"/>
              <a:t>intlit</a:t>
            </a:r>
            <a:r>
              <a:rPr lang="en-US" sz="1600" dirty="0"/>
              <a:t> 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8484ABA4-E459-47F0-985A-36B0FF2BAABD}"/>
              </a:ext>
            </a:extLst>
          </p:cNvPr>
          <p:cNvSpPr txBox="1"/>
          <p:nvPr/>
        </p:nvSpPr>
        <p:spPr>
          <a:xfrm>
            <a:off x="3496967" y="2005902"/>
            <a:ext cx="397172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{ </a:t>
            </a:r>
            <a:r>
              <a:rPr lang="en-US" sz="1600" dirty="0" err="1"/>
              <a:t>LHS.trans</a:t>
            </a:r>
            <a:r>
              <a:rPr lang="en-US" sz="1600" dirty="0"/>
              <a:t> = new </a:t>
            </a:r>
            <a:r>
              <a:rPr lang="en-US" sz="1600" dirty="0" err="1"/>
              <a:t>SubNode</a:t>
            </a:r>
            <a:r>
              <a:rPr lang="en-US" sz="1600" dirty="0"/>
              <a:t>(</a:t>
            </a:r>
            <a:r>
              <a:rPr lang="en-US" sz="1600" dirty="0" err="1"/>
              <a:t>E.trans</a:t>
            </a:r>
            <a:r>
              <a:rPr lang="en-US" sz="1600" dirty="0"/>
              <a:t>, </a:t>
            </a:r>
            <a:r>
              <a:rPr lang="en-US" sz="1600" dirty="0" err="1"/>
              <a:t>T.trans</a:t>
            </a:r>
            <a:r>
              <a:rPr lang="en-US" sz="1600" dirty="0"/>
              <a:t>); }</a:t>
            </a:r>
          </a:p>
          <a:p>
            <a:r>
              <a:rPr lang="en-US" sz="1600" dirty="0"/>
              <a:t>{ </a:t>
            </a:r>
            <a:r>
              <a:rPr lang="en-US" sz="1600" dirty="0" err="1"/>
              <a:t>LHS.trans</a:t>
            </a:r>
            <a:r>
              <a:rPr lang="en-US" sz="1600" dirty="0"/>
              <a:t> = </a:t>
            </a:r>
            <a:r>
              <a:rPr lang="en-US" sz="1600" dirty="0" err="1"/>
              <a:t>T.trans</a:t>
            </a:r>
            <a:r>
              <a:rPr lang="en-US" sz="1600" dirty="0"/>
              <a:t> }</a:t>
            </a:r>
          </a:p>
          <a:p>
            <a:r>
              <a:rPr lang="en-US" sz="1600" dirty="0"/>
              <a:t>{ </a:t>
            </a:r>
            <a:r>
              <a:rPr lang="en-US" sz="1600" dirty="0" err="1"/>
              <a:t>LHS.trans</a:t>
            </a:r>
            <a:r>
              <a:rPr lang="en-US" sz="1600" dirty="0"/>
              <a:t> = new </a:t>
            </a:r>
            <a:r>
              <a:rPr lang="en-US" sz="1600" dirty="0" err="1"/>
              <a:t>DivNode</a:t>
            </a:r>
            <a:r>
              <a:rPr lang="en-US" sz="1600" dirty="0"/>
              <a:t>(</a:t>
            </a:r>
            <a:r>
              <a:rPr lang="en-US" sz="1600" dirty="0" err="1"/>
              <a:t>T.trans</a:t>
            </a:r>
            <a:r>
              <a:rPr lang="en-US" sz="1600" dirty="0"/>
              <a:t>, </a:t>
            </a:r>
            <a:r>
              <a:rPr lang="en-US" sz="1600" dirty="0" err="1"/>
              <a:t>F.trans</a:t>
            </a:r>
            <a:r>
              <a:rPr lang="en-US" sz="1600" dirty="0"/>
              <a:t>); }</a:t>
            </a:r>
          </a:p>
          <a:p>
            <a:r>
              <a:rPr lang="en-US" sz="1600" dirty="0"/>
              <a:t>{ </a:t>
            </a:r>
            <a:r>
              <a:rPr lang="en-US" sz="1600" dirty="0" err="1"/>
              <a:t>LHS.trans</a:t>
            </a:r>
            <a:r>
              <a:rPr lang="en-US" sz="1600" dirty="0"/>
              <a:t> = </a:t>
            </a:r>
            <a:r>
              <a:rPr lang="en-US" sz="1600" dirty="0" err="1"/>
              <a:t>F.trans</a:t>
            </a:r>
            <a:r>
              <a:rPr lang="en-US" sz="1600" dirty="0"/>
              <a:t> }</a:t>
            </a:r>
          </a:p>
          <a:p>
            <a:r>
              <a:rPr lang="en-US" sz="1600" dirty="0"/>
              <a:t>{ </a:t>
            </a:r>
            <a:r>
              <a:rPr lang="en-US" sz="1600" dirty="0" err="1"/>
              <a:t>LHS.trans</a:t>
            </a:r>
            <a:r>
              <a:rPr lang="en-US" sz="1600" dirty="0"/>
              <a:t> = new </a:t>
            </a:r>
            <a:r>
              <a:rPr lang="en-US" sz="1600" dirty="0" err="1"/>
              <a:t>IntLitNode</a:t>
            </a:r>
            <a:r>
              <a:rPr lang="en-US" sz="1600" dirty="0"/>
              <a:t>(</a:t>
            </a:r>
            <a:r>
              <a:rPr lang="en-US" sz="1600" dirty="0" err="1"/>
              <a:t>intlit.value</a:t>
            </a:r>
            <a:r>
              <a:rPr lang="en-US" sz="1600" dirty="0"/>
              <a:t>); }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A5F1886D-726F-411D-B63D-A1CB736CBB63}"/>
              </a:ext>
            </a:extLst>
          </p:cNvPr>
          <p:cNvSpPr/>
          <p:nvPr/>
        </p:nvSpPr>
        <p:spPr>
          <a:xfrm>
            <a:off x="1550349" y="4683470"/>
            <a:ext cx="842337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Parser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91C073E8-B0DA-4E00-BF90-EBFE77EBED7C}"/>
              </a:ext>
            </a:extLst>
          </p:cNvPr>
          <p:cNvSpPr/>
          <p:nvPr/>
        </p:nvSpPr>
        <p:spPr>
          <a:xfrm>
            <a:off x="4602584" y="4744948"/>
            <a:ext cx="1820563" cy="64255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Syntax-Directed Translator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C4CCFF2-29F7-4052-9975-87271B69C5B5}"/>
              </a:ext>
            </a:extLst>
          </p:cNvPr>
          <p:cNvSpPr txBox="1"/>
          <p:nvPr/>
        </p:nvSpPr>
        <p:spPr>
          <a:xfrm>
            <a:off x="255377" y="4380033"/>
            <a:ext cx="6960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/>
              <a:t>Input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DA9B4AE-BEA3-48C0-AB67-440AEE3C1B84}"/>
              </a:ext>
            </a:extLst>
          </p:cNvPr>
          <p:cNvSpPr/>
          <p:nvPr/>
        </p:nvSpPr>
        <p:spPr>
          <a:xfrm>
            <a:off x="204682" y="5432082"/>
            <a:ext cx="754162" cy="397528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1 - 2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10F45A3-740A-431E-B54C-4714D6AB8F17}"/>
              </a:ext>
            </a:extLst>
          </p:cNvPr>
          <p:cNvSpPr txBox="1"/>
          <p:nvPr/>
        </p:nvSpPr>
        <p:spPr>
          <a:xfrm>
            <a:off x="3459882" y="4744994"/>
            <a:ext cx="296876" cy="276999"/>
          </a:xfrm>
          <a:prstGeom prst="rect">
            <a:avLst/>
          </a:prstGeom>
          <a:noFill/>
        </p:spPr>
        <p:txBody>
          <a:bodyPr wrap="none" tIns="0" bIns="0" rtlCol="0">
            <a:spAutoFit/>
          </a:bodyPr>
          <a:lstStyle/>
          <a:p>
            <a:r>
              <a:rPr lang="en-US" dirty="0"/>
              <a:t>E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BB4CBD08-9F8D-4595-9490-F8F3AFFC8FCE}"/>
              </a:ext>
            </a:extLst>
          </p:cNvPr>
          <p:cNvSpPr txBox="1"/>
          <p:nvPr/>
        </p:nvSpPr>
        <p:spPr>
          <a:xfrm>
            <a:off x="3176408" y="5161005"/>
            <a:ext cx="296876" cy="276999"/>
          </a:xfrm>
          <a:prstGeom prst="rect">
            <a:avLst/>
          </a:prstGeom>
          <a:noFill/>
        </p:spPr>
        <p:txBody>
          <a:bodyPr wrap="none" tIns="0" bIns="0" rtlCol="0">
            <a:spAutoFit/>
          </a:bodyPr>
          <a:lstStyle/>
          <a:p>
            <a:r>
              <a:rPr lang="en-US" dirty="0"/>
              <a:t>E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BB427C22-2E8D-4B51-A7B6-DA7FE03E1D56}"/>
              </a:ext>
            </a:extLst>
          </p:cNvPr>
          <p:cNvSpPr txBox="1"/>
          <p:nvPr/>
        </p:nvSpPr>
        <p:spPr>
          <a:xfrm>
            <a:off x="3402220" y="5206313"/>
            <a:ext cx="412292" cy="184666"/>
          </a:xfrm>
          <a:prstGeom prst="rect">
            <a:avLst/>
          </a:prstGeom>
          <a:noFill/>
        </p:spPr>
        <p:txBody>
          <a:bodyPr wrap="none" tIns="0" bIns="0" rtlCol="0">
            <a:spAutoFit/>
          </a:bodyPr>
          <a:lstStyle/>
          <a:p>
            <a:r>
              <a:rPr lang="en-US" sz="1200" b="1" dirty="0"/>
              <a:t>sub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8BE322C6-BA06-4820-B6F0-D7E56CFDBA07}"/>
              </a:ext>
            </a:extLst>
          </p:cNvPr>
          <p:cNvSpPr txBox="1"/>
          <p:nvPr/>
        </p:nvSpPr>
        <p:spPr>
          <a:xfrm>
            <a:off x="3723492" y="5181598"/>
            <a:ext cx="296876" cy="276999"/>
          </a:xfrm>
          <a:prstGeom prst="rect">
            <a:avLst/>
          </a:prstGeom>
          <a:noFill/>
        </p:spPr>
        <p:txBody>
          <a:bodyPr wrap="none" tIns="0" bIns="0" rtlCol="0">
            <a:spAutoFit/>
          </a:bodyPr>
          <a:lstStyle/>
          <a:p>
            <a:r>
              <a:rPr lang="en-US" dirty="0"/>
              <a:t>T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F32A3A09-4BC8-4F63-8C33-949021850E20}"/>
              </a:ext>
            </a:extLst>
          </p:cNvPr>
          <p:cNvSpPr txBox="1"/>
          <p:nvPr/>
        </p:nvSpPr>
        <p:spPr>
          <a:xfrm>
            <a:off x="3731724" y="5527587"/>
            <a:ext cx="290464" cy="276999"/>
          </a:xfrm>
          <a:prstGeom prst="rect">
            <a:avLst/>
          </a:prstGeom>
          <a:noFill/>
        </p:spPr>
        <p:txBody>
          <a:bodyPr wrap="none" tIns="0" bIns="0" rtlCol="0">
            <a:spAutoFit/>
          </a:bodyPr>
          <a:lstStyle/>
          <a:p>
            <a:r>
              <a:rPr lang="en-US" dirty="0"/>
              <a:t>F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C0E654BE-9220-45D4-8BE4-4FC7C257E308}"/>
              </a:ext>
            </a:extLst>
          </p:cNvPr>
          <p:cNvSpPr txBox="1"/>
          <p:nvPr/>
        </p:nvSpPr>
        <p:spPr>
          <a:xfrm>
            <a:off x="3636986" y="5918885"/>
            <a:ext cx="487826" cy="184666"/>
          </a:xfrm>
          <a:prstGeom prst="rect">
            <a:avLst/>
          </a:prstGeom>
          <a:noFill/>
        </p:spPr>
        <p:txBody>
          <a:bodyPr wrap="none" tIns="0" bIns="0" rtlCol="0">
            <a:spAutoFit/>
          </a:bodyPr>
          <a:lstStyle/>
          <a:p>
            <a:r>
              <a:rPr lang="en-US" sz="1200" b="1" dirty="0" err="1"/>
              <a:t>intlit</a:t>
            </a:r>
            <a:endParaRPr lang="en-US" sz="1200" b="1" dirty="0"/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8B303194-1B17-450D-9F69-4C65AE6126F4}"/>
              </a:ext>
            </a:extLst>
          </p:cNvPr>
          <p:cNvSpPr txBox="1"/>
          <p:nvPr/>
        </p:nvSpPr>
        <p:spPr>
          <a:xfrm>
            <a:off x="3176408" y="5515233"/>
            <a:ext cx="296876" cy="276999"/>
          </a:xfrm>
          <a:prstGeom prst="rect">
            <a:avLst/>
          </a:prstGeom>
          <a:noFill/>
        </p:spPr>
        <p:txBody>
          <a:bodyPr wrap="none" tIns="0" bIns="0" rtlCol="0">
            <a:spAutoFit/>
          </a:bodyPr>
          <a:lstStyle/>
          <a:p>
            <a:r>
              <a:rPr lang="en-US" dirty="0"/>
              <a:t>T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C2696565-F5AD-44E5-868B-41C3CDF203D4}"/>
              </a:ext>
            </a:extLst>
          </p:cNvPr>
          <p:cNvSpPr txBox="1"/>
          <p:nvPr/>
        </p:nvSpPr>
        <p:spPr>
          <a:xfrm>
            <a:off x="3080933" y="6219567"/>
            <a:ext cx="487826" cy="184666"/>
          </a:xfrm>
          <a:prstGeom prst="rect">
            <a:avLst/>
          </a:prstGeom>
          <a:noFill/>
        </p:spPr>
        <p:txBody>
          <a:bodyPr wrap="none" tIns="0" bIns="0" rtlCol="0">
            <a:spAutoFit/>
          </a:bodyPr>
          <a:lstStyle/>
          <a:p>
            <a:r>
              <a:rPr lang="en-US" sz="1200" b="1" dirty="0" err="1"/>
              <a:t>intlit</a:t>
            </a:r>
            <a:endParaRPr lang="en-US" sz="1200" b="1" dirty="0"/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446DD60D-A914-4117-AA56-6B53D0C50F9A}"/>
              </a:ext>
            </a:extLst>
          </p:cNvPr>
          <p:cNvCxnSpPr>
            <a:stCxn id="12" idx="2"/>
            <a:endCxn id="42" idx="0"/>
          </p:cNvCxnSpPr>
          <p:nvPr/>
        </p:nvCxnSpPr>
        <p:spPr>
          <a:xfrm flipH="1">
            <a:off x="3324846" y="5021993"/>
            <a:ext cx="283474" cy="13901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250A87B3-BF02-4DE8-AEFF-ED94CF1129B2}"/>
              </a:ext>
            </a:extLst>
          </p:cNvPr>
          <p:cNvCxnSpPr>
            <a:cxnSpLocks/>
            <a:stCxn id="12" idx="2"/>
            <a:endCxn id="45" idx="0"/>
          </p:cNvCxnSpPr>
          <p:nvPr/>
        </p:nvCxnSpPr>
        <p:spPr>
          <a:xfrm>
            <a:off x="3608320" y="5021993"/>
            <a:ext cx="263610" cy="15960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9D727561-9D93-4729-B87E-A52B8ADD2221}"/>
              </a:ext>
            </a:extLst>
          </p:cNvPr>
          <p:cNvCxnSpPr>
            <a:cxnSpLocks/>
            <a:stCxn id="12" idx="2"/>
            <a:endCxn id="43" idx="0"/>
          </p:cNvCxnSpPr>
          <p:nvPr/>
        </p:nvCxnSpPr>
        <p:spPr>
          <a:xfrm>
            <a:off x="3608320" y="5021993"/>
            <a:ext cx="46" cy="1843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extBox 59">
            <a:extLst>
              <a:ext uri="{FF2B5EF4-FFF2-40B4-BE49-F238E27FC236}">
                <a16:creationId xmlns:a16="http://schemas.microsoft.com/office/drawing/2014/main" id="{D5BAAD4D-3554-4CC7-8387-095B98EB0E4B}"/>
              </a:ext>
            </a:extLst>
          </p:cNvPr>
          <p:cNvSpPr txBox="1"/>
          <p:nvPr/>
        </p:nvSpPr>
        <p:spPr>
          <a:xfrm>
            <a:off x="3179614" y="5852985"/>
            <a:ext cx="290464" cy="276999"/>
          </a:xfrm>
          <a:prstGeom prst="rect">
            <a:avLst/>
          </a:prstGeom>
          <a:noFill/>
        </p:spPr>
        <p:txBody>
          <a:bodyPr wrap="none" tIns="0" bIns="0" rtlCol="0">
            <a:spAutoFit/>
          </a:bodyPr>
          <a:lstStyle/>
          <a:p>
            <a:r>
              <a:rPr lang="en-US" dirty="0"/>
              <a:t>F</a:t>
            </a:r>
          </a:p>
        </p:txBody>
      </p: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724EB83C-751F-46AE-9C0C-C627C7A336AB}"/>
              </a:ext>
            </a:extLst>
          </p:cNvPr>
          <p:cNvCxnSpPr>
            <a:cxnSpLocks/>
            <a:stCxn id="42" idx="2"/>
            <a:endCxn id="50" idx="0"/>
          </p:cNvCxnSpPr>
          <p:nvPr/>
        </p:nvCxnSpPr>
        <p:spPr>
          <a:xfrm>
            <a:off x="3324846" y="5438004"/>
            <a:ext cx="0" cy="7722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FBC5A9E2-28C5-412F-80FB-1FCDFE34CEC9}"/>
              </a:ext>
            </a:extLst>
          </p:cNvPr>
          <p:cNvCxnSpPr>
            <a:cxnSpLocks/>
            <a:stCxn id="50" idx="2"/>
            <a:endCxn id="60" idx="0"/>
          </p:cNvCxnSpPr>
          <p:nvPr/>
        </p:nvCxnSpPr>
        <p:spPr>
          <a:xfrm>
            <a:off x="3324846" y="5792232"/>
            <a:ext cx="0" cy="6075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B0DE857A-44E6-4C42-AC1E-A09E8F50528C}"/>
              </a:ext>
            </a:extLst>
          </p:cNvPr>
          <p:cNvCxnSpPr>
            <a:cxnSpLocks/>
            <a:stCxn id="60" idx="2"/>
            <a:endCxn id="51" idx="0"/>
          </p:cNvCxnSpPr>
          <p:nvPr/>
        </p:nvCxnSpPr>
        <p:spPr>
          <a:xfrm>
            <a:off x="3324846" y="6129984"/>
            <a:ext cx="0" cy="8958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>
            <a:extLst>
              <a:ext uri="{FF2B5EF4-FFF2-40B4-BE49-F238E27FC236}">
                <a16:creationId xmlns:a16="http://schemas.microsoft.com/office/drawing/2014/main" id="{63406E0D-628D-4D99-9CF1-4C46CF8001D7}"/>
              </a:ext>
            </a:extLst>
          </p:cNvPr>
          <p:cNvCxnSpPr>
            <a:cxnSpLocks/>
            <a:stCxn id="45" idx="2"/>
            <a:endCxn id="47" idx="0"/>
          </p:cNvCxnSpPr>
          <p:nvPr/>
        </p:nvCxnSpPr>
        <p:spPr>
          <a:xfrm>
            <a:off x="3871930" y="5458597"/>
            <a:ext cx="5026" cy="6899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B832DFD1-1C05-4AC0-8E03-CE1107BCEAFB}"/>
              </a:ext>
            </a:extLst>
          </p:cNvPr>
          <p:cNvCxnSpPr>
            <a:cxnSpLocks/>
            <a:stCxn id="47" idx="2"/>
            <a:endCxn id="48" idx="0"/>
          </p:cNvCxnSpPr>
          <p:nvPr/>
        </p:nvCxnSpPr>
        <p:spPr>
          <a:xfrm>
            <a:off x="3876956" y="5804586"/>
            <a:ext cx="3943" cy="11429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TextBox 80">
            <a:extLst>
              <a:ext uri="{FF2B5EF4-FFF2-40B4-BE49-F238E27FC236}">
                <a16:creationId xmlns:a16="http://schemas.microsoft.com/office/drawing/2014/main" id="{F35DFC74-01F6-4BDC-B9A8-B7CB5AB0EE66}"/>
              </a:ext>
            </a:extLst>
          </p:cNvPr>
          <p:cNvSpPr txBox="1"/>
          <p:nvPr/>
        </p:nvSpPr>
        <p:spPr>
          <a:xfrm>
            <a:off x="3035632" y="4369139"/>
            <a:ext cx="11680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/>
              <a:t>Parse Tree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E9F5A540-7F05-4445-8A7E-7B66380B9850}"/>
              </a:ext>
            </a:extLst>
          </p:cNvPr>
          <p:cNvSpPr txBox="1"/>
          <p:nvPr/>
        </p:nvSpPr>
        <p:spPr>
          <a:xfrm>
            <a:off x="7644703" y="4414446"/>
            <a:ext cx="5447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/>
              <a:t>AST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B20D5CF8-7CEB-4FD3-9EBF-3E62FEF72F1A}"/>
              </a:ext>
            </a:extLst>
          </p:cNvPr>
          <p:cNvSpPr txBox="1"/>
          <p:nvPr/>
        </p:nvSpPr>
        <p:spPr>
          <a:xfrm>
            <a:off x="7673543" y="4963249"/>
            <a:ext cx="534121" cy="27699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tIns="0" bIns="0" rtlCol="0">
            <a:spAutoFit/>
          </a:bodyPr>
          <a:lstStyle/>
          <a:p>
            <a:r>
              <a:rPr lang="en-US" dirty="0"/>
              <a:t>Sub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3E54AE18-1105-4FD0-9048-0EF2E02FFF96}"/>
              </a:ext>
            </a:extLst>
          </p:cNvPr>
          <p:cNvSpPr txBox="1"/>
          <p:nvPr/>
        </p:nvSpPr>
        <p:spPr>
          <a:xfrm>
            <a:off x="7192357" y="5502830"/>
            <a:ext cx="666657" cy="55399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tIns="0" bIns="0" rtlCol="0">
            <a:spAutoFit/>
          </a:bodyPr>
          <a:lstStyle/>
          <a:p>
            <a:pPr algn="ctr"/>
            <a:r>
              <a:rPr lang="en-US" dirty="0" err="1"/>
              <a:t>IntLit</a:t>
            </a:r>
            <a:endParaRPr lang="en-US" dirty="0"/>
          </a:p>
          <a:p>
            <a:pPr algn="ctr"/>
            <a:r>
              <a:rPr lang="en-US" dirty="0"/>
              <a:t>1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2830EB12-FEA0-4BF0-B79D-812690E593EA}"/>
              </a:ext>
            </a:extLst>
          </p:cNvPr>
          <p:cNvSpPr txBox="1"/>
          <p:nvPr/>
        </p:nvSpPr>
        <p:spPr>
          <a:xfrm>
            <a:off x="8052485" y="5498709"/>
            <a:ext cx="666657" cy="55399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tIns="0" bIns="0" rtlCol="0">
            <a:spAutoFit/>
          </a:bodyPr>
          <a:lstStyle/>
          <a:p>
            <a:pPr algn="ctr"/>
            <a:r>
              <a:rPr lang="en-US" dirty="0" err="1"/>
              <a:t>IntLit</a:t>
            </a:r>
            <a:endParaRPr lang="en-US" dirty="0"/>
          </a:p>
          <a:p>
            <a:pPr algn="ctr"/>
            <a:r>
              <a:rPr lang="en-US" dirty="0"/>
              <a:t>2</a:t>
            </a:r>
          </a:p>
        </p:txBody>
      </p: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id="{CE0A418A-4FAD-444E-BDC9-89AAABC82C82}"/>
              </a:ext>
            </a:extLst>
          </p:cNvPr>
          <p:cNvCxnSpPr>
            <a:stCxn id="83" idx="2"/>
            <a:endCxn id="84" idx="0"/>
          </p:cNvCxnSpPr>
          <p:nvPr/>
        </p:nvCxnSpPr>
        <p:spPr>
          <a:xfrm flipH="1">
            <a:off x="7525686" y="5240248"/>
            <a:ext cx="414918" cy="262582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2" name="Straight Connector 91">
            <a:extLst>
              <a:ext uri="{FF2B5EF4-FFF2-40B4-BE49-F238E27FC236}">
                <a16:creationId xmlns:a16="http://schemas.microsoft.com/office/drawing/2014/main" id="{393BF91A-F380-498D-899E-9EAC55465022}"/>
              </a:ext>
            </a:extLst>
          </p:cNvPr>
          <p:cNvCxnSpPr>
            <a:cxnSpLocks/>
            <a:stCxn id="83" idx="2"/>
            <a:endCxn id="86" idx="0"/>
          </p:cNvCxnSpPr>
          <p:nvPr/>
        </p:nvCxnSpPr>
        <p:spPr>
          <a:xfrm>
            <a:off x="7940604" y="5240248"/>
            <a:ext cx="445210" cy="258461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00" name="Arrow: Right 99">
            <a:extLst>
              <a:ext uri="{FF2B5EF4-FFF2-40B4-BE49-F238E27FC236}">
                <a16:creationId xmlns:a16="http://schemas.microsoft.com/office/drawing/2014/main" id="{FF202CAB-1749-4DF3-BD1B-611CD3558802}"/>
              </a:ext>
            </a:extLst>
          </p:cNvPr>
          <p:cNvSpPr/>
          <p:nvPr/>
        </p:nvSpPr>
        <p:spPr>
          <a:xfrm>
            <a:off x="1116705" y="5181598"/>
            <a:ext cx="1779719" cy="10256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/>
              <a:t>Recognition and Parse tree build</a:t>
            </a:r>
          </a:p>
        </p:txBody>
      </p:sp>
      <p:sp>
        <p:nvSpPr>
          <p:cNvPr id="101" name="Arrow: Right 100">
            <a:extLst>
              <a:ext uri="{FF2B5EF4-FFF2-40B4-BE49-F238E27FC236}">
                <a16:creationId xmlns:a16="http://schemas.microsoft.com/office/drawing/2014/main" id="{435168AB-7374-4B5E-8198-98E119AF8120}"/>
              </a:ext>
            </a:extLst>
          </p:cNvPr>
          <p:cNvSpPr/>
          <p:nvPr/>
        </p:nvSpPr>
        <p:spPr>
          <a:xfrm>
            <a:off x="4309225" y="5233127"/>
            <a:ext cx="2782305" cy="101053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/>
              <a:t>Syntax-Directed Translation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7CCE4F23-C7E7-4481-8283-E6D65E1E010F}"/>
              </a:ext>
            </a:extLst>
          </p:cNvPr>
          <p:cNvSpPr txBox="1"/>
          <p:nvPr/>
        </p:nvSpPr>
        <p:spPr>
          <a:xfrm>
            <a:off x="247139" y="781666"/>
            <a:ext cx="219034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i="1" dirty="0">
                <a:solidFill>
                  <a:srgbClr val="FF0000"/>
                </a:solidFill>
              </a:rPr>
              <a:t>Implemented</a:t>
            </a:r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49595697-4D2E-4724-AF4E-68FC763A25BD}"/>
              </a:ext>
            </a:extLst>
          </p:cNvPr>
          <p:cNvSpPr/>
          <p:nvPr/>
        </p:nvSpPr>
        <p:spPr>
          <a:xfrm>
            <a:off x="2921138" y="4404746"/>
            <a:ext cx="1331934" cy="206195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6AE76D85-10CB-4EF1-B1E7-D674CE274930}"/>
              </a:ext>
            </a:extLst>
          </p:cNvPr>
          <p:cNvSpPr/>
          <p:nvPr/>
        </p:nvSpPr>
        <p:spPr>
          <a:xfrm>
            <a:off x="231388" y="4414445"/>
            <a:ext cx="798150" cy="198978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>
            <a:extLst>
              <a:ext uri="{FF2B5EF4-FFF2-40B4-BE49-F238E27FC236}">
                <a16:creationId xmlns:a16="http://schemas.microsoft.com/office/drawing/2014/main" id="{3B91CDF6-B2DD-42A4-BCEB-715BD843DD56}"/>
              </a:ext>
            </a:extLst>
          </p:cNvPr>
          <p:cNvSpPr/>
          <p:nvPr/>
        </p:nvSpPr>
        <p:spPr>
          <a:xfrm>
            <a:off x="1437802" y="1674810"/>
            <a:ext cx="1305699" cy="165903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Rectangle 105">
            <a:extLst>
              <a:ext uri="{FF2B5EF4-FFF2-40B4-BE49-F238E27FC236}">
                <a16:creationId xmlns:a16="http://schemas.microsoft.com/office/drawing/2014/main" id="{44C71EAF-3B8D-4920-81B5-DC51584704E7}"/>
              </a:ext>
            </a:extLst>
          </p:cNvPr>
          <p:cNvSpPr/>
          <p:nvPr/>
        </p:nvSpPr>
        <p:spPr>
          <a:xfrm>
            <a:off x="3510104" y="1670304"/>
            <a:ext cx="3971728" cy="165903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Arrow: Right 106">
            <a:extLst>
              <a:ext uri="{FF2B5EF4-FFF2-40B4-BE49-F238E27FC236}">
                <a16:creationId xmlns:a16="http://schemas.microsoft.com/office/drawing/2014/main" id="{439A3436-5A60-43CB-AC19-429F6010F2F8}"/>
              </a:ext>
            </a:extLst>
          </p:cNvPr>
          <p:cNvSpPr/>
          <p:nvPr/>
        </p:nvSpPr>
        <p:spPr>
          <a:xfrm>
            <a:off x="1096622" y="6433331"/>
            <a:ext cx="5991951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/>
              <a:t>Recognition and Syntax-Directed Translation</a:t>
            </a:r>
          </a:p>
        </p:txBody>
      </p:sp>
      <p:sp>
        <p:nvSpPr>
          <p:cNvPr id="14" name="Arrow: Down 13">
            <a:extLst>
              <a:ext uri="{FF2B5EF4-FFF2-40B4-BE49-F238E27FC236}">
                <a16:creationId xmlns:a16="http://schemas.microsoft.com/office/drawing/2014/main" id="{468412BB-A8A6-4C0E-A021-844D7C8465CC}"/>
              </a:ext>
            </a:extLst>
          </p:cNvPr>
          <p:cNvSpPr/>
          <p:nvPr/>
        </p:nvSpPr>
        <p:spPr>
          <a:xfrm>
            <a:off x="1880147" y="3361098"/>
            <a:ext cx="243018" cy="304798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Arrow: Down 51">
            <a:extLst>
              <a:ext uri="{FF2B5EF4-FFF2-40B4-BE49-F238E27FC236}">
                <a16:creationId xmlns:a16="http://schemas.microsoft.com/office/drawing/2014/main" id="{C7F09E32-6DAD-4B49-80A2-3919E3C4EFE6}"/>
              </a:ext>
            </a:extLst>
          </p:cNvPr>
          <p:cNvSpPr/>
          <p:nvPr/>
        </p:nvSpPr>
        <p:spPr>
          <a:xfrm>
            <a:off x="1851312" y="4337288"/>
            <a:ext cx="243018" cy="304798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Arrow: Down 52">
            <a:extLst>
              <a:ext uri="{FF2B5EF4-FFF2-40B4-BE49-F238E27FC236}">
                <a16:creationId xmlns:a16="http://schemas.microsoft.com/office/drawing/2014/main" id="{55D1CF3B-B6A4-45B8-A209-BD9E0AC5193A}"/>
              </a:ext>
            </a:extLst>
          </p:cNvPr>
          <p:cNvSpPr/>
          <p:nvPr/>
        </p:nvSpPr>
        <p:spPr>
          <a:xfrm>
            <a:off x="5372985" y="3381999"/>
            <a:ext cx="243018" cy="1338352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Cross 14">
            <a:extLst>
              <a:ext uri="{FF2B5EF4-FFF2-40B4-BE49-F238E27FC236}">
                <a16:creationId xmlns:a16="http://schemas.microsoft.com/office/drawing/2014/main" id="{5AB9AC1A-DC6C-4C49-9B8D-E5F01D39E0E9}"/>
              </a:ext>
            </a:extLst>
          </p:cNvPr>
          <p:cNvSpPr/>
          <p:nvPr/>
        </p:nvSpPr>
        <p:spPr>
          <a:xfrm rot="18942680">
            <a:off x="5127387" y="3533952"/>
            <a:ext cx="734214" cy="766253"/>
          </a:xfrm>
          <a:prstGeom prst="plus">
            <a:avLst>
              <a:gd name="adj" fmla="val 33286"/>
            </a:avLst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Cross 54">
            <a:extLst>
              <a:ext uri="{FF2B5EF4-FFF2-40B4-BE49-F238E27FC236}">
                <a16:creationId xmlns:a16="http://schemas.microsoft.com/office/drawing/2014/main" id="{12B89F74-CE45-49DA-A0C8-54A15B9899B9}"/>
              </a:ext>
            </a:extLst>
          </p:cNvPr>
          <p:cNvSpPr/>
          <p:nvPr/>
        </p:nvSpPr>
        <p:spPr>
          <a:xfrm rot="18942680">
            <a:off x="5127387" y="4983207"/>
            <a:ext cx="734214" cy="766253"/>
          </a:xfrm>
          <a:prstGeom prst="plus">
            <a:avLst>
              <a:gd name="adj" fmla="val 33286"/>
            </a:avLst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Cross 55">
            <a:extLst>
              <a:ext uri="{FF2B5EF4-FFF2-40B4-BE49-F238E27FC236}">
                <a16:creationId xmlns:a16="http://schemas.microsoft.com/office/drawing/2014/main" id="{3EA5C0EC-3D03-4614-BF75-CFD0F1B4C780}"/>
              </a:ext>
            </a:extLst>
          </p:cNvPr>
          <p:cNvSpPr/>
          <p:nvPr/>
        </p:nvSpPr>
        <p:spPr>
          <a:xfrm rot="18942680">
            <a:off x="3252784" y="5110717"/>
            <a:ext cx="734214" cy="766253"/>
          </a:xfrm>
          <a:prstGeom prst="plus">
            <a:avLst>
              <a:gd name="adj" fmla="val 33286"/>
            </a:avLst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Cross 57">
            <a:extLst>
              <a:ext uri="{FF2B5EF4-FFF2-40B4-BE49-F238E27FC236}">
                <a16:creationId xmlns:a16="http://schemas.microsoft.com/office/drawing/2014/main" id="{AAD7B867-4391-4BF9-B38A-35AA84A3162D}"/>
              </a:ext>
            </a:extLst>
          </p:cNvPr>
          <p:cNvSpPr/>
          <p:nvPr/>
        </p:nvSpPr>
        <p:spPr>
          <a:xfrm rot="18942680">
            <a:off x="1615367" y="5170724"/>
            <a:ext cx="734214" cy="766253"/>
          </a:xfrm>
          <a:prstGeom prst="plus">
            <a:avLst>
              <a:gd name="adj" fmla="val 33286"/>
            </a:avLst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Arrow: Down 61">
            <a:extLst>
              <a:ext uri="{FF2B5EF4-FFF2-40B4-BE49-F238E27FC236}">
                <a16:creationId xmlns:a16="http://schemas.microsoft.com/office/drawing/2014/main" id="{7179AE89-8520-4DDA-86F9-E32E4113982F}"/>
              </a:ext>
            </a:extLst>
          </p:cNvPr>
          <p:cNvSpPr/>
          <p:nvPr/>
        </p:nvSpPr>
        <p:spPr>
          <a:xfrm rot="3787319">
            <a:off x="2903563" y="2964678"/>
            <a:ext cx="211906" cy="890594"/>
          </a:xfrm>
          <a:prstGeom prst="down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9D5C515B-90BA-4B66-867F-6154D6C0EBDB}"/>
              </a:ext>
            </a:extLst>
          </p:cNvPr>
          <p:cNvSpPr/>
          <p:nvPr/>
        </p:nvSpPr>
        <p:spPr>
          <a:xfrm>
            <a:off x="1012870" y="3691931"/>
            <a:ext cx="1941271" cy="5211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Parser Generator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5D6DC826-3107-4183-B27F-235820522654}"/>
              </a:ext>
            </a:extLst>
          </p:cNvPr>
          <p:cNvCxnSpPr/>
          <p:nvPr/>
        </p:nvCxnSpPr>
        <p:spPr>
          <a:xfrm flipV="1">
            <a:off x="560173" y="1353414"/>
            <a:ext cx="2977971" cy="339453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121745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" grpId="0"/>
      <p:bldP spid="107" grpId="0" animBg="1"/>
      <p:bldP spid="15" grpId="0" animBg="1"/>
      <p:bldP spid="55" grpId="0" animBg="1"/>
      <p:bldP spid="56" grpId="0" animBg="1"/>
      <p:bldP spid="58" grpId="0" animBg="1"/>
      <p:bldP spid="62" grpId="0" animBg="1"/>
    </p:bldLst>
  </p:timing>
</p:sld>
</file>

<file path=ppt/slides/slide11.xml><?xml version="1.0" encoding="utf-8"?>
<p:sld xmlns:a16="http://schemas.microsoft.com/office/drawing/2014/main" xmlns:p14="http://schemas.microsoft.com/office/powerpoint/2010/main" xmlns:mc="http://schemas.openxmlformats.org/markup-compatibility/2006" xmlns:p159="http://schemas.microsoft.com/office/powerpoint/2015/09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18D17-624A-4996-8458-E634E28CA05F}" type="slidenum">
              <a:rPr lang="en-US" smtClean="0"/>
              <a:t>11</a:t>
            </a:fld>
            <a:endParaRPr lang="en-US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4E73C56F-5B0F-4B54-8FFD-759C62802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7851"/>
            <a:ext cx="9144000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A Quick SDT Recap</a:t>
            </a:r>
            <a:br>
              <a:rPr lang="en-US" sz="2000" i="1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i="1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Syntax-Directed Translation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1F942E-13D2-4B67-87B7-E8418417DD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240737"/>
            <a:ext cx="7886700" cy="2344098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Conceptual/Logical workflow: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7C4ECC9-3675-4C72-A908-70B77090EC58}"/>
              </a:ext>
            </a:extLst>
          </p:cNvPr>
          <p:cNvSpPr txBox="1"/>
          <p:nvPr/>
        </p:nvSpPr>
        <p:spPr>
          <a:xfrm>
            <a:off x="1540471" y="1664035"/>
            <a:ext cx="20136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/>
              <a:t>Attribute Grammar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79A8CDB-4740-4586-B008-C0C9B9E92218}"/>
              </a:ext>
            </a:extLst>
          </p:cNvPr>
          <p:cNvSpPr txBox="1"/>
          <p:nvPr/>
        </p:nvSpPr>
        <p:spPr>
          <a:xfrm>
            <a:off x="1548715" y="2001786"/>
            <a:ext cx="118654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E ::= E </a:t>
            </a:r>
            <a:r>
              <a:rPr lang="en-US" sz="1600" b="1" dirty="0"/>
              <a:t>sub</a:t>
            </a:r>
            <a:r>
              <a:rPr lang="en-US" sz="1600" dirty="0"/>
              <a:t> T</a:t>
            </a:r>
          </a:p>
          <a:p>
            <a:r>
              <a:rPr lang="en-US" sz="1600" dirty="0"/>
              <a:t>     | T</a:t>
            </a:r>
          </a:p>
          <a:p>
            <a:r>
              <a:rPr lang="en-US" sz="1600" dirty="0"/>
              <a:t>T ::= T </a:t>
            </a:r>
            <a:r>
              <a:rPr lang="en-US" sz="1600" b="1" dirty="0"/>
              <a:t>div</a:t>
            </a:r>
            <a:r>
              <a:rPr lang="en-US" sz="1600" dirty="0"/>
              <a:t> F</a:t>
            </a:r>
          </a:p>
          <a:p>
            <a:r>
              <a:rPr lang="en-US" sz="1600" dirty="0"/>
              <a:t>     | F</a:t>
            </a:r>
          </a:p>
          <a:p>
            <a:r>
              <a:rPr lang="en-US" sz="1600" dirty="0"/>
              <a:t>F ::= </a:t>
            </a:r>
            <a:r>
              <a:rPr lang="en-US" sz="1600" b="1" dirty="0" err="1"/>
              <a:t>intlit</a:t>
            </a:r>
            <a:r>
              <a:rPr lang="en-US" sz="1600" dirty="0"/>
              <a:t> 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8484ABA4-E459-47F0-985A-36B0FF2BAABD}"/>
              </a:ext>
            </a:extLst>
          </p:cNvPr>
          <p:cNvSpPr txBox="1"/>
          <p:nvPr/>
        </p:nvSpPr>
        <p:spPr>
          <a:xfrm>
            <a:off x="2796749" y="2005902"/>
            <a:ext cx="397172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{ </a:t>
            </a:r>
            <a:r>
              <a:rPr lang="en-US" sz="1600" dirty="0" err="1"/>
              <a:t>LHS.trans</a:t>
            </a:r>
            <a:r>
              <a:rPr lang="en-US" sz="1600" dirty="0"/>
              <a:t> = new </a:t>
            </a:r>
            <a:r>
              <a:rPr lang="en-US" sz="1600" dirty="0" err="1"/>
              <a:t>SubNode</a:t>
            </a:r>
            <a:r>
              <a:rPr lang="en-US" sz="1600" dirty="0"/>
              <a:t>(</a:t>
            </a:r>
            <a:r>
              <a:rPr lang="en-US" sz="1600" dirty="0" err="1"/>
              <a:t>E.trans</a:t>
            </a:r>
            <a:r>
              <a:rPr lang="en-US" sz="1600" dirty="0"/>
              <a:t>, </a:t>
            </a:r>
            <a:r>
              <a:rPr lang="en-US" sz="1600" dirty="0" err="1"/>
              <a:t>T.trans</a:t>
            </a:r>
            <a:r>
              <a:rPr lang="en-US" sz="1600" dirty="0"/>
              <a:t>); }</a:t>
            </a:r>
          </a:p>
          <a:p>
            <a:r>
              <a:rPr lang="en-US" sz="1600" dirty="0"/>
              <a:t>{ </a:t>
            </a:r>
            <a:r>
              <a:rPr lang="en-US" sz="1600" dirty="0" err="1"/>
              <a:t>LHS.trans</a:t>
            </a:r>
            <a:r>
              <a:rPr lang="en-US" sz="1600" dirty="0"/>
              <a:t> = </a:t>
            </a:r>
            <a:r>
              <a:rPr lang="en-US" sz="1600" dirty="0" err="1"/>
              <a:t>T.trans</a:t>
            </a:r>
            <a:r>
              <a:rPr lang="en-US" sz="1600" dirty="0"/>
              <a:t> }</a:t>
            </a:r>
          </a:p>
          <a:p>
            <a:r>
              <a:rPr lang="en-US" sz="1600" dirty="0"/>
              <a:t>{ </a:t>
            </a:r>
            <a:r>
              <a:rPr lang="en-US" sz="1600" dirty="0" err="1"/>
              <a:t>LHS.trans</a:t>
            </a:r>
            <a:r>
              <a:rPr lang="en-US" sz="1600" dirty="0"/>
              <a:t> = new </a:t>
            </a:r>
            <a:r>
              <a:rPr lang="en-US" sz="1600" dirty="0" err="1"/>
              <a:t>DivNode</a:t>
            </a:r>
            <a:r>
              <a:rPr lang="en-US" sz="1600" dirty="0"/>
              <a:t>(</a:t>
            </a:r>
            <a:r>
              <a:rPr lang="en-US" sz="1600" dirty="0" err="1"/>
              <a:t>T.trans</a:t>
            </a:r>
            <a:r>
              <a:rPr lang="en-US" sz="1600" dirty="0"/>
              <a:t>, </a:t>
            </a:r>
            <a:r>
              <a:rPr lang="en-US" sz="1600" dirty="0" err="1"/>
              <a:t>F.trans</a:t>
            </a:r>
            <a:r>
              <a:rPr lang="en-US" sz="1600" dirty="0"/>
              <a:t>); }</a:t>
            </a:r>
          </a:p>
          <a:p>
            <a:r>
              <a:rPr lang="en-US" sz="1600" dirty="0"/>
              <a:t>{ </a:t>
            </a:r>
            <a:r>
              <a:rPr lang="en-US" sz="1600" dirty="0" err="1"/>
              <a:t>LHS.trans</a:t>
            </a:r>
            <a:r>
              <a:rPr lang="en-US" sz="1600" dirty="0"/>
              <a:t> = </a:t>
            </a:r>
            <a:r>
              <a:rPr lang="en-US" sz="1600" dirty="0" err="1"/>
              <a:t>F.trans</a:t>
            </a:r>
            <a:r>
              <a:rPr lang="en-US" sz="1600" dirty="0"/>
              <a:t> }</a:t>
            </a:r>
          </a:p>
          <a:p>
            <a:r>
              <a:rPr lang="en-US" sz="1600" dirty="0"/>
              <a:t>{ </a:t>
            </a:r>
            <a:r>
              <a:rPr lang="en-US" sz="1600" dirty="0" err="1"/>
              <a:t>LHS.trans</a:t>
            </a:r>
            <a:r>
              <a:rPr lang="en-US" sz="1600" dirty="0"/>
              <a:t> = new </a:t>
            </a:r>
            <a:r>
              <a:rPr lang="en-US" sz="1600" dirty="0" err="1"/>
              <a:t>IntLitNode</a:t>
            </a:r>
            <a:r>
              <a:rPr lang="en-US" sz="1600" dirty="0"/>
              <a:t>(</a:t>
            </a:r>
            <a:r>
              <a:rPr lang="en-US" sz="1600" dirty="0" err="1"/>
              <a:t>intlit.value</a:t>
            </a:r>
            <a:r>
              <a:rPr lang="en-US" sz="1600" dirty="0"/>
              <a:t>); }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C4CCFF2-29F7-4052-9975-87271B69C5B5}"/>
              </a:ext>
            </a:extLst>
          </p:cNvPr>
          <p:cNvSpPr txBox="1"/>
          <p:nvPr/>
        </p:nvSpPr>
        <p:spPr>
          <a:xfrm>
            <a:off x="255377" y="4380033"/>
            <a:ext cx="6960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/>
              <a:t>Input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DA9B4AE-BEA3-48C0-AB67-440AEE3C1B84}"/>
              </a:ext>
            </a:extLst>
          </p:cNvPr>
          <p:cNvSpPr/>
          <p:nvPr/>
        </p:nvSpPr>
        <p:spPr>
          <a:xfrm>
            <a:off x="204682" y="5432082"/>
            <a:ext cx="754162" cy="397528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1 - 2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E9F5A540-7F05-4445-8A7E-7B66380B9850}"/>
              </a:ext>
            </a:extLst>
          </p:cNvPr>
          <p:cNvSpPr txBox="1"/>
          <p:nvPr/>
        </p:nvSpPr>
        <p:spPr>
          <a:xfrm>
            <a:off x="7644703" y="4414446"/>
            <a:ext cx="5447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/>
              <a:t>AST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B20D5CF8-7CEB-4FD3-9EBF-3E62FEF72F1A}"/>
              </a:ext>
            </a:extLst>
          </p:cNvPr>
          <p:cNvSpPr txBox="1"/>
          <p:nvPr/>
        </p:nvSpPr>
        <p:spPr>
          <a:xfrm>
            <a:off x="7673543" y="4963249"/>
            <a:ext cx="534121" cy="27699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tIns="0" bIns="0" rtlCol="0">
            <a:spAutoFit/>
          </a:bodyPr>
          <a:lstStyle/>
          <a:p>
            <a:r>
              <a:rPr lang="en-US" dirty="0"/>
              <a:t>Sub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3E54AE18-1105-4FD0-9048-0EF2E02FFF96}"/>
              </a:ext>
            </a:extLst>
          </p:cNvPr>
          <p:cNvSpPr txBox="1"/>
          <p:nvPr/>
        </p:nvSpPr>
        <p:spPr>
          <a:xfrm>
            <a:off x="7192357" y="5502830"/>
            <a:ext cx="666657" cy="55399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tIns="0" bIns="0" rtlCol="0">
            <a:spAutoFit/>
          </a:bodyPr>
          <a:lstStyle/>
          <a:p>
            <a:pPr algn="ctr"/>
            <a:r>
              <a:rPr lang="en-US" dirty="0" err="1"/>
              <a:t>IntLit</a:t>
            </a:r>
            <a:endParaRPr lang="en-US" dirty="0"/>
          </a:p>
          <a:p>
            <a:pPr algn="ctr"/>
            <a:r>
              <a:rPr lang="en-US" dirty="0"/>
              <a:t>1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2830EB12-FEA0-4BF0-B79D-812690E593EA}"/>
              </a:ext>
            </a:extLst>
          </p:cNvPr>
          <p:cNvSpPr txBox="1"/>
          <p:nvPr/>
        </p:nvSpPr>
        <p:spPr>
          <a:xfrm>
            <a:off x="8052485" y="5498709"/>
            <a:ext cx="666657" cy="55399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tIns="0" bIns="0" rtlCol="0">
            <a:spAutoFit/>
          </a:bodyPr>
          <a:lstStyle/>
          <a:p>
            <a:pPr algn="ctr"/>
            <a:r>
              <a:rPr lang="en-US" dirty="0" err="1"/>
              <a:t>IntLit</a:t>
            </a:r>
            <a:endParaRPr lang="en-US" dirty="0"/>
          </a:p>
          <a:p>
            <a:pPr algn="ctr"/>
            <a:r>
              <a:rPr lang="en-US" dirty="0"/>
              <a:t>2</a:t>
            </a:r>
          </a:p>
        </p:txBody>
      </p: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id="{CE0A418A-4FAD-444E-BDC9-89AAABC82C82}"/>
              </a:ext>
            </a:extLst>
          </p:cNvPr>
          <p:cNvCxnSpPr>
            <a:stCxn id="83" idx="2"/>
            <a:endCxn id="84" idx="0"/>
          </p:cNvCxnSpPr>
          <p:nvPr/>
        </p:nvCxnSpPr>
        <p:spPr>
          <a:xfrm flipH="1">
            <a:off x="7525686" y="5240248"/>
            <a:ext cx="414918" cy="262582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2" name="Straight Connector 91">
            <a:extLst>
              <a:ext uri="{FF2B5EF4-FFF2-40B4-BE49-F238E27FC236}">
                <a16:creationId xmlns:a16="http://schemas.microsoft.com/office/drawing/2014/main" id="{393BF91A-F380-498D-899E-9EAC55465022}"/>
              </a:ext>
            </a:extLst>
          </p:cNvPr>
          <p:cNvCxnSpPr>
            <a:cxnSpLocks/>
            <a:stCxn id="83" idx="2"/>
            <a:endCxn id="86" idx="0"/>
          </p:cNvCxnSpPr>
          <p:nvPr/>
        </p:nvCxnSpPr>
        <p:spPr>
          <a:xfrm>
            <a:off x="7940604" y="5240248"/>
            <a:ext cx="445210" cy="258461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04" name="Rectangle 103">
            <a:extLst>
              <a:ext uri="{FF2B5EF4-FFF2-40B4-BE49-F238E27FC236}">
                <a16:creationId xmlns:a16="http://schemas.microsoft.com/office/drawing/2014/main" id="{6AE76D85-10CB-4EF1-B1E7-D674CE274930}"/>
              </a:ext>
            </a:extLst>
          </p:cNvPr>
          <p:cNvSpPr/>
          <p:nvPr/>
        </p:nvSpPr>
        <p:spPr>
          <a:xfrm>
            <a:off x="231388" y="4414445"/>
            <a:ext cx="798150" cy="198978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Rectangle 105">
            <a:extLst>
              <a:ext uri="{FF2B5EF4-FFF2-40B4-BE49-F238E27FC236}">
                <a16:creationId xmlns:a16="http://schemas.microsoft.com/office/drawing/2014/main" id="{44C71EAF-3B8D-4920-81B5-DC51584704E7}"/>
              </a:ext>
            </a:extLst>
          </p:cNvPr>
          <p:cNvSpPr/>
          <p:nvPr/>
        </p:nvSpPr>
        <p:spPr>
          <a:xfrm>
            <a:off x="1517397" y="1670304"/>
            <a:ext cx="5264217" cy="165903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Arrow: Right 106">
            <a:extLst>
              <a:ext uri="{FF2B5EF4-FFF2-40B4-BE49-F238E27FC236}">
                <a16:creationId xmlns:a16="http://schemas.microsoft.com/office/drawing/2014/main" id="{439A3436-5A60-43CB-AC19-429F6010F2F8}"/>
              </a:ext>
            </a:extLst>
          </p:cNvPr>
          <p:cNvSpPr/>
          <p:nvPr/>
        </p:nvSpPr>
        <p:spPr>
          <a:xfrm>
            <a:off x="1096622" y="6433331"/>
            <a:ext cx="5991951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dirty="0"/>
              <a:t>Recognition and Syntax-Directed Translation</a:t>
            </a:r>
          </a:p>
        </p:txBody>
      </p:sp>
      <p:sp>
        <p:nvSpPr>
          <p:cNvPr id="108" name="Rectangle 107">
            <a:extLst>
              <a:ext uri="{FF2B5EF4-FFF2-40B4-BE49-F238E27FC236}">
                <a16:creationId xmlns:a16="http://schemas.microsoft.com/office/drawing/2014/main" id="{CF71E931-9984-40A2-B853-66D9B9DC7FCB}"/>
              </a:ext>
            </a:extLst>
          </p:cNvPr>
          <p:cNvSpPr/>
          <p:nvPr/>
        </p:nvSpPr>
        <p:spPr>
          <a:xfrm>
            <a:off x="1859733" y="4732898"/>
            <a:ext cx="4206125" cy="14869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Parser</a:t>
            </a:r>
          </a:p>
        </p:txBody>
      </p:sp>
      <p:sp>
        <p:nvSpPr>
          <p:cNvPr id="113" name="Arrow: Down 112">
            <a:extLst>
              <a:ext uri="{FF2B5EF4-FFF2-40B4-BE49-F238E27FC236}">
                <a16:creationId xmlns:a16="http://schemas.microsoft.com/office/drawing/2014/main" id="{CECF3611-B0C0-44C1-95F5-4D3B4D38AB8A}"/>
              </a:ext>
            </a:extLst>
          </p:cNvPr>
          <p:cNvSpPr/>
          <p:nvPr/>
        </p:nvSpPr>
        <p:spPr>
          <a:xfrm>
            <a:off x="3848994" y="3361098"/>
            <a:ext cx="243018" cy="304798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4" name="Arrow: Down 113">
            <a:extLst>
              <a:ext uri="{FF2B5EF4-FFF2-40B4-BE49-F238E27FC236}">
                <a16:creationId xmlns:a16="http://schemas.microsoft.com/office/drawing/2014/main" id="{591852E6-835C-4DC3-9328-E66D98530630}"/>
              </a:ext>
            </a:extLst>
          </p:cNvPr>
          <p:cNvSpPr/>
          <p:nvPr/>
        </p:nvSpPr>
        <p:spPr>
          <a:xfrm>
            <a:off x="3820159" y="4337288"/>
            <a:ext cx="243018" cy="304798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5" name="Rectangle 114">
            <a:extLst>
              <a:ext uri="{FF2B5EF4-FFF2-40B4-BE49-F238E27FC236}">
                <a16:creationId xmlns:a16="http://schemas.microsoft.com/office/drawing/2014/main" id="{4B39B429-3D6E-416A-A5C8-1FF8A5A2DD92}"/>
              </a:ext>
            </a:extLst>
          </p:cNvPr>
          <p:cNvSpPr/>
          <p:nvPr/>
        </p:nvSpPr>
        <p:spPr>
          <a:xfrm>
            <a:off x="1012870" y="3691931"/>
            <a:ext cx="5991951" cy="5211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Parser Generator</a:t>
            </a:r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54A15434-EFEB-4CE2-BC1C-4EEEACA838C3}"/>
              </a:ext>
            </a:extLst>
          </p:cNvPr>
          <p:cNvSpPr txBox="1"/>
          <p:nvPr/>
        </p:nvSpPr>
        <p:spPr>
          <a:xfrm>
            <a:off x="247139" y="781666"/>
            <a:ext cx="219034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i="1" dirty="0">
                <a:solidFill>
                  <a:srgbClr val="FF0000"/>
                </a:solidFill>
              </a:rPr>
              <a:t>Implemented</a:t>
            </a:r>
          </a:p>
        </p:txBody>
      </p:sp>
      <p:cxnSp>
        <p:nvCxnSpPr>
          <p:cNvPr id="117" name="Straight Connector 116">
            <a:extLst>
              <a:ext uri="{FF2B5EF4-FFF2-40B4-BE49-F238E27FC236}">
                <a16:creationId xmlns:a16="http://schemas.microsoft.com/office/drawing/2014/main" id="{F7D877A9-8A18-4BAD-8CC9-EFB0E308289C}"/>
              </a:ext>
            </a:extLst>
          </p:cNvPr>
          <p:cNvCxnSpPr/>
          <p:nvPr/>
        </p:nvCxnSpPr>
        <p:spPr>
          <a:xfrm flipV="1">
            <a:off x="560173" y="1353414"/>
            <a:ext cx="2977971" cy="339453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2480517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:a16="http://schemas.microsoft.com/office/drawing/2014/main" xmlns:p14="http://schemas.microsoft.com/office/powerpoint/2010/main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" grpId="0"/>
    </p:bldLst>
  </p:timing>
</p:sld>
</file>

<file path=ppt/slides/slide12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C8DD99EE-DC7E-4C45-900B-673B43533F3F}"/>
              </a:ext>
            </a:extLst>
          </p:cNvPr>
          <p:cNvSpPr/>
          <p:nvPr/>
        </p:nvSpPr>
        <p:spPr>
          <a:xfrm>
            <a:off x="1509817" y="1499184"/>
            <a:ext cx="6092456" cy="3242937"/>
          </a:xfrm>
          <a:prstGeom prst="roundRect">
            <a:avLst>
              <a:gd name="adj" fmla="val 9442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18D17-624A-4996-8458-E634E28CA05F}" type="slidenum">
              <a:rPr lang="en-US" smtClean="0"/>
              <a:t>12</a:t>
            </a:fld>
            <a:endParaRPr lang="en-US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7DCB7CB8-6869-46A1-9C83-636656B8B0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182" y="27851"/>
            <a:ext cx="8905164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Wait </a:t>
            </a:r>
            <a:r>
              <a:rPr lang="en-US" sz="4500" i="1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This </a:t>
            </a: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Thing can do SDT?</a:t>
            </a:r>
            <a:br>
              <a:rPr lang="en-US" sz="2000" i="1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i="1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Top-Down Syntax-Directed Translation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graphicFrame>
        <p:nvGraphicFramePr>
          <p:cNvPr id="33" name="Table 32">
            <a:extLst>
              <a:ext uri="{FF2B5EF4-FFF2-40B4-BE49-F238E27FC236}">
                <a16:creationId xmlns:a16="http://schemas.microsoft.com/office/drawing/2014/main" id="{D3BB4727-151E-4137-84E0-482C14380B00}"/>
              </a:ext>
            </a:extLst>
          </p:cNvPr>
          <p:cNvGraphicFramePr>
            <a:graphicFrameLocks noGrp="1"/>
          </p:cNvGraphicFramePr>
          <p:nvPr/>
        </p:nvGraphicFramePr>
        <p:xfrm>
          <a:off x="3275289" y="1731352"/>
          <a:ext cx="2992102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946">
                  <a:extLst>
                    <a:ext uri="{9D8B030D-6E8A-4147-A177-3AD203B41FA5}">
                      <a16:colId xmlns:a16="http://schemas.microsoft.com/office/drawing/2014/main" val="2907473253"/>
                    </a:ext>
                  </a:extLst>
                </a:gridCol>
                <a:gridCol w="744856">
                  <a:extLst>
                    <a:ext uri="{9D8B030D-6E8A-4147-A177-3AD203B41FA5}">
                      <a16:colId xmlns:a16="http://schemas.microsoft.com/office/drawing/2014/main" val="1453290650"/>
                    </a:ext>
                  </a:extLst>
                </a:gridCol>
                <a:gridCol w="647700">
                  <a:extLst>
                    <a:ext uri="{9D8B030D-6E8A-4147-A177-3AD203B41FA5}">
                      <a16:colId xmlns:a16="http://schemas.microsoft.com/office/drawing/2014/main" val="403651026"/>
                    </a:ext>
                  </a:extLst>
                </a:gridCol>
                <a:gridCol w="622300">
                  <a:extLst>
                    <a:ext uri="{9D8B030D-6E8A-4147-A177-3AD203B41FA5}">
                      <a16:colId xmlns:a16="http://schemas.microsoft.com/office/drawing/2014/main" val="2752985552"/>
                    </a:ext>
                  </a:extLst>
                </a:gridCol>
                <a:gridCol w="622300">
                  <a:extLst>
                    <a:ext uri="{9D8B030D-6E8A-4147-A177-3AD203B41FA5}">
                      <a16:colId xmlns:a16="http://schemas.microsoft.com/office/drawing/2014/main" val="30369878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(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{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}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49716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S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(</a:t>
                      </a:r>
                      <a:r>
                        <a:rPr lang="en-US" dirty="0"/>
                        <a:t> </a:t>
                      </a:r>
                      <a:r>
                        <a:rPr lang="en-US" i="1" dirty="0"/>
                        <a:t>S</a:t>
                      </a:r>
                      <a:r>
                        <a:rPr lang="en-US" dirty="0"/>
                        <a:t> </a:t>
                      </a:r>
                      <a:r>
                        <a:rPr lang="en-US" b="1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/>
                        <a:t>ε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{</a:t>
                      </a:r>
                      <a:r>
                        <a:rPr lang="en-US" dirty="0"/>
                        <a:t> </a:t>
                      </a:r>
                      <a:r>
                        <a:rPr lang="en-US" i="1" dirty="0"/>
                        <a:t>S</a:t>
                      </a:r>
                      <a:r>
                        <a:rPr lang="en-US" dirty="0"/>
                        <a:t> </a:t>
                      </a:r>
                      <a:r>
                        <a:rPr lang="en-US" b="1" dirty="0"/>
                        <a:t>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/>
                        <a:t>ε</a:t>
                      </a:r>
                      <a:endParaRPr lang="en-US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5214998"/>
                  </a:ext>
                </a:extLst>
              </a:tr>
            </a:tbl>
          </a:graphicData>
        </a:graphic>
      </p:graphicFrame>
      <p:sp>
        <p:nvSpPr>
          <p:cNvPr id="50" name="TextBox 49">
            <a:extLst>
              <a:ext uri="{FF2B5EF4-FFF2-40B4-BE49-F238E27FC236}">
                <a16:creationId xmlns:a16="http://schemas.microsoft.com/office/drawing/2014/main" id="{A4657924-3EA5-4938-8EF2-92642ED2CE7B}"/>
              </a:ext>
            </a:extLst>
          </p:cNvPr>
          <p:cNvSpPr txBox="1"/>
          <p:nvPr/>
        </p:nvSpPr>
        <p:spPr>
          <a:xfrm>
            <a:off x="2173427" y="1693720"/>
            <a:ext cx="16075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/>
              <a:t>Selector Table</a:t>
            </a:r>
          </a:p>
        </p:txBody>
      </p:sp>
      <p:pic>
        <p:nvPicPr>
          <p:cNvPr id="61" name="Picture 60">
            <a:extLst>
              <a:ext uri="{FF2B5EF4-FFF2-40B4-BE49-F238E27FC236}">
                <a16:creationId xmlns:a16="http://schemas.microsoft.com/office/drawing/2014/main" id="{B219BF93-C14A-4EB3-96B9-AF0C75BB08B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1089"/>
          <a:stretch/>
        </p:blipFill>
        <p:spPr>
          <a:xfrm>
            <a:off x="1876317" y="2746686"/>
            <a:ext cx="5424048" cy="167789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C1AC82C6-7DD4-402F-9708-66CAD2B96739}"/>
              </a:ext>
            </a:extLst>
          </p:cNvPr>
          <p:cNvSpPr txBox="1"/>
          <p:nvPr/>
        </p:nvSpPr>
        <p:spPr>
          <a:xfrm>
            <a:off x="239416" y="4994000"/>
            <a:ext cx="849226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Pretty much! We just need to make a couple little tweaks</a:t>
            </a:r>
          </a:p>
        </p:txBody>
      </p:sp>
    </p:spTree>
    <p:extLst>
      <p:ext uri="{BB962C8B-B14F-4D97-AF65-F5344CB8AC3E}">
        <p14:creationId xmlns:p14="http://schemas.microsoft.com/office/powerpoint/2010/main" val="13501097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3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88EBC4AE-CDE4-49B0-B3A2-14454C9B6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0430"/>
            <a:ext cx="7886700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Lecture Outline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i="1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Lecture 10 – SDT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8864084-5472-4926-93D3-1CA5CEBB539E}"/>
              </a:ext>
            </a:extLst>
          </p:cNvPr>
          <p:cNvSpPr txBox="1"/>
          <p:nvPr/>
        </p:nvSpPr>
        <p:spPr>
          <a:xfrm>
            <a:off x="7613173" y="5601678"/>
            <a:ext cx="876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Parsing</a:t>
            </a:r>
          </a:p>
        </p:txBody>
      </p:sp>
      <p:sp>
        <p:nvSpPr>
          <p:cNvPr id="9" name="Content Placeholder 1">
            <a:extLst>
              <a:ext uri="{FF2B5EF4-FFF2-40B4-BE49-F238E27FC236}">
                <a16:creationId xmlns:a16="http://schemas.microsoft.com/office/drawing/2014/main" id="{1EA1DF9A-8810-4996-9F65-C9930E0FB7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699469"/>
            <a:ext cx="78867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Finish Building LL(1) Parsers</a:t>
            </a:r>
          </a:p>
          <a:p>
            <a:r>
              <a:rPr lang="en-US" dirty="0"/>
              <a:t>Filling the Selector Table</a:t>
            </a:r>
          </a:p>
          <a:p>
            <a:pPr marL="0" indent="0">
              <a:buNone/>
            </a:pPr>
            <a:r>
              <a:rPr lang="en-US" b="1" dirty="0"/>
              <a:t>Top-Down Syntax-Directed Translation</a:t>
            </a:r>
          </a:p>
          <a:p>
            <a:r>
              <a:rPr lang="en-US" dirty="0"/>
              <a:t>Parser Tweaks</a:t>
            </a:r>
          </a:p>
          <a:p>
            <a:r>
              <a:rPr lang="en-US" dirty="0"/>
              <a:t>Grammar Tweaks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37CC393-9C06-4B44-8D96-EB0172F28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13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7A13DAA-AC0C-4785-B0A6-C32D5336D2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51136" y="3451918"/>
            <a:ext cx="1356090" cy="2149760"/>
          </a:xfrm>
          <a:prstGeom prst="rect">
            <a:avLst/>
          </a:prstGeom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7039661B-8C4B-4980-8036-9312C9ED6BCA}"/>
              </a:ext>
            </a:extLst>
          </p:cNvPr>
          <p:cNvSpPr/>
          <p:nvPr/>
        </p:nvSpPr>
        <p:spPr>
          <a:xfrm>
            <a:off x="552893" y="2684838"/>
            <a:ext cx="6048597" cy="467832"/>
          </a:xfrm>
          <a:prstGeom prst="roundRect">
            <a:avLst/>
          </a:prstGeom>
          <a:noFill/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9678823"/>
      </p:ext>
    </p:extLst>
  </p:cSld>
  <p:clrMapOvr>
    <a:masterClrMapping/>
  </p:clrMapOvr>
</p:sld>
</file>

<file path=ppt/slides/slide14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18D17-624A-4996-8458-E634E28CA05F}" type="slidenum">
              <a:rPr lang="en-US" smtClean="0"/>
              <a:t>14</a:t>
            </a:fld>
            <a:endParaRPr lang="en-US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7DCB7CB8-6869-46A1-9C83-636656B8B0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182" y="27851"/>
            <a:ext cx="8905164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Parser Tweaks for SDT</a:t>
            </a:r>
            <a:br>
              <a:rPr lang="en-US" sz="2000" i="1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i="1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Top-Down Syntax-Directed Translation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4E63F4F0-A8EB-4FC1-82FE-DEE2650640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5575" y="1344168"/>
            <a:ext cx="8836026" cy="3657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How do we add SDT capability?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Add 2</a:t>
            </a:r>
            <a:r>
              <a:rPr lang="en-US" baseline="30000" dirty="0"/>
              <a:t>nd</a:t>
            </a:r>
            <a:r>
              <a:rPr lang="en-US" dirty="0"/>
              <a:t> semantic stack to hold nonterminal translations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SDT rules become stack actions</a:t>
            </a:r>
          </a:p>
          <a:p>
            <a:pPr lvl="1"/>
            <a:r>
              <a:rPr lang="en-US" dirty="0"/>
              <a:t>Pop translations of RHS nonterms</a:t>
            </a:r>
          </a:p>
          <a:p>
            <a:pPr lvl="1"/>
            <a:r>
              <a:rPr lang="en-US" dirty="0"/>
              <a:t>Push computed translation of LHS nonterm</a:t>
            </a:r>
          </a:p>
          <a:p>
            <a:pPr lvl="1"/>
            <a:endParaRPr lang="en-US" dirty="0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B6F5BBFC-95AC-86EE-191D-94C18E253E8A}"/>
              </a:ext>
            </a:extLst>
          </p:cNvPr>
          <p:cNvGrpSpPr/>
          <p:nvPr/>
        </p:nvGrpSpPr>
        <p:grpSpPr>
          <a:xfrm>
            <a:off x="3474720" y="5308092"/>
            <a:ext cx="637540" cy="1433068"/>
            <a:chOff x="3474720" y="5308092"/>
            <a:chExt cx="637540" cy="1433068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5C4949C3-35D4-49BC-96AB-3EBB95F8D7F0}"/>
                </a:ext>
              </a:extLst>
            </p:cNvPr>
            <p:cNvSpPr/>
            <p:nvPr/>
          </p:nvSpPr>
          <p:spPr>
            <a:xfrm>
              <a:off x="3474720" y="6266180"/>
              <a:ext cx="637540" cy="47498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5720" rIns="45720" rtlCol="0" anchor="ctr"/>
            <a:lstStyle/>
            <a:p>
              <a:pPr algn="ctr"/>
              <a:r>
                <a:rPr lang="en-US" sz="1400" dirty="0"/>
                <a:t>Predict Stack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09C69A7B-4F90-434F-8803-2CEF53309D94}"/>
                </a:ext>
              </a:extLst>
            </p:cNvPr>
            <p:cNvSpPr/>
            <p:nvPr/>
          </p:nvSpPr>
          <p:spPr>
            <a:xfrm>
              <a:off x="3538220" y="6024372"/>
              <a:ext cx="513080" cy="231648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b="1" dirty="0" err="1"/>
                <a:t>eof</a:t>
              </a:r>
              <a:endParaRPr lang="en-US" b="1" dirty="0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97E421D2-1F83-45D6-93A4-C173375C89A6}"/>
                </a:ext>
              </a:extLst>
            </p:cNvPr>
            <p:cNvSpPr/>
            <p:nvPr/>
          </p:nvSpPr>
          <p:spPr>
            <a:xfrm>
              <a:off x="3538220" y="5785612"/>
              <a:ext cx="513080" cy="231648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b="1" dirty="0"/>
                <a:t>)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BBE482C5-F1B3-4497-A81E-B4FF6B1219DC}"/>
                </a:ext>
              </a:extLst>
            </p:cNvPr>
            <p:cNvSpPr/>
            <p:nvPr/>
          </p:nvSpPr>
          <p:spPr>
            <a:xfrm>
              <a:off x="3538220" y="5546852"/>
              <a:ext cx="513080" cy="231648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400" i="1" dirty="0"/>
                <a:t>Expr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9915C3BC-3B9A-4F31-B49F-1F2693C9D818}"/>
                </a:ext>
              </a:extLst>
            </p:cNvPr>
            <p:cNvSpPr/>
            <p:nvPr/>
          </p:nvSpPr>
          <p:spPr>
            <a:xfrm>
              <a:off x="3538220" y="5308092"/>
              <a:ext cx="513080" cy="231648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b="1" dirty="0"/>
                <a:t>(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8CC40927-9F2D-3CA6-4D1F-D873186C3705}"/>
              </a:ext>
            </a:extLst>
          </p:cNvPr>
          <p:cNvGrpSpPr/>
          <p:nvPr/>
        </p:nvGrpSpPr>
        <p:grpSpPr>
          <a:xfrm>
            <a:off x="5115276" y="5600946"/>
            <a:ext cx="847312" cy="1135134"/>
            <a:chOff x="5115276" y="5600946"/>
            <a:chExt cx="847312" cy="1135134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B7D31832-91BD-46B3-BED2-FF8BF3FFABAD}"/>
                </a:ext>
              </a:extLst>
            </p:cNvPr>
            <p:cNvSpPr/>
            <p:nvPr/>
          </p:nvSpPr>
          <p:spPr>
            <a:xfrm>
              <a:off x="5115276" y="6261100"/>
              <a:ext cx="847312" cy="47498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5720" rIns="45720" rtlCol="0" anchor="ctr"/>
            <a:lstStyle/>
            <a:p>
              <a:pPr algn="ctr"/>
              <a:r>
                <a:rPr lang="en-US" sz="1400" dirty="0"/>
                <a:t>Look</a:t>
              </a:r>
            </a:p>
            <a:p>
              <a:pPr algn="ctr"/>
              <a:r>
                <a:rPr lang="en-US" sz="1400" dirty="0"/>
                <a:t>ahead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B5DE607A-4D91-42A2-BD43-C49D5F3D8CF1}"/>
                </a:ext>
              </a:extLst>
            </p:cNvPr>
            <p:cNvSpPr txBox="1"/>
            <p:nvPr/>
          </p:nvSpPr>
          <p:spPr>
            <a:xfrm>
              <a:off x="5373060" y="5600946"/>
              <a:ext cx="32092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I</a:t>
              </a:r>
              <a:r>
                <a:rPr lang="en-US" baseline="-25000" dirty="0"/>
                <a:t>7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EFB91403-5DD6-45E4-98AE-179213F63993}"/>
                </a:ext>
              </a:extLst>
            </p:cNvPr>
            <p:cNvSpPr txBox="1"/>
            <p:nvPr/>
          </p:nvSpPr>
          <p:spPr>
            <a:xfrm>
              <a:off x="5405120" y="5919740"/>
              <a:ext cx="2551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]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8CFD69D8-B347-F998-F684-67FADB9B7976}"/>
              </a:ext>
            </a:extLst>
          </p:cNvPr>
          <p:cNvGrpSpPr/>
          <p:nvPr/>
        </p:nvGrpSpPr>
        <p:grpSpPr>
          <a:xfrm>
            <a:off x="4097383" y="5303521"/>
            <a:ext cx="1058817" cy="1483360"/>
            <a:chOff x="4097383" y="5303521"/>
            <a:chExt cx="1058817" cy="1483360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314E930F-82DC-45AA-A79D-48DB614D1C33}"/>
                </a:ext>
              </a:extLst>
            </p:cNvPr>
            <p:cNvSpPr/>
            <p:nvPr/>
          </p:nvSpPr>
          <p:spPr>
            <a:xfrm>
              <a:off x="4122834" y="6261100"/>
              <a:ext cx="981868" cy="47498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5720" rIns="45720" rtlCol="0" anchor="ctr"/>
            <a:lstStyle/>
            <a:p>
              <a:pPr algn="ctr"/>
              <a:r>
                <a:rPr lang="en-US" sz="1400" dirty="0"/>
                <a:t>Semantic Stack</a:t>
              </a: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2F128012-2890-4950-84CE-C7904B5E01CB}"/>
                </a:ext>
              </a:extLst>
            </p:cNvPr>
            <p:cNvSpPr/>
            <p:nvPr/>
          </p:nvSpPr>
          <p:spPr>
            <a:xfrm>
              <a:off x="4135534" y="5956300"/>
              <a:ext cx="893666" cy="294640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400" i="1" dirty="0" err="1"/>
                <a:t>LHS.trans</a:t>
              </a:r>
              <a:endParaRPr lang="en-US" sz="1400" i="1" dirty="0"/>
            </a:p>
          </p:txBody>
        </p:sp>
        <p:sp>
          <p:nvSpPr>
            <p:cNvPr id="21" name="Rectangle: Rounded Corners 20">
              <a:extLst>
                <a:ext uri="{FF2B5EF4-FFF2-40B4-BE49-F238E27FC236}">
                  <a16:creationId xmlns:a16="http://schemas.microsoft.com/office/drawing/2014/main" id="{52C877B8-8280-4C6E-8FAB-B494C55F577B}"/>
                </a:ext>
              </a:extLst>
            </p:cNvPr>
            <p:cNvSpPr/>
            <p:nvPr/>
          </p:nvSpPr>
          <p:spPr>
            <a:xfrm>
              <a:off x="4097383" y="5303521"/>
              <a:ext cx="1058817" cy="1483360"/>
            </a:xfrm>
            <a:prstGeom prst="roundRect">
              <a:avLst>
                <a:gd name="adj" fmla="val 5845"/>
              </a:avLst>
            </a:prstGeom>
            <a:noFill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65A24F64-1C1A-4C92-9F56-147432B790DA}"/>
                </a:ext>
              </a:extLst>
            </p:cNvPr>
            <p:cNvSpPr txBox="1"/>
            <p:nvPr/>
          </p:nvSpPr>
          <p:spPr>
            <a:xfrm rot="19883567">
              <a:off x="4276079" y="5459072"/>
              <a:ext cx="7344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chemeClr val="accent2"/>
                  </a:solidFill>
                  <a:latin typeface="MV Boli" panose="02000500030200090000" pitchFamily="2" charset="0"/>
                  <a:cs typeface="MV Boli" panose="02000500030200090000" pitchFamily="2" charset="0"/>
                </a:rPr>
                <a:t>New!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F19DF342-7E27-19A6-C899-22D0C44D01E4}"/>
              </a:ext>
            </a:extLst>
          </p:cNvPr>
          <p:cNvGrpSpPr/>
          <p:nvPr/>
        </p:nvGrpSpPr>
        <p:grpSpPr>
          <a:xfrm>
            <a:off x="2619316" y="3797285"/>
            <a:ext cx="2536977" cy="1219200"/>
            <a:chOff x="2619316" y="3797285"/>
            <a:chExt cx="2536977" cy="1219200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D8D4D2BA-83E9-475B-BAA7-02B4168919B0}"/>
                </a:ext>
              </a:extLst>
            </p:cNvPr>
            <p:cNvSpPr txBox="1"/>
            <p:nvPr/>
          </p:nvSpPr>
          <p:spPr>
            <a:xfrm>
              <a:off x="2619316" y="4093155"/>
              <a:ext cx="2536977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/>
                <a:t>LHS.trans</a:t>
              </a:r>
              <a:r>
                <a:rPr lang="en-US" dirty="0"/>
                <a:t> = 0</a:t>
              </a:r>
            </a:p>
            <a:p>
              <a:r>
                <a:rPr lang="en-US" dirty="0" err="1"/>
                <a:t>LHS.trans</a:t>
              </a:r>
              <a:r>
                <a:rPr lang="en-US" dirty="0"/>
                <a:t> = </a:t>
              </a:r>
              <a:r>
                <a:rPr lang="en-US" dirty="0" err="1"/>
                <a:t>Expr.trans</a:t>
              </a:r>
              <a:r>
                <a:rPr lang="en-US" dirty="0"/>
                <a:t> + 1</a:t>
              </a:r>
            </a:p>
            <a:p>
              <a:r>
                <a:rPr lang="en-US" dirty="0" err="1"/>
                <a:t>LHS.trans</a:t>
              </a:r>
              <a:r>
                <a:rPr lang="en-US" dirty="0"/>
                <a:t> = </a:t>
              </a:r>
              <a:r>
                <a:rPr lang="en-US" dirty="0" err="1"/>
                <a:t>Expr.trans</a:t>
              </a:r>
              <a:endParaRPr lang="en-US" dirty="0"/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C911E077-F131-41AE-B61E-22C1909BA4CB}"/>
                </a:ext>
              </a:extLst>
            </p:cNvPr>
            <p:cNvSpPr txBox="1"/>
            <p:nvPr/>
          </p:nvSpPr>
          <p:spPr>
            <a:xfrm>
              <a:off x="2704845" y="3797285"/>
              <a:ext cx="111915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u="sng" dirty="0"/>
                <a:t>SDT Rules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462980AE-4125-52D8-E14C-C3C639ECFF20}"/>
              </a:ext>
            </a:extLst>
          </p:cNvPr>
          <p:cNvGrpSpPr/>
          <p:nvPr/>
        </p:nvGrpSpPr>
        <p:grpSpPr>
          <a:xfrm>
            <a:off x="5188570" y="3725149"/>
            <a:ext cx="3551357" cy="1295400"/>
            <a:chOff x="5188570" y="3725149"/>
            <a:chExt cx="3551357" cy="1295400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159D5CA9-74D1-4CA7-8D88-A97E950E2D96}"/>
                </a:ext>
              </a:extLst>
            </p:cNvPr>
            <p:cNvSpPr txBox="1"/>
            <p:nvPr/>
          </p:nvSpPr>
          <p:spPr>
            <a:xfrm>
              <a:off x="5188570" y="3725149"/>
              <a:ext cx="131311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u="sng" dirty="0"/>
                <a:t>SDT Actions</a:t>
              </a:r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DDE436F7-6BF6-4621-ACE0-7C82BBDF10F4}"/>
                </a:ext>
              </a:extLst>
            </p:cNvPr>
            <p:cNvSpPr/>
            <p:nvPr/>
          </p:nvSpPr>
          <p:spPr>
            <a:xfrm>
              <a:off x="5202909" y="4041617"/>
              <a:ext cx="809837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/>
                <a:t>push 0</a:t>
              </a:r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98DDA57F-25DC-4360-829F-613F590B9E4B}"/>
                </a:ext>
              </a:extLst>
            </p:cNvPr>
            <p:cNvSpPr/>
            <p:nvPr/>
          </p:nvSpPr>
          <p:spPr>
            <a:xfrm>
              <a:off x="5188570" y="4346417"/>
              <a:ext cx="3551357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err="1"/>
                <a:t>ExprTrans</a:t>
              </a:r>
              <a:r>
                <a:rPr lang="en-US" dirty="0"/>
                <a:t> = pop; push </a:t>
              </a:r>
              <a:r>
                <a:rPr lang="en-US" dirty="0" err="1"/>
                <a:t>ExprTrans</a:t>
              </a:r>
              <a:r>
                <a:rPr lang="en-US" dirty="0"/>
                <a:t> + 1</a:t>
              </a:r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D044A2F8-98DE-404E-A874-7604725011F2}"/>
                </a:ext>
              </a:extLst>
            </p:cNvPr>
            <p:cNvSpPr/>
            <p:nvPr/>
          </p:nvSpPr>
          <p:spPr>
            <a:xfrm>
              <a:off x="5188570" y="4651217"/>
              <a:ext cx="321312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err="1"/>
                <a:t>ExprTrans</a:t>
              </a:r>
              <a:r>
                <a:rPr lang="en-US" dirty="0"/>
                <a:t> = pop; push </a:t>
              </a:r>
              <a:r>
                <a:rPr lang="en-US" dirty="0" err="1"/>
                <a:t>ExprTrans</a:t>
              </a:r>
              <a:endParaRPr lang="en-US" dirty="0"/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87EBE35A-673B-260D-A936-39E4660D77BA}"/>
              </a:ext>
            </a:extLst>
          </p:cNvPr>
          <p:cNvGrpSpPr/>
          <p:nvPr/>
        </p:nvGrpSpPr>
        <p:grpSpPr>
          <a:xfrm>
            <a:off x="842053" y="3740389"/>
            <a:ext cx="1672055" cy="1283732"/>
            <a:chOff x="842053" y="3740389"/>
            <a:chExt cx="1672055" cy="1283732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F1006DDF-7DA1-44D6-86EE-2A5896568F34}"/>
                </a:ext>
              </a:extLst>
            </p:cNvPr>
            <p:cNvSpPr txBox="1"/>
            <p:nvPr/>
          </p:nvSpPr>
          <p:spPr>
            <a:xfrm>
              <a:off x="869882" y="3740389"/>
              <a:ext cx="55771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u="sng" dirty="0"/>
                <a:t>CFG</a:t>
              </a:r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9D222EC3-96B2-40CC-9B43-CE0BD9A515DA}"/>
                </a:ext>
              </a:extLst>
            </p:cNvPr>
            <p:cNvSpPr/>
            <p:nvPr/>
          </p:nvSpPr>
          <p:spPr>
            <a:xfrm>
              <a:off x="842053" y="4038601"/>
              <a:ext cx="109837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i="1" dirty="0"/>
                <a:t>Expr </a:t>
              </a:r>
              <a:r>
                <a:rPr lang="en-US" dirty="0"/>
                <a:t>::=  ε</a:t>
              </a:r>
              <a:endParaRPr lang="en-US" i="1" dirty="0"/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8C61E007-A782-4D42-BBA6-66C15BD2EC32}"/>
                </a:ext>
              </a:extLst>
            </p:cNvPr>
            <p:cNvSpPr/>
            <p:nvPr/>
          </p:nvSpPr>
          <p:spPr>
            <a:xfrm>
              <a:off x="1289093" y="4349989"/>
              <a:ext cx="121860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/>
                <a:t> |    </a:t>
              </a:r>
              <a:r>
                <a:rPr lang="en-US" b="1" dirty="0"/>
                <a:t>(</a:t>
              </a:r>
              <a:r>
                <a:rPr lang="en-US" dirty="0"/>
                <a:t> </a:t>
              </a:r>
              <a:r>
                <a:rPr lang="en-US" i="1" dirty="0"/>
                <a:t>Expr</a:t>
              </a:r>
              <a:r>
                <a:rPr lang="en-US" dirty="0"/>
                <a:t> </a:t>
              </a:r>
              <a:r>
                <a:rPr lang="en-US" b="1" dirty="0"/>
                <a:t>)</a:t>
              </a:r>
              <a:endParaRPr lang="en-US" dirty="0"/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DE150500-589B-4231-9B71-51A22DF11C7F}"/>
                </a:ext>
              </a:extLst>
            </p:cNvPr>
            <p:cNvSpPr/>
            <p:nvPr/>
          </p:nvSpPr>
          <p:spPr>
            <a:xfrm>
              <a:off x="1289093" y="4654789"/>
              <a:ext cx="122501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/>
                <a:t> |    </a:t>
              </a:r>
              <a:r>
                <a:rPr lang="en-US" b="1" dirty="0"/>
                <a:t>[</a:t>
              </a:r>
              <a:r>
                <a:rPr lang="en-US" dirty="0"/>
                <a:t> </a:t>
              </a:r>
              <a:r>
                <a:rPr lang="en-US" i="1" dirty="0"/>
                <a:t>Expr</a:t>
              </a:r>
              <a:r>
                <a:rPr lang="en-US" dirty="0"/>
                <a:t> </a:t>
              </a:r>
              <a:r>
                <a:rPr lang="en-US" b="1" dirty="0"/>
                <a:t>]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7353314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16="http://schemas.microsoft.com/office/drawing/2014/main" xmlns:p14="http://schemas.microsoft.com/office/powerpoint/2010/main" xmlns:mc="http://schemas.openxmlformats.org/markup-compatibility/2006" xmlns:p159="http://schemas.microsoft.com/office/powerpoint/2015/09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18D17-624A-4996-8458-E634E28CA05F}" type="slidenum">
              <a:rPr lang="en-US" smtClean="0"/>
              <a:t>15</a:t>
            </a:fld>
            <a:endParaRPr lang="en-US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7DCB7CB8-6869-46A1-9C83-636656B8B0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182" y="27851"/>
            <a:ext cx="8905164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Parser Tweaks for SDT</a:t>
            </a:r>
            <a:br>
              <a:rPr lang="en-US" sz="2000" i="1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i="1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Top-Down Syntax-Directed Translation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4E63F4F0-A8EB-4FC1-82FE-DEE2650640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5575" y="1344168"/>
            <a:ext cx="8836026" cy="3657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How do we add SDT capability?</a:t>
            </a:r>
          </a:p>
          <a:p>
            <a:pPr marL="514350" indent="-514350">
              <a:buFont typeface="+mj-lt"/>
              <a:buAutoNum type="arabicPeriod" startAt="3"/>
            </a:pPr>
            <a:r>
              <a:rPr lang="en-US" dirty="0"/>
              <a:t>Number the actions, embed numbers into production RHS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B6F5BBFC-95AC-86EE-191D-94C18E253E8A}"/>
              </a:ext>
            </a:extLst>
          </p:cNvPr>
          <p:cNvGrpSpPr/>
          <p:nvPr/>
        </p:nvGrpSpPr>
        <p:grpSpPr>
          <a:xfrm>
            <a:off x="3474720" y="5308092"/>
            <a:ext cx="637540" cy="1433068"/>
            <a:chOff x="3474720" y="5308092"/>
            <a:chExt cx="637540" cy="1433068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5C4949C3-35D4-49BC-96AB-3EBB95F8D7F0}"/>
                </a:ext>
              </a:extLst>
            </p:cNvPr>
            <p:cNvSpPr/>
            <p:nvPr/>
          </p:nvSpPr>
          <p:spPr>
            <a:xfrm>
              <a:off x="3474720" y="6266180"/>
              <a:ext cx="637540" cy="47498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5720" rIns="45720" rtlCol="0" anchor="ctr"/>
            <a:lstStyle/>
            <a:p>
              <a:pPr algn="ctr"/>
              <a:r>
                <a:rPr lang="en-US" sz="1400" dirty="0"/>
                <a:t>Predict Stack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09C69A7B-4F90-434F-8803-2CEF53309D94}"/>
                </a:ext>
              </a:extLst>
            </p:cNvPr>
            <p:cNvSpPr/>
            <p:nvPr/>
          </p:nvSpPr>
          <p:spPr>
            <a:xfrm>
              <a:off x="3538220" y="6024372"/>
              <a:ext cx="513080" cy="231648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b="1" dirty="0" err="1"/>
                <a:t>eof</a:t>
              </a:r>
              <a:endParaRPr lang="en-US" b="1" dirty="0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97E421D2-1F83-45D6-93A4-C173375C89A6}"/>
                </a:ext>
              </a:extLst>
            </p:cNvPr>
            <p:cNvSpPr/>
            <p:nvPr/>
          </p:nvSpPr>
          <p:spPr>
            <a:xfrm>
              <a:off x="3538220" y="5785612"/>
              <a:ext cx="513080" cy="231648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b="1" dirty="0"/>
                <a:t>)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BBE482C5-F1B3-4497-A81E-B4FF6B1219DC}"/>
                </a:ext>
              </a:extLst>
            </p:cNvPr>
            <p:cNvSpPr/>
            <p:nvPr/>
          </p:nvSpPr>
          <p:spPr>
            <a:xfrm>
              <a:off x="3538220" y="5546852"/>
              <a:ext cx="513080" cy="231648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400" i="1" dirty="0"/>
                <a:t>Expr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9915C3BC-3B9A-4F31-B49F-1F2693C9D818}"/>
                </a:ext>
              </a:extLst>
            </p:cNvPr>
            <p:cNvSpPr/>
            <p:nvPr/>
          </p:nvSpPr>
          <p:spPr>
            <a:xfrm>
              <a:off x="3538220" y="5308092"/>
              <a:ext cx="513080" cy="231648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b="1" dirty="0"/>
                <a:t>(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8CC40927-9F2D-3CA6-4D1F-D873186C3705}"/>
              </a:ext>
            </a:extLst>
          </p:cNvPr>
          <p:cNvGrpSpPr/>
          <p:nvPr/>
        </p:nvGrpSpPr>
        <p:grpSpPr>
          <a:xfrm>
            <a:off x="5115276" y="5600946"/>
            <a:ext cx="847312" cy="1135134"/>
            <a:chOff x="5115276" y="5600946"/>
            <a:chExt cx="847312" cy="1135134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B7D31832-91BD-46B3-BED2-FF8BF3FFABAD}"/>
                </a:ext>
              </a:extLst>
            </p:cNvPr>
            <p:cNvSpPr/>
            <p:nvPr/>
          </p:nvSpPr>
          <p:spPr>
            <a:xfrm>
              <a:off x="5115276" y="6261100"/>
              <a:ext cx="847312" cy="47498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5720" rIns="45720" rtlCol="0" anchor="ctr"/>
            <a:lstStyle/>
            <a:p>
              <a:pPr algn="ctr"/>
              <a:r>
                <a:rPr lang="en-US" sz="1400" dirty="0"/>
                <a:t>Look</a:t>
              </a:r>
            </a:p>
            <a:p>
              <a:pPr algn="ctr"/>
              <a:r>
                <a:rPr lang="en-US" sz="1400" dirty="0"/>
                <a:t>ahead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B5DE607A-4D91-42A2-BD43-C49D5F3D8CF1}"/>
                </a:ext>
              </a:extLst>
            </p:cNvPr>
            <p:cNvSpPr txBox="1"/>
            <p:nvPr/>
          </p:nvSpPr>
          <p:spPr>
            <a:xfrm>
              <a:off x="5373060" y="5600946"/>
              <a:ext cx="32092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I</a:t>
              </a:r>
              <a:r>
                <a:rPr lang="en-US" baseline="-25000" dirty="0"/>
                <a:t>7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EFB91403-5DD6-45E4-98AE-179213F63993}"/>
                </a:ext>
              </a:extLst>
            </p:cNvPr>
            <p:cNvSpPr txBox="1"/>
            <p:nvPr/>
          </p:nvSpPr>
          <p:spPr>
            <a:xfrm>
              <a:off x="5405120" y="5919740"/>
              <a:ext cx="2551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]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8CFD69D8-B347-F998-F684-67FADB9B7976}"/>
              </a:ext>
            </a:extLst>
          </p:cNvPr>
          <p:cNvGrpSpPr/>
          <p:nvPr/>
        </p:nvGrpSpPr>
        <p:grpSpPr>
          <a:xfrm>
            <a:off x="4097383" y="5303521"/>
            <a:ext cx="1058817" cy="1483360"/>
            <a:chOff x="4097383" y="5303521"/>
            <a:chExt cx="1058817" cy="1483360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314E930F-82DC-45AA-A79D-48DB614D1C33}"/>
                </a:ext>
              </a:extLst>
            </p:cNvPr>
            <p:cNvSpPr/>
            <p:nvPr/>
          </p:nvSpPr>
          <p:spPr>
            <a:xfrm>
              <a:off x="4122834" y="6261100"/>
              <a:ext cx="981868" cy="47498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5720" rIns="45720" rtlCol="0" anchor="ctr"/>
            <a:lstStyle/>
            <a:p>
              <a:pPr algn="ctr"/>
              <a:r>
                <a:rPr lang="en-US" sz="1400" dirty="0"/>
                <a:t>Semantic Stack</a:t>
              </a: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2F128012-2890-4950-84CE-C7904B5E01CB}"/>
                </a:ext>
              </a:extLst>
            </p:cNvPr>
            <p:cNvSpPr/>
            <p:nvPr/>
          </p:nvSpPr>
          <p:spPr>
            <a:xfrm>
              <a:off x="4135534" y="5956300"/>
              <a:ext cx="893666" cy="294640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400" i="1" dirty="0" err="1"/>
                <a:t>LHS.trans</a:t>
              </a:r>
              <a:endParaRPr lang="en-US" sz="1400" i="1" dirty="0"/>
            </a:p>
          </p:txBody>
        </p:sp>
        <p:sp>
          <p:nvSpPr>
            <p:cNvPr id="21" name="Rectangle: Rounded Corners 20">
              <a:extLst>
                <a:ext uri="{FF2B5EF4-FFF2-40B4-BE49-F238E27FC236}">
                  <a16:creationId xmlns:a16="http://schemas.microsoft.com/office/drawing/2014/main" id="{52C877B8-8280-4C6E-8FAB-B494C55F577B}"/>
                </a:ext>
              </a:extLst>
            </p:cNvPr>
            <p:cNvSpPr/>
            <p:nvPr/>
          </p:nvSpPr>
          <p:spPr>
            <a:xfrm>
              <a:off x="4097383" y="5303521"/>
              <a:ext cx="1058817" cy="1483360"/>
            </a:xfrm>
            <a:prstGeom prst="roundRect">
              <a:avLst>
                <a:gd name="adj" fmla="val 5845"/>
              </a:avLst>
            </a:prstGeom>
            <a:noFill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65A24F64-1C1A-4C92-9F56-147432B790DA}"/>
                </a:ext>
              </a:extLst>
            </p:cNvPr>
            <p:cNvSpPr txBox="1"/>
            <p:nvPr/>
          </p:nvSpPr>
          <p:spPr>
            <a:xfrm rot="19883567">
              <a:off x="4276079" y="5459072"/>
              <a:ext cx="7344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chemeClr val="accent2"/>
                  </a:solidFill>
                  <a:latin typeface="MV Boli" panose="02000500030200090000" pitchFamily="2" charset="0"/>
                  <a:cs typeface="MV Boli" panose="02000500030200090000" pitchFamily="2" charset="0"/>
                </a:rPr>
                <a:t>New!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462980AE-4125-52D8-E14C-C3C639ECFF20}"/>
              </a:ext>
            </a:extLst>
          </p:cNvPr>
          <p:cNvGrpSpPr/>
          <p:nvPr/>
        </p:nvGrpSpPr>
        <p:grpSpPr>
          <a:xfrm>
            <a:off x="4873847" y="3478699"/>
            <a:ext cx="3551357" cy="1295400"/>
            <a:chOff x="5188570" y="3725149"/>
            <a:chExt cx="3551357" cy="1295400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159D5CA9-74D1-4CA7-8D88-A97E950E2D96}"/>
                </a:ext>
              </a:extLst>
            </p:cNvPr>
            <p:cNvSpPr txBox="1"/>
            <p:nvPr/>
          </p:nvSpPr>
          <p:spPr>
            <a:xfrm>
              <a:off x="5188570" y="3725149"/>
              <a:ext cx="131311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u="sng" dirty="0"/>
                <a:t>SDT Actions</a:t>
              </a:r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DDE436F7-6BF6-4621-ACE0-7C82BBDF10F4}"/>
                </a:ext>
              </a:extLst>
            </p:cNvPr>
            <p:cNvSpPr/>
            <p:nvPr/>
          </p:nvSpPr>
          <p:spPr>
            <a:xfrm>
              <a:off x="5202909" y="4041617"/>
              <a:ext cx="809837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/>
                <a:t>push 0</a:t>
              </a:r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98DDA57F-25DC-4360-829F-613F590B9E4B}"/>
                </a:ext>
              </a:extLst>
            </p:cNvPr>
            <p:cNvSpPr/>
            <p:nvPr/>
          </p:nvSpPr>
          <p:spPr>
            <a:xfrm>
              <a:off x="5188570" y="4346417"/>
              <a:ext cx="3551357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err="1"/>
                <a:t>ExprTrans</a:t>
              </a:r>
              <a:r>
                <a:rPr lang="en-US" dirty="0"/>
                <a:t> = pop; push </a:t>
              </a:r>
              <a:r>
                <a:rPr lang="en-US" dirty="0" err="1"/>
                <a:t>ExprTrans</a:t>
              </a:r>
              <a:r>
                <a:rPr lang="en-US" dirty="0"/>
                <a:t> + 1</a:t>
              </a:r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D044A2F8-98DE-404E-A874-7604725011F2}"/>
                </a:ext>
              </a:extLst>
            </p:cNvPr>
            <p:cNvSpPr/>
            <p:nvPr/>
          </p:nvSpPr>
          <p:spPr>
            <a:xfrm>
              <a:off x="5188570" y="4651217"/>
              <a:ext cx="321312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err="1"/>
                <a:t>ExprTrans</a:t>
              </a:r>
              <a:r>
                <a:rPr lang="en-US" dirty="0"/>
                <a:t> = pop; push </a:t>
              </a:r>
              <a:r>
                <a:rPr lang="en-US" dirty="0" err="1"/>
                <a:t>ExprTrans</a:t>
              </a:r>
              <a:endParaRPr lang="en-US" dirty="0"/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87EBE35A-673B-260D-A936-39E4660D77BA}"/>
              </a:ext>
            </a:extLst>
          </p:cNvPr>
          <p:cNvGrpSpPr/>
          <p:nvPr/>
        </p:nvGrpSpPr>
        <p:grpSpPr>
          <a:xfrm>
            <a:off x="1658544" y="3441373"/>
            <a:ext cx="1672055" cy="1283732"/>
            <a:chOff x="842053" y="3740389"/>
            <a:chExt cx="1672055" cy="1283732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F1006DDF-7DA1-44D6-86EE-2A5896568F34}"/>
                </a:ext>
              </a:extLst>
            </p:cNvPr>
            <p:cNvSpPr txBox="1"/>
            <p:nvPr/>
          </p:nvSpPr>
          <p:spPr>
            <a:xfrm>
              <a:off x="869882" y="3740389"/>
              <a:ext cx="55771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u="sng" dirty="0"/>
                <a:t>CFG</a:t>
              </a:r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9D222EC3-96B2-40CC-9B43-CE0BD9A515DA}"/>
                </a:ext>
              </a:extLst>
            </p:cNvPr>
            <p:cNvSpPr/>
            <p:nvPr/>
          </p:nvSpPr>
          <p:spPr>
            <a:xfrm>
              <a:off x="842053" y="4038601"/>
              <a:ext cx="109837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i="1" dirty="0"/>
                <a:t>Expr </a:t>
              </a:r>
              <a:r>
                <a:rPr lang="en-US" dirty="0"/>
                <a:t>::=  ε</a:t>
              </a:r>
              <a:endParaRPr lang="en-US" i="1" dirty="0"/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8C61E007-A782-4D42-BBA6-66C15BD2EC32}"/>
                </a:ext>
              </a:extLst>
            </p:cNvPr>
            <p:cNvSpPr/>
            <p:nvPr/>
          </p:nvSpPr>
          <p:spPr>
            <a:xfrm>
              <a:off x="1289093" y="4349989"/>
              <a:ext cx="121860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/>
                <a:t> |    </a:t>
              </a:r>
              <a:r>
                <a:rPr lang="en-US" b="1" dirty="0"/>
                <a:t>(</a:t>
              </a:r>
              <a:r>
                <a:rPr lang="en-US" dirty="0"/>
                <a:t> </a:t>
              </a:r>
              <a:r>
                <a:rPr lang="en-US" i="1" dirty="0"/>
                <a:t>Expr</a:t>
              </a:r>
              <a:r>
                <a:rPr lang="en-US" dirty="0"/>
                <a:t> </a:t>
              </a:r>
              <a:r>
                <a:rPr lang="en-US" b="1" dirty="0"/>
                <a:t>)</a:t>
              </a:r>
              <a:endParaRPr lang="en-US" dirty="0"/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DE150500-589B-4231-9B71-51A22DF11C7F}"/>
                </a:ext>
              </a:extLst>
            </p:cNvPr>
            <p:cNvSpPr/>
            <p:nvPr/>
          </p:nvSpPr>
          <p:spPr>
            <a:xfrm>
              <a:off x="1289093" y="4654789"/>
              <a:ext cx="122501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/>
                <a:t> |    </a:t>
              </a:r>
              <a:r>
                <a:rPr lang="en-US" b="1" dirty="0"/>
                <a:t>[</a:t>
              </a:r>
              <a:r>
                <a:rPr lang="en-US" dirty="0"/>
                <a:t> </a:t>
              </a:r>
              <a:r>
                <a:rPr lang="en-US" i="1" dirty="0"/>
                <a:t>Expr</a:t>
              </a:r>
              <a:r>
                <a:rPr lang="en-US" dirty="0"/>
                <a:t> </a:t>
              </a:r>
              <a:r>
                <a:rPr lang="en-US" b="1" dirty="0"/>
                <a:t>]</a:t>
              </a:r>
              <a:endParaRPr lang="en-US" dirty="0"/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CA7B64A2-28C7-451D-E3CC-CE47007AFE3C}"/>
              </a:ext>
            </a:extLst>
          </p:cNvPr>
          <p:cNvSpPr txBox="1"/>
          <p:nvPr/>
        </p:nvSpPr>
        <p:spPr>
          <a:xfrm>
            <a:off x="4456745" y="3809931"/>
            <a:ext cx="417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#1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9C0F40A-F5A9-0285-32D5-73F105F60E0A}"/>
              </a:ext>
            </a:extLst>
          </p:cNvPr>
          <p:cNvSpPr txBox="1"/>
          <p:nvPr/>
        </p:nvSpPr>
        <p:spPr>
          <a:xfrm>
            <a:off x="4456745" y="4126399"/>
            <a:ext cx="417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#2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A9496AD-C410-CB64-FE86-1238A621E514}"/>
              </a:ext>
            </a:extLst>
          </p:cNvPr>
          <p:cNvSpPr txBox="1"/>
          <p:nvPr/>
        </p:nvSpPr>
        <p:spPr>
          <a:xfrm>
            <a:off x="4456745" y="4419531"/>
            <a:ext cx="417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#3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756606F-D421-BA42-ED10-CE599BD95702}"/>
              </a:ext>
            </a:extLst>
          </p:cNvPr>
          <p:cNvSpPr txBox="1"/>
          <p:nvPr/>
        </p:nvSpPr>
        <p:spPr>
          <a:xfrm>
            <a:off x="2702305" y="3733731"/>
            <a:ext cx="417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#1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7C02A0D-46D2-6E86-1180-FE6DABE7A2C7}"/>
              </a:ext>
            </a:extLst>
          </p:cNvPr>
          <p:cNvSpPr txBox="1"/>
          <p:nvPr/>
        </p:nvSpPr>
        <p:spPr>
          <a:xfrm>
            <a:off x="3235705" y="4050199"/>
            <a:ext cx="417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#2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76E0EED-6E2E-D978-9539-3DB32CED0CBE}"/>
              </a:ext>
            </a:extLst>
          </p:cNvPr>
          <p:cNvSpPr txBox="1"/>
          <p:nvPr/>
        </p:nvSpPr>
        <p:spPr>
          <a:xfrm>
            <a:off x="3235705" y="4343331"/>
            <a:ext cx="417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#3</a:t>
            </a:r>
          </a:p>
        </p:txBody>
      </p:sp>
    </p:spTree>
    <p:extLst>
      <p:ext uri="{BB962C8B-B14F-4D97-AF65-F5344CB8AC3E}">
        <p14:creationId xmlns:p14="http://schemas.microsoft.com/office/powerpoint/2010/main" val="144132378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:a16="http://schemas.microsoft.com/office/drawing/2014/main" xmlns:p14="http://schemas.microsoft.com/office/powerpoint/2010/main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  <p:bldP spid="6" grpId="0"/>
      <p:bldP spid="7" grpId="0"/>
      <p:bldP spid="30" grpId="0"/>
    </p:bldLst>
  </p:timing>
</p:sld>
</file>

<file path=ppt/slides/slide16.xml><?xml version="1.0" encoding="utf-8"?>
<p:sld xmlns:a16="http://schemas.microsoft.com/office/drawing/2014/main" xmlns:p14="http://schemas.microsoft.com/office/powerpoint/2010/main" xmlns:mc="http://schemas.openxmlformats.org/markup-compatibility/2006" xmlns:p159="http://schemas.microsoft.com/office/powerpoint/2015/09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18D17-624A-4996-8458-E634E28CA05F}" type="slidenum">
              <a:rPr lang="en-US" smtClean="0"/>
              <a:t>16</a:t>
            </a:fld>
            <a:endParaRPr lang="en-US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7DCB7CB8-6869-46A1-9C83-636656B8B0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182" y="27851"/>
            <a:ext cx="8905164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Parser Tweaks for SDT</a:t>
            </a:r>
            <a:br>
              <a:rPr lang="en-US" sz="2000" i="1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i="1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Top-Down Syntax-Directed Translation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4E63F4F0-A8EB-4FC1-82FE-DEE2650640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5575" y="1344168"/>
            <a:ext cx="8836026" cy="3657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How is SDT performed?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When parsing, put numbers on stack with symbols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C4949C3-35D4-49BC-96AB-3EBB95F8D7F0}"/>
              </a:ext>
            </a:extLst>
          </p:cNvPr>
          <p:cNvSpPr/>
          <p:nvPr/>
        </p:nvSpPr>
        <p:spPr>
          <a:xfrm>
            <a:off x="3474720" y="6266180"/>
            <a:ext cx="637540" cy="4749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rIns="45720" rtlCol="0" anchor="ctr"/>
          <a:lstStyle/>
          <a:p>
            <a:pPr algn="ctr"/>
            <a:r>
              <a:rPr lang="en-US" sz="1400" dirty="0"/>
              <a:t>Predict Stack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9C69A7B-4F90-434F-8803-2CEF53309D94}"/>
              </a:ext>
            </a:extLst>
          </p:cNvPr>
          <p:cNvSpPr/>
          <p:nvPr/>
        </p:nvSpPr>
        <p:spPr>
          <a:xfrm>
            <a:off x="3538220" y="6024372"/>
            <a:ext cx="513080" cy="23164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err="1"/>
              <a:t>eof</a:t>
            </a:r>
            <a:endParaRPr lang="en-US" b="1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7E421D2-1F83-45D6-93A4-C173375C89A6}"/>
              </a:ext>
            </a:extLst>
          </p:cNvPr>
          <p:cNvSpPr/>
          <p:nvPr/>
        </p:nvSpPr>
        <p:spPr>
          <a:xfrm>
            <a:off x="3538220" y="5785612"/>
            <a:ext cx="513080" cy="23164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/>
              <a:t>)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BE482C5-F1B3-4497-A81E-B4FF6B1219DC}"/>
              </a:ext>
            </a:extLst>
          </p:cNvPr>
          <p:cNvSpPr/>
          <p:nvPr/>
        </p:nvSpPr>
        <p:spPr>
          <a:xfrm>
            <a:off x="3538220" y="5546852"/>
            <a:ext cx="513080" cy="23164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i="1" dirty="0"/>
              <a:t>Expr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915C3BC-3B9A-4F31-B49F-1F2693C9D818}"/>
              </a:ext>
            </a:extLst>
          </p:cNvPr>
          <p:cNvSpPr/>
          <p:nvPr/>
        </p:nvSpPr>
        <p:spPr>
          <a:xfrm>
            <a:off x="3538220" y="5308092"/>
            <a:ext cx="513080" cy="23164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/>
              <a:t>(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8CC40927-9F2D-3CA6-4D1F-D873186C3705}"/>
              </a:ext>
            </a:extLst>
          </p:cNvPr>
          <p:cNvGrpSpPr/>
          <p:nvPr/>
        </p:nvGrpSpPr>
        <p:grpSpPr>
          <a:xfrm>
            <a:off x="5115276" y="5600946"/>
            <a:ext cx="847312" cy="1135134"/>
            <a:chOff x="5115276" y="5600946"/>
            <a:chExt cx="847312" cy="1135134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B7D31832-91BD-46B3-BED2-FF8BF3FFABAD}"/>
                </a:ext>
              </a:extLst>
            </p:cNvPr>
            <p:cNvSpPr/>
            <p:nvPr/>
          </p:nvSpPr>
          <p:spPr>
            <a:xfrm>
              <a:off x="5115276" y="6261100"/>
              <a:ext cx="847312" cy="47498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5720" rIns="45720" rtlCol="0" anchor="ctr"/>
            <a:lstStyle/>
            <a:p>
              <a:pPr algn="ctr"/>
              <a:r>
                <a:rPr lang="en-US" sz="1400" dirty="0"/>
                <a:t>Look</a:t>
              </a:r>
            </a:p>
            <a:p>
              <a:pPr algn="ctr"/>
              <a:r>
                <a:rPr lang="en-US" sz="1400" dirty="0"/>
                <a:t>ahead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B5DE607A-4D91-42A2-BD43-C49D5F3D8CF1}"/>
                </a:ext>
              </a:extLst>
            </p:cNvPr>
            <p:cNvSpPr txBox="1"/>
            <p:nvPr/>
          </p:nvSpPr>
          <p:spPr>
            <a:xfrm>
              <a:off x="5373060" y="5600946"/>
              <a:ext cx="32092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I</a:t>
              </a:r>
              <a:r>
                <a:rPr lang="en-US" baseline="-25000" dirty="0"/>
                <a:t>7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EFB91403-5DD6-45E4-98AE-179213F63993}"/>
                </a:ext>
              </a:extLst>
            </p:cNvPr>
            <p:cNvSpPr txBox="1"/>
            <p:nvPr/>
          </p:nvSpPr>
          <p:spPr>
            <a:xfrm>
              <a:off x="5405120" y="5919740"/>
              <a:ext cx="2551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]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8CFD69D8-B347-F998-F684-67FADB9B7976}"/>
              </a:ext>
            </a:extLst>
          </p:cNvPr>
          <p:cNvGrpSpPr/>
          <p:nvPr/>
        </p:nvGrpSpPr>
        <p:grpSpPr>
          <a:xfrm>
            <a:off x="4097383" y="5303521"/>
            <a:ext cx="1058817" cy="1483360"/>
            <a:chOff x="4097383" y="5303521"/>
            <a:chExt cx="1058817" cy="1483360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314E930F-82DC-45AA-A79D-48DB614D1C33}"/>
                </a:ext>
              </a:extLst>
            </p:cNvPr>
            <p:cNvSpPr/>
            <p:nvPr/>
          </p:nvSpPr>
          <p:spPr>
            <a:xfrm>
              <a:off x="4122834" y="6261100"/>
              <a:ext cx="981868" cy="47498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5720" rIns="45720" rtlCol="0" anchor="ctr"/>
            <a:lstStyle/>
            <a:p>
              <a:pPr algn="ctr"/>
              <a:r>
                <a:rPr lang="en-US" sz="1400" dirty="0"/>
                <a:t>Semantic Stack</a:t>
              </a: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2F128012-2890-4950-84CE-C7904B5E01CB}"/>
                </a:ext>
              </a:extLst>
            </p:cNvPr>
            <p:cNvSpPr/>
            <p:nvPr/>
          </p:nvSpPr>
          <p:spPr>
            <a:xfrm>
              <a:off x="4135534" y="5956300"/>
              <a:ext cx="893666" cy="294640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400" i="1" dirty="0" err="1"/>
                <a:t>LHS.trans</a:t>
              </a:r>
              <a:endParaRPr lang="en-US" sz="1400" i="1" dirty="0"/>
            </a:p>
          </p:txBody>
        </p:sp>
        <p:sp>
          <p:nvSpPr>
            <p:cNvPr id="21" name="Rectangle: Rounded Corners 20">
              <a:extLst>
                <a:ext uri="{FF2B5EF4-FFF2-40B4-BE49-F238E27FC236}">
                  <a16:creationId xmlns:a16="http://schemas.microsoft.com/office/drawing/2014/main" id="{52C877B8-8280-4C6E-8FAB-B494C55F577B}"/>
                </a:ext>
              </a:extLst>
            </p:cNvPr>
            <p:cNvSpPr/>
            <p:nvPr/>
          </p:nvSpPr>
          <p:spPr>
            <a:xfrm>
              <a:off x="4097383" y="5303521"/>
              <a:ext cx="1058817" cy="1483360"/>
            </a:xfrm>
            <a:prstGeom prst="roundRect">
              <a:avLst>
                <a:gd name="adj" fmla="val 5845"/>
              </a:avLst>
            </a:prstGeom>
            <a:noFill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65A24F64-1C1A-4C92-9F56-147432B790DA}"/>
                </a:ext>
              </a:extLst>
            </p:cNvPr>
            <p:cNvSpPr txBox="1"/>
            <p:nvPr/>
          </p:nvSpPr>
          <p:spPr>
            <a:xfrm rot="19883567">
              <a:off x="4276079" y="5459072"/>
              <a:ext cx="7344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chemeClr val="accent2"/>
                  </a:solidFill>
                  <a:latin typeface="MV Boli" panose="02000500030200090000" pitchFamily="2" charset="0"/>
                  <a:cs typeface="MV Boli" panose="02000500030200090000" pitchFamily="2" charset="0"/>
                </a:rPr>
                <a:t>New!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462980AE-4125-52D8-E14C-C3C639ECFF20}"/>
              </a:ext>
            </a:extLst>
          </p:cNvPr>
          <p:cNvGrpSpPr/>
          <p:nvPr/>
        </p:nvGrpSpPr>
        <p:grpSpPr>
          <a:xfrm>
            <a:off x="4873847" y="3478699"/>
            <a:ext cx="3551357" cy="1295400"/>
            <a:chOff x="5188570" y="3725149"/>
            <a:chExt cx="3551357" cy="1295400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159D5CA9-74D1-4CA7-8D88-A97E950E2D96}"/>
                </a:ext>
              </a:extLst>
            </p:cNvPr>
            <p:cNvSpPr txBox="1"/>
            <p:nvPr/>
          </p:nvSpPr>
          <p:spPr>
            <a:xfrm>
              <a:off x="5188570" y="3725149"/>
              <a:ext cx="131311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u="sng" dirty="0"/>
                <a:t>SDT Actions</a:t>
              </a:r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DDE436F7-6BF6-4621-ACE0-7C82BBDF10F4}"/>
                </a:ext>
              </a:extLst>
            </p:cNvPr>
            <p:cNvSpPr/>
            <p:nvPr/>
          </p:nvSpPr>
          <p:spPr>
            <a:xfrm>
              <a:off x="5202909" y="4041617"/>
              <a:ext cx="809837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/>
                <a:t>push 0</a:t>
              </a:r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98DDA57F-25DC-4360-829F-613F590B9E4B}"/>
                </a:ext>
              </a:extLst>
            </p:cNvPr>
            <p:cNvSpPr/>
            <p:nvPr/>
          </p:nvSpPr>
          <p:spPr>
            <a:xfrm>
              <a:off x="5188570" y="4346417"/>
              <a:ext cx="3551357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err="1"/>
                <a:t>ExprTrans</a:t>
              </a:r>
              <a:r>
                <a:rPr lang="en-US" dirty="0"/>
                <a:t> = pop; push </a:t>
              </a:r>
              <a:r>
                <a:rPr lang="en-US" dirty="0" err="1"/>
                <a:t>ExprTrans</a:t>
              </a:r>
              <a:r>
                <a:rPr lang="en-US" dirty="0"/>
                <a:t> + 1</a:t>
              </a:r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D044A2F8-98DE-404E-A874-7604725011F2}"/>
                </a:ext>
              </a:extLst>
            </p:cNvPr>
            <p:cNvSpPr/>
            <p:nvPr/>
          </p:nvSpPr>
          <p:spPr>
            <a:xfrm>
              <a:off x="5188570" y="4651217"/>
              <a:ext cx="321312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err="1"/>
                <a:t>ExprTrans</a:t>
              </a:r>
              <a:r>
                <a:rPr lang="en-US" dirty="0"/>
                <a:t> = pop; push </a:t>
              </a:r>
              <a:r>
                <a:rPr lang="en-US" dirty="0" err="1"/>
                <a:t>ExprTrans</a:t>
              </a:r>
              <a:endParaRPr lang="en-US" dirty="0"/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87EBE35A-673B-260D-A936-39E4660D77BA}"/>
              </a:ext>
            </a:extLst>
          </p:cNvPr>
          <p:cNvGrpSpPr/>
          <p:nvPr/>
        </p:nvGrpSpPr>
        <p:grpSpPr>
          <a:xfrm>
            <a:off x="1658544" y="3441373"/>
            <a:ext cx="1672055" cy="1283732"/>
            <a:chOff x="842053" y="3740389"/>
            <a:chExt cx="1672055" cy="1283732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F1006DDF-7DA1-44D6-86EE-2A5896568F34}"/>
                </a:ext>
              </a:extLst>
            </p:cNvPr>
            <p:cNvSpPr txBox="1"/>
            <p:nvPr/>
          </p:nvSpPr>
          <p:spPr>
            <a:xfrm>
              <a:off x="869882" y="3740389"/>
              <a:ext cx="55771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u="sng" dirty="0"/>
                <a:t>CFG</a:t>
              </a:r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9D222EC3-96B2-40CC-9B43-CE0BD9A515DA}"/>
                </a:ext>
              </a:extLst>
            </p:cNvPr>
            <p:cNvSpPr/>
            <p:nvPr/>
          </p:nvSpPr>
          <p:spPr>
            <a:xfrm>
              <a:off x="842053" y="4038601"/>
              <a:ext cx="109837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i="1" dirty="0"/>
                <a:t>Expr </a:t>
              </a:r>
              <a:r>
                <a:rPr lang="en-US" dirty="0"/>
                <a:t>::=  ε</a:t>
              </a:r>
              <a:endParaRPr lang="en-US" i="1" dirty="0"/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8C61E007-A782-4D42-BBA6-66C15BD2EC32}"/>
                </a:ext>
              </a:extLst>
            </p:cNvPr>
            <p:cNvSpPr/>
            <p:nvPr/>
          </p:nvSpPr>
          <p:spPr>
            <a:xfrm>
              <a:off x="1289093" y="4349989"/>
              <a:ext cx="121860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/>
                <a:t> |    </a:t>
              </a:r>
              <a:r>
                <a:rPr lang="en-US" b="1" dirty="0"/>
                <a:t>(</a:t>
              </a:r>
              <a:r>
                <a:rPr lang="en-US" dirty="0"/>
                <a:t> </a:t>
              </a:r>
              <a:r>
                <a:rPr lang="en-US" i="1" dirty="0"/>
                <a:t>Expr</a:t>
              </a:r>
              <a:r>
                <a:rPr lang="en-US" dirty="0"/>
                <a:t> </a:t>
              </a:r>
              <a:r>
                <a:rPr lang="en-US" b="1" dirty="0"/>
                <a:t>)</a:t>
              </a:r>
              <a:endParaRPr lang="en-US" dirty="0"/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DE150500-589B-4231-9B71-51A22DF11C7F}"/>
                </a:ext>
              </a:extLst>
            </p:cNvPr>
            <p:cNvSpPr/>
            <p:nvPr/>
          </p:nvSpPr>
          <p:spPr>
            <a:xfrm>
              <a:off x="1289093" y="4654789"/>
              <a:ext cx="122501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/>
                <a:t> |    </a:t>
              </a:r>
              <a:r>
                <a:rPr lang="en-US" b="1" dirty="0"/>
                <a:t>[</a:t>
              </a:r>
              <a:r>
                <a:rPr lang="en-US" dirty="0"/>
                <a:t> </a:t>
              </a:r>
              <a:r>
                <a:rPr lang="en-US" i="1" dirty="0"/>
                <a:t>Expr</a:t>
              </a:r>
              <a:r>
                <a:rPr lang="en-US" dirty="0"/>
                <a:t> </a:t>
              </a:r>
              <a:r>
                <a:rPr lang="en-US" b="1" dirty="0"/>
                <a:t>]</a:t>
              </a:r>
              <a:endParaRPr lang="en-US" dirty="0"/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CA7B64A2-28C7-451D-E3CC-CE47007AFE3C}"/>
              </a:ext>
            </a:extLst>
          </p:cNvPr>
          <p:cNvSpPr txBox="1"/>
          <p:nvPr/>
        </p:nvSpPr>
        <p:spPr>
          <a:xfrm>
            <a:off x="4456745" y="3809931"/>
            <a:ext cx="417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#1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9C0F40A-F5A9-0285-32D5-73F105F60E0A}"/>
              </a:ext>
            </a:extLst>
          </p:cNvPr>
          <p:cNvSpPr txBox="1"/>
          <p:nvPr/>
        </p:nvSpPr>
        <p:spPr>
          <a:xfrm>
            <a:off x="4456745" y="4126399"/>
            <a:ext cx="417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#2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A9496AD-C410-CB64-FE86-1238A621E514}"/>
              </a:ext>
            </a:extLst>
          </p:cNvPr>
          <p:cNvSpPr txBox="1"/>
          <p:nvPr/>
        </p:nvSpPr>
        <p:spPr>
          <a:xfrm>
            <a:off x="4456745" y="4419531"/>
            <a:ext cx="417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#3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756606F-D421-BA42-ED10-CE599BD95702}"/>
              </a:ext>
            </a:extLst>
          </p:cNvPr>
          <p:cNvSpPr txBox="1"/>
          <p:nvPr/>
        </p:nvSpPr>
        <p:spPr>
          <a:xfrm>
            <a:off x="2702305" y="3733731"/>
            <a:ext cx="417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#1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7C02A0D-46D2-6E86-1180-FE6DABE7A2C7}"/>
              </a:ext>
            </a:extLst>
          </p:cNvPr>
          <p:cNvSpPr txBox="1"/>
          <p:nvPr/>
        </p:nvSpPr>
        <p:spPr>
          <a:xfrm>
            <a:off x="3235705" y="4050199"/>
            <a:ext cx="417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#2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76E0EED-6E2E-D978-9539-3DB32CED0CBE}"/>
              </a:ext>
            </a:extLst>
          </p:cNvPr>
          <p:cNvSpPr txBox="1"/>
          <p:nvPr/>
        </p:nvSpPr>
        <p:spPr>
          <a:xfrm>
            <a:off x="3235705" y="4343331"/>
            <a:ext cx="417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#3</a:t>
            </a:r>
          </a:p>
        </p:txBody>
      </p:sp>
    </p:spTree>
    <p:extLst>
      <p:ext uri="{BB962C8B-B14F-4D97-AF65-F5344CB8AC3E}">
        <p14:creationId xmlns:p14="http://schemas.microsoft.com/office/powerpoint/2010/main" val="79297180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:a16="http://schemas.microsoft.com/office/drawing/2014/main" xmlns:p14="http://schemas.microsoft.com/office/powerpoint/2010/main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16="http://schemas.microsoft.com/office/drawing/2014/main" xmlns:p14="http://schemas.microsoft.com/office/powerpoint/2010/main" xmlns:mc="http://schemas.openxmlformats.org/markup-compatibility/2006" xmlns:p159="http://schemas.microsoft.com/office/powerpoint/2015/09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18D17-624A-4996-8458-E634E28CA05F}" type="slidenum">
              <a:rPr lang="en-US" smtClean="0"/>
              <a:t>17</a:t>
            </a:fld>
            <a:endParaRPr lang="en-US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7DCB7CB8-6869-46A1-9C83-636656B8B0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182" y="27851"/>
            <a:ext cx="8905164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Parser Tweaks for SDT</a:t>
            </a:r>
            <a:br>
              <a:rPr lang="en-US" sz="2000" i="1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i="1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Top-Down Syntax-Directed Translation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4E63F4F0-A8EB-4FC1-82FE-DEE2650640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5575" y="1344168"/>
            <a:ext cx="8836026" cy="3657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How is SDT performed?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When parsing, put numbers on stack with symbols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When we encounter a number, run the corresponding code</a:t>
            </a:r>
          </a:p>
          <a:p>
            <a:pPr lvl="1"/>
            <a:r>
              <a:rPr lang="en-US" dirty="0"/>
              <a:t>By parse’s end, semantic stack will contain the root translation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C4949C3-35D4-49BC-96AB-3EBB95F8D7F0}"/>
              </a:ext>
            </a:extLst>
          </p:cNvPr>
          <p:cNvSpPr/>
          <p:nvPr/>
        </p:nvSpPr>
        <p:spPr>
          <a:xfrm>
            <a:off x="3474720" y="6266180"/>
            <a:ext cx="637540" cy="4749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rIns="45720" rtlCol="0" anchor="ctr"/>
          <a:lstStyle/>
          <a:p>
            <a:pPr algn="ctr"/>
            <a:r>
              <a:rPr lang="en-US" sz="1400" dirty="0"/>
              <a:t>Predict Stack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9C69A7B-4F90-434F-8803-2CEF53309D94}"/>
              </a:ext>
            </a:extLst>
          </p:cNvPr>
          <p:cNvSpPr/>
          <p:nvPr/>
        </p:nvSpPr>
        <p:spPr>
          <a:xfrm>
            <a:off x="3538220" y="6024372"/>
            <a:ext cx="513080" cy="23164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err="1"/>
              <a:t>eof</a:t>
            </a:r>
            <a:endParaRPr lang="en-US" b="1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7E421D2-1F83-45D6-93A4-C173375C89A6}"/>
              </a:ext>
            </a:extLst>
          </p:cNvPr>
          <p:cNvSpPr/>
          <p:nvPr/>
        </p:nvSpPr>
        <p:spPr>
          <a:xfrm>
            <a:off x="3538220" y="5550230"/>
            <a:ext cx="513080" cy="23164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/>
              <a:t>)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BE482C5-F1B3-4497-A81E-B4FF6B1219DC}"/>
              </a:ext>
            </a:extLst>
          </p:cNvPr>
          <p:cNvSpPr/>
          <p:nvPr/>
        </p:nvSpPr>
        <p:spPr>
          <a:xfrm>
            <a:off x="3538220" y="5311470"/>
            <a:ext cx="513080" cy="23164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i="1" dirty="0"/>
              <a:t>Expr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915C3BC-3B9A-4F31-B49F-1F2693C9D818}"/>
              </a:ext>
            </a:extLst>
          </p:cNvPr>
          <p:cNvSpPr/>
          <p:nvPr/>
        </p:nvSpPr>
        <p:spPr>
          <a:xfrm>
            <a:off x="3538220" y="5072710"/>
            <a:ext cx="513080" cy="23164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/>
              <a:t>(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8CC40927-9F2D-3CA6-4D1F-D873186C3705}"/>
              </a:ext>
            </a:extLst>
          </p:cNvPr>
          <p:cNvGrpSpPr/>
          <p:nvPr/>
        </p:nvGrpSpPr>
        <p:grpSpPr>
          <a:xfrm>
            <a:off x="5115276" y="5600946"/>
            <a:ext cx="847312" cy="1135134"/>
            <a:chOff x="5115276" y="5600946"/>
            <a:chExt cx="847312" cy="1135134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B7D31832-91BD-46B3-BED2-FF8BF3FFABAD}"/>
                </a:ext>
              </a:extLst>
            </p:cNvPr>
            <p:cNvSpPr/>
            <p:nvPr/>
          </p:nvSpPr>
          <p:spPr>
            <a:xfrm>
              <a:off x="5115276" y="6261100"/>
              <a:ext cx="847312" cy="47498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5720" rIns="45720" rtlCol="0" anchor="ctr"/>
            <a:lstStyle/>
            <a:p>
              <a:pPr algn="ctr"/>
              <a:r>
                <a:rPr lang="en-US" sz="1400" dirty="0"/>
                <a:t>Look</a:t>
              </a:r>
            </a:p>
            <a:p>
              <a:pPr algn="ctr"/>
              <a:r>
                <a:rPr lang="en-US" sz="1400" dirty="0"/>
                <a:t>ahead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B5DE607A-4D91-42A2-BD43-C49D5F3D8CF1}"/>
                </a:ext>
              </a:extLst>
            </p:cNvPr>
            <p:cNvSpPr txBox="1"/>
            <p:nvPr/>
          </p:nvSpPr>
          <p:spPr>
            <a:xfrm>
              <a:off x="5373060" y="5600946"/>
              <a:ext cx="32092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I</a:t>
              </a:r>
              <a:r>
                <a:rPr lang="en-US" baseline="-25000" dirty="0"/>
                <a:t>7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EFB91403-5DD6-45E4-98AE-179213F63993}"/>
                </a:ext>
              </a:extLst>
            </p:cNvPr>
            <p:cNvSpPr txBox="1"/>
            <p:nvPr/>
          </p:nvSpPr>
          <p:spPr>
            <a:xfrm>
              <a:off x="5405120" y="5919740"/>
              <a:ext cx="2551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]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8CFD69D8-B347-F998-F684-67FADB9B7976}"/>
              </a:ext>
            </a:extLst>
          </p:cNvPr>
          <p:cNvGrpSpPr/>
          <p:nvPr/>
        </p:nvGrpSpPr>
        <p:grpSpPr>
          <a:xfrm>
            <a:off x="4097383" y="5303521"/>
            <a:ext cx="1058817" cy="1483360"/>
            <a:chOff x="4097383" y="5303521"/>
            <a:chExt cx="1058817" cy="1483360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314E930F-82DC-45AA-A79D-48DB614D1C33}"/>
                </a:ext>
              </a:extLst>
            </p:cNvPr>
            <p:cNvSpPr/>
            <p:nvPr/>
          </p:nvSpPr>
          <p:spPr>
            <a:xfrm>
              <a:off x="4122834" y="6261100"/>
              <a:ext cx="981868" cy="47498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5720" rIns="45720" rtlCol="0" anchor="ctr"/>
            <a:lstStyle/>
            <a:p>
              <a:pPr algn="ctr"/>
              <a:r>
                <a:rPr lang="en-US" sz="1400" dirty="0"/>
                <a:t>Semantic Stack</a:t>
              </a: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2F128012-2890-4950-84CE-C7904B5E01CB}"/>
                </a:ext>
              </a:extLst>
            </p:cNvPr>
            <p:cNvSpPr/>
            <p:nvPr/>
          </p:nvSpPr>
          <p:spPr>
            <a:xfrm>
              <a:off x="4135534" y="5956300"/>
              <a:ext cx="893666" cy="294640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400" i="1" dirty="0" err="1"/>
                <a:t>LHS.trans</a:t>
              </a:r>
              <a:endParaRPr lang="en-US" sz="1400" i="1" dirty="0"/>
            </a:p>
          </p:txBody>
        </p:sp>
        <p:sp>
          <p:nvSpPr>
            <p:cNvPr id="21" name="Rectangle: Rounded Corners 20">
              <a:extLst>
                <a:ext uri="{FF2B5EF4-FFF2-40B4-BE49-F238E27FC236}">
                  <a16:creationId xmlns:a16="http://schemas.microsoft.com/office/drawing/2014/main" id="{52C877B8-8280-4C6E-8FAB-B494C55F577B}"/>
                </a:ext>
              </a:extLst>
            </p:cNvPr>
            <p:cNvSpPr/>
            <p:nvPr/>
          </p:nvSpPr>
          <p:spPr>
            <a:xfrm>
              <a:off x="4097383" y="5303521"/>
              <a:ext cx="1058817" cy="1483360"/>
            </a:xfrm>
            <a:prstGeom prst="roundRect">
              <a:avLst>
                <a:gd name="adj" fmla="val 5845"/>
              </a:avLst>
            </a:prstGeom>
            <a:noFill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65A24F64-1C1A-4C92-9F56-147432B790DA}"/>
                </a:ext>
              </a:extLst>
            </p:cNvPr>
            <p:cNvSpPr txBox="1"/>
            <p:nvPr/>
          </p:nvSpPr>
          <p:spPr>
            <a:xfrm rot="19883567">
              <a:off x="4276079" y="5459072"/>
              <a:ext cx="7344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chemeClr val="accent2"/>
                  </a:solidFill>
                  <a:latin typeface="MV Boli" panose="02000500030200090000" pitchFamily="2" charset="0"/>
                  <a:cs typeface="MV Boli" panose="02000500030200090000" pitchFamily="2" charset="0"/>
                </a:rPr>
                <a:t>New!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462980AE-4125-52D8-E14C-C3C639ECFF20}"/>
              </a:ext>
            </a:extLst>
          </p:cNvPr>
          <p:cNvGrpSpPr/>
          <p:nvPr/>
        </p:nvGrpSpPr>
        <p:grpSpPr>
          <a:xfrm>
            <a:off x="4873847" y="3478699"/>
            <a:ext cx="3551357" cy="1295400"/>
            <a:chOff x="5188570" y="3725149"/>
            <a:chExt cx="3551357" cy="1295400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159D5CA9-74D1-4CA7-8D88-A97E950E2D96}"/>
                </a:ext>
              </a:extLst>
            </p:cNvPr>
            <p:cNvSpPr txBox="1"/>
            <p:nvPr/>
          </p:nvSpPr>
          <p:spPr>
            <a:xfrm>
              <a:off x="5188570" y="3725149"/>
              <a:ext cx="131311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u="sng" dirty="0"/>
                <a:t>SDT Actions</a:t>
              </a:r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DDE436F7-6BF6-4621-ACE0-7C82BBDF10F4}"/>
                </a:ext>
              </a:extLst>
            </p:cNvPr>
            <p:cNvSpPr/>
            <p:nvPr/>
          </p:nvSpPr>
          <p:spPr>
            <a:xfrm>
              <a:off x="5202909" y="4041617"/>
              <a:ext cx="809837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/>
                <a:t>push 0</a:t>
              </a:r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98DDA57F-25DC-4360-829F-613F590B9E4B}"/>
                </a:ext>
              </a:extLst>
            </p:cNvPr>
            <p:cNvSpPr/>
            <p:nvPr/>
          </p:nvSpPr>
          <p:spPr>
            <a:xfrm>
              <a:off x="5188570" y="4346417"/>
              <a:ext cx="3551357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err="1"/>
                <a:t>ExprTrans</a:t>
              </a:r>
              <a:r>
                <a:rPr lang="en-US" dirty="0"/>
                <a:t> = pop; push </a:t>
              </a:r>
              <a:r>
                <a:rPr lang="en-US" dirty="0" err="1"/>
                <a:t>ExprTrans</a:t>
              </a:r>
              <a:r>
                <a:rPr lang="en-US" dirty="0"/>
                <a:t> + 1</a:t>
              </a:r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D044A2F8-98DE-404E-A874-7604725011F2}"/>
                </a:ext>
              </a:extLst>
            </p:cNvPr>
            <p:cNvSpPr/>
            <p:nvPr/>
          </p:nvSpPr>
          <p:spPr>
            <a:xfrm>
              <a:off x="5188570" y="4651217"/>
              <a:ext cx="321312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err="1"/>
                <a:t>ExprTrans</a:t>
              </a:r>
              <a:r>
                <a:rPr lang="en-US" dirty="0"/>
                <a:t> = pop; push </a:t>
              </a:r>
              <a:r>
                <a:rPr lang="en-US" dirty="0" err="1"/>
                <a:t>ExprTrans</a:t>
              </a:r>
              <a:endParaRPr lang="en-US" dirty="0"/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87EBE35A-673B-260D-A936-39E4660D77BA}"/>
              </a:ext>
            </a:extLst>
          </p:cNvPr>
          <p:cNvGrpSpPr/>
          <p:nvPr/>
        </p:nvGrpSpPr>
        <p:grpSpPr>
          <a:xfrm>
            <a:off x="1658544" y="3441373"/>
            <a:ext cx="1672055" cy="1283732"/>
            <a:chOff x="842053" y="3740389"/>
            <a:chExt cx="1672055" cy="1283732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F1006DDF-7DA1-44D6-86EE-2A5896568F34}"/>
                </a:ext>
              </a:extLst>
            </p:cNvPr>
            <p:cNvSpPr txBox="1"/>
            <p:nvPr/>
          </p:nvSpPr>
          <p:spPr>
            <a:xfrm>
              <a:off x="869882" y="3740389"/>
              <a:ext cx="55771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u="sng" dirty="0"/>
                <a:t>CFG</a:t>
              </a:r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9D222EC3-96B2-40CC-9B43-CE0BD9A515DA}"/>
                </a:ext>
              </a:extLst>
            </p:cNvPr>
            <p:cNvSpPr/>
            <p:nvPr/>
          </p:nvSpPr>
          <p:spPr>
            <a:xfrm>
              <a:off x="842053" y="4038601"/>
              <a:ext cx="109837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i="1" dirty="0"/>
                <a:t>Expr </a:t>
              </a:r>
              <a:r>
                <a:rPr lang="en-US" dirty="0"/>
                <a:t>::=  ε</a:t>
              </a:r>
              <a:endParaRPr lang="en-US" i="1" dirty="0"/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8C61E007-A782-4D42-BBA6-66C15BD2EC32}"/>
                </a:ext>
              </a:extLst>
            </p:cNvPr>
            <p:cNvSpPr/>
            <p:nvPr/>
          </p:nvSpPr>
          <p:spPr>
            <a:xfrm>
              <a:off x="1289093" y="4349989"/>
              <a:ext cx="121860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/>
                <a:t> |    </a:t>
              </a:r>
              <a:r>
                <a:rPr lang="en-US" b="1" dirty="0"/>
                <a:t>(</a:t>
              </a:r>
              <a:r>
                <a:rPr lang="en-US" dirty="0"/>
                <a:t> </a:t>
              </a:r>
              <a:r>
                <a:rPr lang="en-US" i="1" dirty="0"/>
                <a:t>Expr</a:t>
              </a:r>
              <a:r>
                <a:rPr lang="en-US" dirty="0"/>
                <a:t> </a:t>
              </a:r>
              <a:r>
                <a:rPr lang="en-US" b="1" dirty="0"/>
                <a:t>)</a:t>
              </a:r>
              <a:endParaRPr lang="en-US" dirty="0"/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DE150500-589B-4231-9B71-51A22DF11C7F}"/>
                </a:ext>
              </a:extLst>
            </p:cNvPr>
            <p:cNvSpPr/>
            <p:nvPr/>
          </p:nvSpPr>
          <p:spPr>
            <a:xfrm>
              <a:off x="1289093" y="4654789"/>
              <a:ext cx="122501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/>
                <a:t> |    </a:t>
              </a:r>
              <a:r>
                <a:rPr lang="en-US" b="1" dirty="0"/>
                <a:t>[</a:t>
              </a:r>
              <a:r>
                <a:rPr lang="en-US" dirty="0"/>
                <a:t> </a:t>
              </a:r>
              <a:r>
                <a:rPr lang="en-US" i="1" dirty="0"/>
                <a:t>Expr</a:t>
              </a:r>
              <a:r>
                <a:rPr lang="en-US" dirty="0"/>
                <a:t> </a:t>
              </a:r>
              <a:r>
                <a:rPr lang="en-US" b="1" dirty="0"/>
                <a:t>]</a:t>
              </a:r>
              <a:endParaRPr lang="en-US" dirty="0"/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CA7B64A2-28C7-451D-E3CC-CE47007AFE3C}"/>
              </a:ext>
            </a:extLst>
          </p:cNvPr>
          <p:cNvSpPr txBox="1"/>
          <p:nvPr/>
        </p:nvSpPr>
        <p:spPr>
          <a:xfrm>
            <a:off x="4456745" y="3809931"/>
            <a:ext cx="417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#1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9C0F40A-F5A9-0285-32D5-73F105F60E0A}"/>
              </a:ext>
            </a:extLst>
          </p:cNvPr>
          <p:cNvSpPr txBox="1"/>
          <p:nvPr/>
        </p:nvSpPr>
        <p:spPr>
          <a:xfrm>
            <a:off x="4456745" y="4126399"/>
            <a:ext cx="417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#2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A9496AD-C410-CB64-FE86-1238A621E514}"/>
              </a:ext>
            </a:extLst>
          </p:cNvPr>
          <p:cNvSpPr txBox="1"/>
          <p:nvPr/>
        </p:nvSpPr>
        <p:spPr>
          <a:xfrm>
            <a:off x="4456745" y="4419531"/>
            <a:ext cx="417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#3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756606F-D421-BA42-ED10-CE599BD95702}"/>
              </a:ext>
            </a:extLst>
          </p:cNvPr>
          <p:cNvSpPr txBox="1"/>
          <p:nvPr/>
        </p:nvSpPr>
        <p:spPr>
          <a:xfrm>
            <a:off x="2702305" y="3733731"/>
            <a:ext cx="417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#1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7C02A0D-46D2-6E86-1180-FE6DABE7A2C7}"/>
              </a:ext>
            </a:extLst>
          </p:cNvPr>
          <p:cNvSpPr txBox="1"/>
          <p:nvPr/>
        </p:nvSpPr>
        <p:spPr>
          <a:xfrm>
            <a:off x="3235705" y="4050199"/>
            <a:ext cx="417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#2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76E0EED-6E2E-D978-9539-3DB32CED0CBE}"/>
              </a:ext>
            </a:extLst>
          </p:cNvPr>
          <p:cNvSpPr txBox="1"/>
          <p:nvPr/>
        </p:nvSpPr>
        <p:spPr>
          <a:xfrm>
            <a:off x="3235705" y="4343331"/>
            <a:ext cx="417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#3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FEFF0801-D8A7-4709-16E5-7AF1B8074CC9}"/>
              </a:ext>
            </a:extLst>
          </p:cNvPr>
          <p:cNvSpPr/>
          <p:nvPr/>
        </p:nvSpPr>
        <p:spPr>
          <a:xfrm>
            <a:off x="3538220" y="5792724"/>
            <a:ext cx="513080" cy="23164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#2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0442E041-8A36-D734-22FC-C1975533637E}"/>
              </a:ext>
            </a:extLst>
          </p:cNvPr>
          <p:cNvSpPr txBox="1"/>
          <p:nvPr/>
        </p:nvSpPr>
        <p:spPr>
          <a:xfrm rot="21331412">
            <a:off x="2303221" y="5748137"/>
            <a:ext cx="12634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2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Also New!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A497CE4B-6B1E-7A28-259D-30FDA1F65EE4}"/>
              </a:ext>
            </a:extLst>
          </p:cNvPr>
          <p:cNvGrpSpPr/>
          <p:nvPr/>
        </p:nvGrpSpPr>
        <p:grpSpPr>
          <a:xfrm>
            <a:off x="2275840" y="5724010"/>
            <a:ext cx="1823123" cy="393459"/>
            <a:chOff x="2275840" y="5005341"/>
            <a:chExt cx="1823123" cy="393459"/>
          </a:xfrm>
        </p:grpSpPr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B4AD04E1-C730-3B11-58B4-CF902476967F}"/>
                </a:ext>
              </a:extLst>
            </p:cNvPr>
            <p:cNvSpPr/>
            <p:nvPr/>
          </p:nvSpPr>
          <p:spPr>
            <a:xfrm>
              <a:off x="3538220" y="5064252"/>
              <a:ext cx="513080" cy="231648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#2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CB3981CB-C3FA-4850-2ED5-D0B66F237CA6}"/>
                </a:ext>
              </a:extLst>
            </p:cNvPr>
            <p:cNvSpPr txBox="1"/>
            <p:nvPr/>
          </p:nvSpPr>
          <p:spPr>
            <a:xfrm rot="21331412">
              <a:off x="2303221" y="5029468"/>
              <a:ext cx="126348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chemeClr val="accent2"/>
                  </a:solidFill>
                  <a:latin typeface="MV Boli" panose="02000500030200090000" pitchFamily="2" charset="0"/>
                  <a:cs typeface="MV Boli" panose="02000500030200090000" pitchFamily="2" charset="0"/>
                </a:rPr>
                <a:t>Also New!</a:t>
              </a:r>
            </a:p>
          </p:txBody>
        </p:sp>
        <p:sp>
          <p:nvSpPr>
            <p:cNvPr id="41" name="Rectangle: Rounded Corners 40">
              <a:extLst>
                <a:ext uri="{FF2B5EF4-FFF2-40B4-BE49-F238E27FC236}">
                  <a16:creationId xmlns:a16="http://schemas.microsoft.com/office/drawing/2014/main" id="{665742EC-D335-BEDE-9F8A-73071DB03783}"/>
                </a:ext>
              </a:extLst>
            </p:cNvPr>
            <p:cNvSpPr/>
            <p:nvPr/>
          </p:nvSpPr>
          <p:spPr>
            <a:xfrm>
              <a:off x="2275840" y="5005341"/>
              <a:ext cx="1823123" cy="355599"/>
            </a:xfrm>
            <a:prstGeom prst="roundRect">
              <a:avLst>
                <a:gd name="adj" fmla="val 5845"/>
              </a:avLst>
            </a:prstGeom>
            <a:noFill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5113732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:a16="http://schemas.microsoft.com/office/drawing/2014/main" xmlns:p14="http://schemas.microsoft.com/office/powerpoint/2010/main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14="http://schemas.microsoft.com/office/drawing/2010/main"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18D17-624A-4996-8458-E634E28CA05F}" type="slidenum">
              <a:rPr lang="en-US" smtClean="0"/>
              <a:t>18</a:t>
            </a:fld>
            <a:endParaRPr lang="en-US"/>
          </a:p>
        </p:txBody>
      </p:sp>
      <p:sp>
        <p:nvSpPr>
          <p:cNvPr id="5" name="AutoShape 2" descr="data:image/jpeg;base64,/9j/4AAQSkZJRgABAQAAAQABAAD/2wCEAAkGBxAQDw8PDxAPDw8NDw0NDw0NDw8NDQ0NFBEWFhQRFBQYHCggGBolGxQUITEiJSkrLi4uFx8zODMsNyguLisBCgoKDgwNFA8PFCwcFBwsLCwrLCwsLCwsLDc2LDctLCwsLCwsLCwsLDcsLCwsLCwsKywsKys3LCssLCwsLCssK//AABEIALIBGwMBIgACEQEDEQH/xAAcAAACAgMBAQAAAAAAAAAAAAACAwEEAAUHBgj/xABEEAACAgECAgYGBgcFCQEAAAABAgADEQQSBSEGEzFBUWEHInGBkaEUIzJyorEzQ1Jic7LBQmOS0fA0RFOCk6Oz0/EW/8QAGQEBAQEBAQEAAAAAAAAAAAAAAQACAwQF/8QAHBEBAQEAAwEBAQAAAAAAAAAAAAERAhIxIUET/9oADAMBAAIRAxEAPwDpJEUwjoBEdZIMkNCZYhoo8NMMr5MIPFDMjEgPMzEJKyJO6ATIJLTA8WxiWaRWGeV7SIs2RbWSQLhKbiXGMq2CMqKmExbyN8QExTrGFoJmtGEEwS0N1immpWbE75O6JYyN01oPzBJgAyYyjGGYpkGQZuVmw1jIC5grMY4iB9kHfABgsZjk3xRbZK1lsO0ypYZzbRZZFZmGDmKdogkRpWRtnkdSSsS6S3tgskkpFYJEttXEvWY6iZOYW2CViEwDJg5ikOJXePYxLiWrFZ4sx7CLaKwjJgu0NzFESBTCKYRziKYRRRMEtMYQDNBhinIEPMXZEEu2ZizCJIE0BiGIvdI3TcZphg4g7oStNMm0LzmWU9pjaSB7Y1mB5Tc8Y3610Axlg5mLac66Qm0Ss6S2TFssz1a1UKQdssssXiZLs7LBxLT1xZrnk12JgmWFqkvp5alUwDHtXFMsQQRFMssMsWyyRBEWRLJSAa5rUqtFGWdS1daNZa611pzaywhUUZxzJ9s8vw7pJZqtW9VOnX6LW5Q6my0hrMPs3IqqRjPZk9hB74WyenjxvLxu3izLmlQWqWQHAd0yRjJU4JHlDs0uIyixrTAdZcamAa4pQKRb1y5YsS0QoOsXLdsrWLNRkpxEPGOMRRmoAmCTCxMxEFwhC2yQs1owOISiSoh4m5WaiNoPjFhcxtaTUrNgL055lZhNgW7sSrYnMwpiriZuhsIswIcSOrkzMwLuBrkdVLGJBE+e9JS1RgSRmTmKKtpEoW1zZtKlqSTXssA1y06Qeznjs58u2IISmaDplxmzTCujS0tdrNTgVDYxqrBJAdj2E5BwM9xJ5Ccu6W9LdVqry263T11N9VQjtWa8f2mIIy/n3d0t9BOlGpGu0iW51O+4obHLHU4t9U7rOZdV3btp8ORGIqYnp70f12n0q6jWa5rmttrrXS7rDXv2s+cZC+rtPYvwmt6I2XDh/E7w7V10PoFdq8LdbvZ1eup/7L7dvPu5eUuelzjranXGnDLTo91VaMCm5zjfaQfHAA8h5mW2SmnouipbS+p1evTUPTXYr3k7jXWoQHduAWvl3EmHplx1Xo7xOrVaaq+jJpsB2hhtdWBKsrD9oMCDLt1QM1XQ/R/RuH6WkqUYVB3RhtZbbCXcEdx3MZs3eIVLKMSrdVL7vK9hiGquSU7BNpeBKFqzUVUrIlxLNgiGWajKq4JimWWysApNQKpEjEs9XM6qaFV0QmWq6x3zAuJHOdI51Dp4Re2bTQaU2HHhDv0LBjhZJq0SWCOUsrXtzuWIc+EZRhQIHdK9vOPsEQwlapFZ1iWlrbkwXpmWlbEMCHskRWO6mCROa6TW1r/s/E9Xp/3NZSbl9mUO0fCXrelGroVWNmi1qFtuaLPrhyJyyert7POeH16Hu9szbPI6Pp2rfpdLqFwOZqHWqPEnkMCbXR9K9DbyXUIp8LMpj3nl84YW4AkOgmVXI4yjK48UYMPlIdoIhkEWahCdostEPO9I+hej1oJdOrtPZdVhXz5jsM8JpqqeBvYlYXWa7co6+xXrp09T8wgwD65XBPMH1hjPOdZZppuk/BU12nNDOajvWxbUUMyuARnB7eRIinG+mvFL+McQ2aaprerBqorRRu6sHJZieQ5nJJIA5Ca3T26nhWtp+k0bbdOwtSt8BHXmMq6HBHM8wcZ7e8Tt3Rzo5p9BV1dAyzYNt74NtzeLHw8AOQlbpj0bq4jpzS+FsXL0XYy1NuO3zU9hHePPESv8N4rXqqK9RUcpau4Z7VPYVPmDke6NdpyX0b8YfQ6y7hmszX1liogJylWqGRjn3ONmD2HC+M6q0ghniLHjWEVYs0FZzK9ksuIphFKbrF7ZadIplmozSGUQSojWSDtm2STiYBmGUzDqq5zUrNg6dLujm0QHtlzTJgRwqjBapcPfY/hmbyq5c5wJqtQg98itiO+VilW+K6frB6oAnnLaGBwZvDqCOfxEr3sDCXGr9aZlME15l9qcxJGJrWVUUxg04IjsiSg5wKjbRjulc1TcXVHvEqlIaXj9N0z0zfbDoe/Kgr+E/wBJsaeL6aw+rbXz7idp+BnIw8NbiO+eXHZ3ThvELKT1mntKkjblcEMPMHl4TYHpRY/LU6fSakeNtI3/ABHZ8JwKjiFiHKOynxViv5TZ6bpTqUx9aWx3OA/5yxO2V8R0BO46bUaVv29HqC34WwBLycZKGr6Pr7bFaytGp1dO5whOCd45e7znG9P04s/WVo3mpKH+s9N0U4+us1en09dVhtssU4XayqinLMxzyAAzmVid2KQGQRrGLaYaJZIpq48wCYgg1xbVx7tFEzUDkHpz4UqDS61TssLHTWYwGYAb0ceJXDD3jwnvejXEKtVpqGr1NWpc0oXdMI7MAAzNXklDntBm8uoR8b0R9p3LvVW2t4jPYYNOmrQk111oT2lEVC3twOcUr2UkRDrNjZk9sQ9Ug1zpFMkvPTKt+nLh0BKk1WPuXwAHfjAOSP8AQilZq4pq5pE1dq8hbYCD/bC2L/nLdfEbe80WexjU59zgD5ynKKyrjIYPVGQvEsfbptXzVetX4rylijiFDdliZ8CdpHxm5WSBUYYqM2dSqeYwfMHMLq5vWcBpk9XPhG7oVaySkZRYqvVu74tkxLhSA6jxmmWvYxdktOqyvYuYFXdjK7GW3qPxijTLThCjMtVafvJxBVMRgaGnDlAxjOZWann2ySfCTg+EC+ejpTAagieh+jL/AKBgWaZe4j8pwdHnthmYm7bS9vYezsxFnSeUU1daMzKqgszEKqqCzMxOAAB2kmfS/oq6DrwzTdbco+n6pVN5JDdQnaKFPZy/tEdp8QBOJdDdNt4nw1hyI1uk+doE+pCZjlTEEyDIJgkzJYRFssImQTJEssWRHOZoeNcYfT2Kq1i0MuSA4Vwc+Hh2/CagbbEzE1Om45v5GmwEDcdpVwozjJPKKv11uQQ+0KTlVVSG95BjgbTU3pWCXYADme849gldtUGC9WQxdlUE5AGT2nvlC5nO6xuWRk4GCVA8JouMcQSzTOihw1nqbWUA4yN2TnzmgucW6XaTRu4s1P0qzu02lVNqHsw1vYPjnynP+kHpO1TnFAq0yfsIotdh4M7Dn7gJ5njOiapvVzt/KeftrYmReqo6d3g+ulb9/epz8cTY09PKmP1lLLkAeqVcAe/E5+yEQMzOJ1fSdKNIxytvVn97cnz7PnNkNat2PrUtA7CWWzkfP3Ti4eMTUMOw4lidwSxE7ayD+1TY1Rx7Oa/KXKeJEY232jyvqS4f4lIPynEtNx/U1/Zusx4Fiw+Bm10vTXULgNscfvLg/EYjNix2McbcAFhTaCcfUuVb2lXAlqvjKEZK2IP2mQlM/eE5RpOnFf6yojzRgfkcfnNxpOl2nJylr1E9oYMvzHKanKs3jHRE1a2fYsU+xhG2rge2eKo40lvPdTb5+oW+I5y2usbI2FkHL1Vcso9zZ/Ob7s9G+cQCJrk4oezejeViNUfiuRNhVxCsAGypsEgb62S5c/8AKcj4R7RdU4PZGLWccxLOk12mY4WxM/st6jfBpsColqxpjXEOpnoPoyeWZVv0wHOZ7Hq02Jm6W7KcyoUmtGPAnoJxY9mhu970j83la7oBxnu4fd/1NN/7J9KSJ5e9dHzI3o+4z36C/wBz0H8nla3olxGs/WaLWKPEUWMPioM+pZkv6UuS9APRpZW9Ws17MjVsltOkU+srqcq1rd2Dz2j3nunUmjiIBEzeRhJMExpSCUjqwkwGaOKxTLHUUTPN9JeHay2xH0w0xFanAvewMWPkq4+ffPTFYBWMqx5PTcDu2qdXrnQsQxo022is88lSQNzD3y9reJaTTglyuSc/WEDPjgdpkcY6PNexZNVdRkk7UWtgCe3nyPznldT6NrCSRrA5PfZSwPvO8zes4bxPp4jblRCwPq5X1RtxjtPP5TTXdIaWABSxTnt9Uj84d/o81q/Zehx5O6n5rNbqOhXEF7aC33LK2+W6XqJ4nqNNYMB+0AHKtPLajQjcSpBB7METf38B1afb0148+qcj4gTX3aYryZWU+DAqfnJNPZo/KVzo/Kbh6fD5GQKj5y1NG+h8op9EZ6Ejxx8Ii5l7x8DiSaA6ZpDUsO6bglPH5ZhCtTnmOfuimi5wlczctpAfD3RDaEYklNLyO+X9Nxy+v7Nrjy3Ej4GIbQeEU2kYRTfU9Mbx9sJZ95cH5Ymx03TKsn163X7jBh88TxTVMO6KOYYnV9L0vpYbRcpX/h3qCo/xDHwm40vGFK5qPVNyIbT2MFPPs2ElfgBOIbo6nVuhyrMp8VJB+UMT6A0XHnA9aypjnBW5Hq7/ANtMg+8CbBekFJwLVZN3Y1ZXUVn3ocjt7xOB6fpLqU/WFvv+t8+2bbR9NCCOsrzjvRsH4H/OF0/Hb0eizlXcjEdqA4ce1TzEFtLOX0dOKrMB2JxjC6lBaB7GOce4iXU6RLgbdQQO4C9wP5oTnix3/EiZInNJmSJmYamYgMsLMzMEDEwiHBMjpZWLKR0gy0q5qi2qluCY6VJqzA6sy8YE1oxSKQNsvFRBKCalGKeINlYbtAPkwBEtmsSNkdZxqbuAaSz9JptOx8TUgPxAmv1HQXhz/wC77T4122p8t2J6XEjEdGORekHohptFRXbQb91lwqKvYrVqNjNnG3OfV8ZzzU6UgjnkEZ5ztfpVrzo6fLVL/wCKycx1GnyVH92x8O9I6lHg+lDbsgYG3tHtm5//ABmtdRbVpy9VgyjI1ZJHZ9nOe490fwTRgK/Lt2f1nW+jyY0mnHhWPzMJ9pcN1XR7U1/pNNeuO802Y+OMTXPpMcuYPh2H4T6UlfUaSuwYsrrcfvor/mJoa+cfo7Dv+MxkbHMAzvOq6J6Cz7WlqXzq3Un8BE1Op9Heib7DX1fddXH4lJ+ck4tYPFZXatT28vdOtav0ZdvVakHwFtRH4lP9JpdX6OdYv2RTb9yzB/EBIucPpAeyAdAZ7DV9EdXXzfS3Y8UXrB8VzNTboypwQynwYFT8DJNC+kYRRqYd03r1kf8AyKKeKwTSc4W8zamhT3SPoawL6/zMzF5mbp5tODLSN0DMjMtOGbpm6LzIzJYbugl4G6RujpwzdIzF7pBaRwwtBLRReCWijC0HMWWkb5Ie6QWii8EvNDDiYJMSXgl46MNJg7oovB3y1Y876RU3aSvy1CH/ALdk509P1iD+6sJ/xJOkdNuelHldWfwtPBPX9cn8G3+aubjNXeE0cnx+75eM6Pwjlp6R4VrPBcJXCv7R3eU9xw9vqav4aflDfqXyZBMQXgmyOrDy0gmI62R1kdWHEwCYo2QTZLRhpaJurVxh1Vx4OoYfOQXg7o6sarV9F9DZndpqhnvqBpP4CJptX6PNI36N7az4Erag9xAPznrS8E2S1Y51rPRzcP0VtVnkwapv6j5zUv0N1oJH0djjvD1kH35nWuskb4fD9et3SN0Rvmb55Ndup+6RuiN8gvHVixukF5W6yR1kliwXkF5WNkjrIpYNkEvEGyCbIg8vALxJsgGySPLwC8SXgF4hY3wS8rl5BeKOLwS8QXgl4o/fBNkQXg74hQ6UtnTH79Z+c8a6fWqf7i0fjrnrukBzp2+9X/MJ5f8AWL/Ct/nSajFXeFJlX+8O/wAp6vSvitB4Io+U8vwtRsfP7X9Jv6W9RPur+UP0xdNsHrZWLTN0UsGyR1srbpBeKWeskGyVS8HfJLW+YWlcNCzJDZ4svMaLaSSbIPWxbGBmOB7UyJkyeJ6UGYZkyICYJmTIgMgzJk0kGCZEyTKIJmTIoJgGZMikGCZkyICYMyZFIMEzJkQ1/Gv0De1P5xPNN+kX+Db/ADpMmTU8Zq/w77Lfe/pN3V9lfur+UmZJJkTJkkgwTImTQCZEyZFDWGJkyZpYYtpkySJaLmTJqCv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1251374" y="1295400"/>
            <a:ext cx="5577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/>
              <a:t>CFG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381342" y="1295400"/>
            <a:ext cx="40965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/>
              <a:t>SDT Actions: Counting Max </a:t>
            </a:r>
            <a:r>
              <a:rPr lang="en-US" b="1" u="sng" dirty="0" err="1"/>
              <a:t>Parens</a:t>
            </a:r>
            <a:r>
              <a:rPr lang="en-US" b="1" u="sng" dirty="0"/>
              <a:t> Depth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040440" y="1676400"/>
            <a:ext cx="417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#1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040440" y="1992868"/>
            <a:ext cx="417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#2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040440" y="2286000"/>
            <a:ext cx="417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#3</a:t>
            </a:r>
          </a:p>
        </p:txBody>
      </p:sp>
      <p:sp>
        <p:nvSpPr>
          <p:cNvPr id="16" name="Rectangle 15"/>
          <p:cNvSpPr/>
          <p:nvPr/>
        </p:nvSpPr>
        <p:spPr>
          <a:xfrm>
            <a:off x="4395681" y="1688068"/>
            <a:ext cx="80983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push 0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381342" y="1992868"/>
            <a:ext cx="36395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/>
              <a:t>ExprTrans</a:t>
            </a:r>
            <a:r>
              <a:rPr lang="en-US" dirty="0"/>
              <a:t> = pop; push(</a:t>
            </a:r>
            <a:r>
              <a:rPr lang="en-US" dirty="0" err="1"/>
              <a:t>ExprTrans</a:t>
            </a:r>
            <a:r>
              <a:rPr lang="en-US" dirty="0"/>
              <a:t> + 1)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381342" y="2297668"/>
            <a:ext cx="33012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/>
              <a:t>ExprTrans</a:t>
            </a:r>
            <a:r>
              <a:rPr lang="en-US" dirty="0"/>
              <a:t> = pop; push(</a:t>
            </a:r>
            <a:r>
              <a:rPr lang="en-US" dirty="0" err="1"/>
              <a:t>ExprTrans</a:t>
            </a:r>
            <a:r>
              <a:rPr lang="en-US" dirty="0"/>
              <a:t>)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286000" y="1600200"/>
            <a:ext cx="417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#1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819400" y="1916668"/>
            <a:ext cx="417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#2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819400" y="2209800"/>
            <a:ext cx="417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#3</a:t>
            </a:r>
          </a:p>
        </p:txBody>
      </p:sp>
      <p:sp>
        <p:nvSpPr>
          <p:cNvPr id="22" name="Rectangle 21"/>
          <p:cNvSpPr/>
          <p:nvPr/>
        </p:nvSpPr>
        <p:spPr>
          <a:xfrm>
            <a:off x="1213385" y="1588532"/>
            <a:ext cx="10983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/>
              <a:t>Expr </a:t>
            </a:r>
            <a:r>
              <a:rPr lang="en-US" dirty="0"/>
              <a:t>::=  ε</a:t>
            </a:r>
            <a:endParaRPr lang="en-US" i="1" dirty="0"/>
          </a:p>
        </p:txBody>
      </p:sp>
      <p:sp>
        <p:nvSpPr>
          <p:cNvPr id="23" name="Rectangle 22"/>
          <p:cNvSpPr/>
          <p:nvPr/>
        </p:nvSpPr>
        <p:spPr>
          <a:xfrm>
            <a:off x="1670585" y="1905000"/>
            <a:ext cx="12186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 |    </a:t>
            </a:r>
            <a:r>
              <a:rPr lang="en-US" b="1" dirty="0"/>
              <a:t>(</a:t>
            </a:r>
            <a:r>
              <a:rPr lang="en-US" dirty="0"/>
              <a:t> </a:t>
            </a:r>
            <a:r>
              <a:rPr lang="en-US" i="1" dirty="0"/>
              <a:t>Expr</a:t>
            </a:r>
            <a:r>
              <a:rPr lang="en-US" dirty="0"/>
              <a:t> </a:t>
            </a:r>
            <a:r>
              <a:rPr lang="en-US" b="1" dirty="0"/>
              <a:t>)</a:t>
            </a:r>
            <a:endParaRPr lang="en-US" dirty="0"/>
          </a:p>
        </p:txBody>
      </p:sp>
      <p:sp>
        <p:nvSpPr>
          <p:cNvPr id="24" name="Rectangle 23"/>
          <p:cNvSpPr/>
          <p:nvPr/>
        </p:nvSpPr>
        <p:spPr>
          <a:xfrm>
            <a:off x="1670585" y="2209800"/>
            <a:ext cx="12250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 |    </a:t>
            </a:r>
            <a:r>
              <a:rPr lang="en-US" b="1" dirty="0"/>
              <a:t>[</a:t>
            </a:r>
            <a:r>
              <a:rPr lang="en-US" dirty="0"/>
              <a:t> </a:t>
            </a:r>
            <a:r>
              <a:rPr lang="en-US" i="1" dirty="0"/>
              <a:t>Expr</a:t>
            </a:r>
            <a:r>
              <a:rPr lang="en-US" dirty="0"/>
              <a:t> </a:t>
            </a:r>
            <a:r>
              <a:rPr lang="en-US" b="1" dirty="0"/>
              <a:t>]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2438400" y="3352800"/>
            <a:ext cx="1219200" cy="6858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/>
              <a:t>(</a:t>
            </a:r>
            <a:r>
              <a:rPr lang="en-US" dirty="0"/>
              <a:t> </a:t>
            </a:r>
            <a:r>
              <a:rPr lang="en-US" i="1" dirty="0"/>
              <a:t>Expr</a:t>
            </a:r>
            <a:r>
              <a:rPr lang="en-US" dirty="0"/>
              <a:t> </a:t>
            </a:r>
            <a:r>
              <a:rPr lang="en-US" b="1" dirty="0"/>
              <a:t>)</a:t>
            </a:r>
            <a:r>
              <a:rPr lang="en-US" dirty="0"/>
              <a:t> #2</a:t>
            </a:r>
          </a:p>
        </p:txBody>
      </p:sp>
      <p:sp>
        <p:nvSpPr>
          <p:cNvPr id="25" name="Rectangle 24"/>
          <p:cNvSpPr/>
          <p:nvPr/>
        </p:nvSpPr>
        <p:spPr>
          <a:xfrm>
            <a:off x="3657600" y="3352800"/>
            <a:ext cx="1219200" cy="6858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/>
              <a:t>[</a:t>
            </a:r>
            <a:r>
              <a:rPr lang="en-US" dirty="0"/>
              <a:t> </a:t>
            </a:r>
            <a:r>
              <a:rPr lang="en-US" i="1" dirty="0"/>
              <a:t>Expr</a:t>
            </a:r>
            <a:r>
              <a:rPr lang="en-US" dirty="0"/>
              <a:t> </a:t>
            </a:r>
            <a:r>
              <a:rPr lang="en-US" b="1" dirty="0"/>
              <a:t>]</a:t>
            </a:r>
            <a:r>
              <a:rPr lang="en-US" dirty="0"/>
              <a:t> #3</a:t>
            </a:r>
          </a:p>
        </p:txBody>
      </p:sp>
      <p:sp>
        <p:nvSpPr>
          <p:cNvPr id="26" name="Rectangle 25"/>
          <p:cNvSpPr/>
          <p:nvPr/>
        </p:nvSpPr>
        <p:spPr>
          <a:xfrm>
            <a:off x="2971800" y="2907268"/>
            <a:ext cx="2568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(</a:t>
            </a:r>
            <a:endParaRPr lang="en-US" dirty="0"/>
          </a:p>
        </p:txBody>
      </p:sp>
      <p:sp>
        <p:nvSpPr>
          <p:cNvPr id="27" name="Rectangle 26"/>
          <p:cNvSpPr/>
          <p:nvPr/>
        </p:nvSpPr>
        <p:spPr>
          <a:xfrm>
            <a:off x="4083392" y="2895600"/>
            <a:ext cx="2600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[</a:t>
            </a:r>
            <a:endParaRPr lang="en-US" dirty="0"/>
          </a:p>
        </p:txBody>
      </p:sp>
      <p:sp>
        <p:nvSpPr>
          <p:cNvPr id="28" name="Rectangle 27"/>
          <p:cNvSpPr/>
          <p:nvPr/>
        </p:nvSpPr>
        <p:spPr>
          <a:xfrm>
            <a:off x="4876800" y="3352800"/>
            <a:ext cx="1219200" cy="6858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ε #1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302592" y="2895600"/>
            <a:ext cx="2600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]</a:t>
            </a:r>
            <a:endParaRPr lang="en-US" dirty="0"/>
          </a:p>
        </p:txBody>
      </p:sp>
      <p:sp>
        <p:nvSpPr>
          <p:cNvPr id="30" name="Rectangle 29"/>
          <p:cNvSpPr/>
          <p:nvPr/>
        </p:nvSpPr>
        <p:spPr>
          <a:xfrm>
            <a:off x="6096000" y="3352800"/>
            <a:ext cx="1219200" cy="6858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ε #1</a:t>
            </a:r>
          </a:p>
        </p:txBody>
      </p:sp>
      <p:sp>
        <p:nvSpPr>
          <p:cNvPr id="31" name="Rectangle 30"/>
          <p:cNvSpPr/>
          <p:nvPr/>
        </p:nvSpPr>
        <p:spPr>
          <a:xfrm>
            <a:off x="6524998" y="2895600"/>
            <a:ext cx="2568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)</a:t>
            </a:r>
            <a:endParaRPr lang="en-US" dirty="0"/>
          </a:p>
        </p:txBody>
      </p:sp>
      <p:sp>
        <p:nvSpPr>
          <p:cNvPr id="32" name="Rectangle 31"/>
          <p:cNvSpPr/>
          <p:nvPr/>
        </p:nvSpPr>
        <p:spPr>
          <a:xfrm>
            <a:off x="7315200" y="3352800"/>
            <a:ext cx="1219200" cy="6858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ε #1</a:t>
            </a:r>
          </a:p>
        </p:txBody>
      </p:sp>
      <p:sp>
        <p:nvSpPr>
          <p:cNvPr id="33" name="Rectangle 32"/>
          <p:cNvSpPr/>
          <p:nvPr/>
        </p:nvSpPr>
        <p:spPr>
          <a:xfrm>
            <a:off x="7675409" y="2895600"/>
            <a:ext cx="5541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EOF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1844968" y="3505200"/>
            <a:ext cx="59343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/>
              <a:t>Expr</a:t>
            </a:r>
            <a:endParaRPr lang="en-US" dirty="0"/>
          </a:p>
        </p:txBody>
      </p:sp>
      <p:sp>
        <p:nvSpPr>
          <p:cNvPr id="34" name="Rectangle 33"/>
          <p:cNvSpPr/>
          <p:nvPr/>
        </p:nvSpPr>
        <p:spPr>
          <a:xfrm>
            <a:off x="584200" y="6210300"/>
            <a:ext cx="756185" cy="4749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rIns="45720" rtlCol="0" anchor="ctr"/>
          <a:lstStyle/>
          <a:p>
            <a:pPr algn="ctr"/>
            <a:r>
              <a:rPr lang="en-US" dirty="0"/>
              <a:t>Predict Stack</a:t>
            </a:r>
          </a:p>
        </p:txBody>
      </p:sp>
      <p:sp>
        <p:nvSpPr>
          <p:cNvPr id="35" name="Rectangle 34"/>
          <p:cNvSpPr/>
          <p:nvPr/>
        </p:nvSpPr>
        <p:spPr>
          <a:xfrm>
            <a:off x="1447800" y="6210300"/>
            <a:ext cx="965200" cy="4749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rIns="45720" rtlCol="0" anchor="ctr"/>
          <a:lstStyle/>
          <a:p>
            <a:pPr algn="ctr"/>
            <a:r>
              <a:rPr lang="en-US" dirty="0"/>
              <a:t>Semantic</a:t>
            </a:r>
          </a:p>
          <a:p>
            <a:pPr algn="ctr"/>
            <a:r>
              <a:rPr lang="en-US" dirty="0"/>
              <a:t>Stack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848598" y="5105400"/>
            <a:ext cx="2568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(</a:t>
            </a:r>
            <a:endParaRPr lang="en-US" dirty="0"/>
          </a:p>
        </p:txBody>
      </p:sp>
      <p:sp>
        <p:nvSpPr>
          <p:cNvPr id="36" name="Rectangle 35"/>
          <p:cNvSpPr/>
          <p:nvPr/>
        </p:nvSpPr>
        <p:spPr>
          <a:xfrm>
            <a:off x="5235382" y="5105400"/>
            <a:ext cx="2600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[</a:t>
            </a:r>
            <a:endParaRPr lang="en-US" dirty="0"/>
          </a:p>
        </p:txBody>
      </p:sp>
      <p:sp>
        <p:nvSpPr>
          <p:cNvPr id="37" name="Rectangle 36"/>
          <p:cNvSpPr/>
          <p:nvPr/>
        </p:nvSpPr>
        <p:spPr>
          <a:xfrm>
            <a:off x="5562600" y="5105400"/>
            <a:ext cx="2600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]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5943600" y="5105400"/>
            <a:ext cx="2568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)</a:t>
            </a:r>
            <a:endParaRPr lang="en-US" dirty="0"/>
          </a:p>
        </p:txBody>
      </p:sp>
      <p:sp>
        <p:nvSpPr>
          <p:cNvPr id="40" name="Rectangle 39"/>
          <p:cNvSpPr/>
          <p:nvPr/>
        </p:nvSpPr>
        <p:spPr>
          <a:xfrm>
            <a:off x="685800" y="5802868"/>
            <a:ext cx="598241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b="1" dirty="0" err="1"/>
              <a:t>eof</a:t>
            </a:r>
            <a:endParaRPr lang="en-US" b="1" dirty="0"/>
          </a:p>
        </p:txBody>
      </p:sp>
      <p:sp>
        <p:nvSpPr>
          <p:cNvPr id="48" name="Rectangle 47"/>
          <p:cNvSpPr/>
          <p:nvPr/>
        </p:nvSpPr>
        <p:spPr>
          <a:xfrm>
            <a:off x="685800" y="5410200"/>
            <a:ext cx="598241" cy="381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i="1" dirty="0"/>
              <a:t>Expr</a:t>
            </a:r>
          </a:p>
        </p:txBody>
      </p:sp>
      <p:sp>
        <p:nvSpPr>
          <p:cNvPr id="49" name="Rectangle 48"/>
          <p:cNvSpPr/>
          <p:nvPr/>
        </p:nvSpPr>
        <p:spPr>
          <a:xfrm>
            <a:off x="685800" y="5410200"/>
            <a:ext cx="598241" cy="381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#2</a:t>
            </a:r>
          </a:p>
        </p:txBody>
      </p:sp>
      <p:sp>
        <p:nvSpPr>
          <p:cNvPr id="50" name="Rectangle 49"/>
          <p:cNvSpPr/>
          <p:nvPr/>
        </p:nvSpPr>
        <p:spPr>
          <a:xfrm>
            <a:off x="685800" y="5029200"/>
            <a:ext cx="598241" cy="381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)</a:t>
            </a:r>
          </a:p>
        </p:txBody>
      </p:sp>
      <p:sp>
        <p:nvSpPr>
          <p:cNvPr id="51" name="Rectangle 50"/>
          <p:cNvSpPr/>
          <p:nvPr/>
        </p:nvSpPr>
        <p:spPr>
          <a:xfrm>
            <a:off x="685800" y="4648200"/>
            <a:ext cx="598241" cy="381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i="1" dirty="0"/>
              <a:t>Expr</a:t>
            </a:r>
          </a:p>
        </p:txBody>
      </p:sp>
      <p:sp>
        <p:nvSpPr>
          <p:cNvPr id="52" name="Rectangle 51"/>
          <p:cNvSpPr/>
          <p:nvPr/>
        </p:nvSpPr>
        <p:spPr>
          <a:xfrm>
            <a:off x="685800" y="4267200"/>
            <a:ext cx="598241" cy="381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(</a:t>
            </a:r>
          </a:p>
        </p:txBody>
      </p:sp>
      <p:sp>
        <p:nvSpPr>
          <p:cNvPr id="53" name="Rectangle 52"/>
          <p:cNvSpPr/>
          <p:nvPr/>
        </p:nvSpPr>
        <p:spPr>
          <a:xfrm>
            <a:off x="685800" y="4648200"/>
            <a:ext cx="598241" cy="381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#3</a:t>
            </a:r>
          </a:p>
        </p:txBody>
      </p:sp>
      <p:sp>
        <p:nvSpPr>
          <p:cNvPr id="55" name="Rectangle 54"/>
          <p:cNvSpPr/>
          <p:nvPr/>
        </p:nvSpPr>
        <p:spPr>
          <a:xfrm>
            <a:off x="685800" y="4267200"/>
            <a:ext cx="598241" cy="381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/>
              <a:t>]</a:t>
            </a:r>
          </a:p>
        </p:txBody>
      </p:sp>
      <p:sp>
        <p:nvSpPr>
          <p:cNvPr id="56" name="Rectangle 55"/>
          <p:cNvSpPr/>
          <p:nvPr/>
        </p:nvSpPr>
        <p:spPr>
          <a:xfrm>
            <a:off x="685800" y="3886200"/>
            <a:ext cx="598241" cy="381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i="1" dirty="0"/>
              <a:t>Expr</a:t>
            </a:r>
          </a:p>
        </p:txBody>
      </p:sp>
      <p:sp>
        <p:nvSpPr>
          <p:cNvPr id="57" name="Rectangle 56"/>
          <p:cNvSpPr/>
          <p:nvPr/>
        </p:nvSpPr>
        <p:spPr>
          <a:xfrm>
            <a:off x="685800" y="3505200"/>
            <a:ext cx="598241" cy="381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/>
              <a:t>[</a:t>
            </a:r>
          </a:p>
        </p:txBody>
      </p:sp>
      <p:sp>
        <p:nvSpPr>
          <p:cNvPr id="58" name="Rectangle 57"/>
          <p:cNvSpPr/>
          <p:nvPr/>
        </p:nvSpPr>
        <p:spPr>
          <a:xfrm>
            <a:off x="685800" y="3886200"/>
            <a:ext cx="598241" cy="381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#1</a:t>
            </a:r>
          </a:p>
        </p:txBody>
      </p:sp>
      <p:grpSp>
        <p:nvGrpSpPr>
          <p:cNvPr id="60" name="Group 59"/>
          <p:cNvGrpSpPr/>
          <p:nvPr/>
        </p:nvGrpSpPr>
        <p:grpSpPr>
          <a:xfrm>
            <a:off x="4528099" y="5562600"/>
            <a:ext cx="882101" cy="685800"/>
            <a:chOff x="4528099" y="5562600"/>
            <a:chExt cx="882101" cy="685800"/>
          </a:xfrm>
        </p:grpSpPr>
        <p:sp>
          <p:nvSpPr>
            <p:cNvPr id="41" name="Up Arrow 40"/>
            <p:cNvSpPr/>
            <p:nvPr/>
          </p:nvSpPr>
          <p:spPr>
            <a:xfrm>
              <a:off x="4800600" y="5562600"/>
              <a:ext cx="328799" cy="358737"/>
            </a:xfrm>
            <a:prstGeom prst="up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Rectangle 58"/>
            <p:cNvSpPr/>
            <p:nvPr/>
          </p:nvSpPr>
          <p:spPr>
            <a:xfrm>
              <a:off x="4528099" y="5879068"/>
              <a:ext cx="88210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b="1" dirty="0"/>
                <a:t>current</a:t>
              </a:r>
              <a:endParaRPr lang="en-US" dirty="0"/>
            </a:p>
          </p:txBody>
        </p:sp>
      </p:grpSp>
      <p:grpSp>
        <p:nvGrpSpPr>
          <p:cNvPr id="61" name="Group 60"/>
          <p:cNvGrpSpPr/>
          <p:nvPr/>
        </p:nvGrpSpPr>
        <p:grpSpPr>
          <a:xfrm>
            <a:off x="4909099" y="5562600"/>
            <a:ext cx="882101" cy="685800"/>
            <a:chOff x="4528099" y="5562600"/>
            <a:chExt cx="882101" cy="685800"/>
          </a:xfrm>
        </p:grpSpPr>
        <p:sp>
          <p:nvSpPr>
            <p:cNvPr id="62" name="Up Arrow 61"/>
            <p:cNvSpPr/>
            <p:nvPr/>
          </p:nvSpPr>
          <p:spPr>
            <a:xfrm>
              <a:off x="4800600" y="5562600"/>
              <a:ext cx="328799" cy="358737"/>
            </a:xfrm>
            <a:prstGeom prst="up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Rectangle 62"/>
            <p:cNvSpPr/>
            <p:nvPr/>
          </p:nvSpPr>
          <p:spPr>
            <a:xfrm>
              <a:off x="4528099" y="5879068"/>
              <a:ext cx="88210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b="1" dirty="0"/>
                <a:t>current</a:t>
              </a:r>
              <a:endParaRPr lang="en-US" dirty="0"/>
            </a:p>
          </p:txBody>
        </p:sp>
      </p:grpSp>
      <p:grpSp>
        <p:nvGrpSpPr>
          <p:cNvPr id="64" name="Group 63"/>
          <p:cNvGrpSpPr/>
          <p:nvPr/>
        </p:nvGrpSpPr>
        <p:grpSpPr>
          <a:xfrm>
            <a:off x="5213899" y="5562600"/>
            <a:ext cx="882101" cy="685800"/>
            <a:chOff x="4528099" y="5562600"/>
            <a:chExt cx="882101" cy="685800"/>
          </a:xfrm>
        </p:grpSpPr>
        <p:sp>
          <p:nvSpPr>
            <p:cNvPr id="65" name="Up Arrow 64"/>
            <p:cNvSpPr/>
            <p:nvPr/>
          </p:nvSpPr>
          <p:spPr>
            <a:xfrm>
              <a:off x="4800600" y="5562600"/>
              <a:ext cx="328799" cy="358737"/>
            </a:xfrm>
            <a:prstGeom prst="up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Rectangle 65"/>
            <p:cNvSpPr/>
            <p:nvPr/>
          </p:nvSpPr>
          <p:spPr>
            <a:xfrm>
              <a:off x="4528099" y="5879068"/>
              <a:ext cx="88210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b="1" dirty="0"/>
                <a:t>current</a:t>
              </a:r>
              <a:endParaRPr lang="en-US" dirty="0"/>
            </a:p>
          </p:txBody>
        </p:sp>
      </p:grpSp>
      <p:sp>
        <p:nvSpPr>
          <p:cNvPr id="67" name="Rectangle 66"/>
          <p:cNvSpPr/>
          <p:nvPr/>
        </p:nvSpPr>
        <p:spPr>
          <a:xfrm>
            <a:off x="1598013" y="5829300"/>
            <a:ext cx="598241" cy="381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0</a:t>
            </a:r>
          </a:p>
        </p:txBody>
      </p:sp>
      <p:grpSp>
        <p:nvGrpSpPr>
          <p:cNvPr id="68" name="Group 67"/>
          <p:cNvGrpSpPr/>
          <p:nvPr/>
        </p:nvGrpSpPr>
        <p:grpSpPr>
          <a:xfrm>
            <a:off x="5594899" y="5562600"/>
            <a:ext cx="882101" cy="685800"/>
            <a:chOff x="4528099" y="5562600"/>
            <a:chExt cx="882101" cy="685800"/>
          </a:xfrm>
        </p:grpSpPr>
        <p:sp>
          <p:nvSpPr>
            <p:cNvPr id="69" name="Up Arrow 68"/>
            <p:cNvSpPr/>
            <p:nvPr/>
          </p:nvSpPr>
          <p:spPr>
            <a:xfrm>
              <a:off x="4800600" y="5562600"/>
              <a:ext cx="328799" cy="358737"/>
            </a:xfrm>
            <a:prstGeom prst="up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Rectangle 69"/>
            <p:cNvSpPr/>
            <p:nvPr/>
          </p:nvSpPr>
          <p:spPr>
            <a:xfrm>
              <a:off x="4528099" y="5879068"/>
              <a:ext cx="88210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b="1" dirty="0"/>
                <a:t>current</a:t>
              </a:r>
              <a:endParaRPr lang="en-US" dirty="0"/>
            </a:p>
          </p:txBody>
        </p:sp>
      </p:grpSp>
      <p:sp>
        <p:nvSpPr>
          <p:cNvPr id="71" name="Rectangle 70"/>
          <p:cNvSpPr/>
          <p:nvPr/>
        </p:nvSpPr>
        <p:spPr>
          <a:xfrm>
            <a:off x="6296398" y="5105400"/>
            <a:ext cx="49725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err="1"/>
              <a:t>eof</a:t>
            </a:r>
            <a:endParaRPr lang="en-US" dirty="0"/>
          </a:p>
        </p:txBody>
      </p:sp>
      <p:grpSp>
        <p:nvGrpSpPr>
          <p:cNvPr id="72" name="Group 71"/>
          <p:cNvGrpSpPr/>
          <p:nvPr/>
        </p:nvGrpSpPr>
        <p:grpSpPr>
          <a:xfrm>
            <a:off x="6052099" y="5562600"/>
            <a:ext cx="882101" cy="685800"/>
            <a:chOff x="4528099" y="5562600"/>
            <a:chExt cx="882101" cy="685800"/>
          </a:xfrm>
        </p:grpSpPr>
        <p:sp>
          <p:nvSpPr>
            <p:cNvPr id="73" name="Up Arrow 72"/>
            <p:cNvSpPr/>
            <p:nvPr/>
          </p:nvSpPr>
          <p:spPr>
            <a:xfrm>
              <a:off x="4800600" y="5562600"/>
              <a:ext cx="328799" cy="358737"/>
            </a:xfrm>
            <a:prstGeom prst="up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Rectangle 73"/>
            <p:cNvSpPr/>
            <p:nvPr/>
          </p:nvSpPr>
          <p:spPr>
            <a:xfrm>
              <a:off x="4528099" y="5879068"/>
              <a:ext cx="88210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b="1" dirty="0"/>
                <a:t>current</a:t>
              </a:r>
              <a:endParaRPr lang="en-US" dirty="0"/>
            </a:p>
          </p:txBody>
        </p:sp>
      </p:grpSp>
      <p:sp>
        <p:nvSpPr>
          <p:cNvPr id="75" name="Rectangle 74"/>
          <p:cNvSpPr/>
          <p:nvPr/>
        </p:nvSpPr>
        <p:spPr>
          <a:xfrm>
            <a:off x="1600200" y="5826760"/>
            <a:ext cx="598241" cy="381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1</a:t>
            </a:r>
          </a:p>
        </p:txBody>
      </p:sp>
      <p:grpSp>
        <p:nvGrpSpPr>
          <p:cNvPr id="78" name="Group 77"/>
          <p:cNvGrpSpPr/>
          <p:nvPr/>
        </p:nvGrpSpPr>
        <p:grpSpPr>
          <a:xfrm>
            <a:off x="1910080" y="4744720"/>
            <a:ext cx="2754698" cy="902732"/>
            <a:chOff x="2667000" y="4724400"/>
            <a:chExt cx="2754698" cy="902732"/>
          </a:xfrm>
        </p:grpSpPr>
        <p:sp>
          <p:nvSpPr>
            <p:cNvPr id="76" name="Freeform 75"/>
            <p:cNvSpPr/>
            <p:nvPr/>
          </p:nvSpPr>
          <p:spPr>
            <a:xfrm>
              <a:off x="2667000" y="4858431"/>
              <a:ext cx="1066800" cy="768701"/>
            </a:xfrm>
            <a:custGeom>
              <a:avLst/>
              <a:gdLst>
                <a:gd name="connsiteX0" fmla="*/ 1066800 w 1066800"/>
                <a:gd name="connsiteY0" fmla="*/ 37181 h 768701"/>
                <a:gd name="connsiteX1" fmla="*/ 335280 w 1066800"/>
                <a:gd name="connsiteY1" fmla="*/ 82901 h 768701"/>
                <a:gd name="connsiteX2" fmla="*/ 0 w 1066800"/>
                <a:gd name="connsiteY2" fmla="*/ 768701 h 7687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66800" h="768701">
                  <a:moveTo>
                    <a:pt x="1066800" y="37181"/>
                  </a:moveTo>
                  <a:cubicBezTo>
                    <a:pt x="789940" y="-919"/>
                    <a:pt x="513080" y="-39019"/>
                    <a:pt x="335280" y="82901"/>
                  </a:cubicBezTo>
                  <a:cubicBezTo>
                    <a:pt x="157480" y="204821"/>
                    <a:pt x="78740" y="486761"/>
                    <a:pt x="0" y="768701"/>
                  </a:cubicBezTo>
                </a:path>
              </a:pathLst>
            </a:custGeom>
            <a:ln>
              <a:tailEnd type="triangle" w="lg" len="lg"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TextBox 76"/>
            <p:cNvSpPr txBox="1"/>
            <p:nvPr/>
          </p:nvSpPr>
          <p:spPr>
            <a:xfrm>
              <a:off x="3733800" y="4724400"/>
              <a:ext cx="1687898" cy="369332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n-US" dirty="0"/>
                <a:t>Root translation</a:t>
              </a:r>
            </a:p>
          </p:txBody>
        </p:sp>
      </p:grpSp>
      <p:sp>
        <p:nvSpPr>
          <p:cNvPr id="79" name="Title 1">
            <a:extLst>
              <a:ext uri="{FF2B5EF4-FFF2-40B4-BE49-F238E27FC236}">
                <a16:creationId xmlns:a16="http://schemas.microsoft.com/office/drawing/2014/main" id="{B2F0181B-6107-427E-88F0-77774742C7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182" y="27851"/>
            <a:ext cx="8905164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Action Numbers, Example 1</a:t>
            </a:r>
            <a:br>
              <a:rPr lang="en-US" sz="2000" i="1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i="1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SDT for Top-Down Parsing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11676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40" grpId="1" animBg="1"/>
      <p:bldP spid="48" grpId="0" animBg="1"/>
      <p:bldP spid="48" grpId="1" animBg="1"/>
      <p:bldP spid="49" grpId="0" animBg="1"/>
      <p:bldP spid="49" grpId="1" animBg="1"/>
      <p:bldP spid="50" grpId="0" animBg="1"/>
      <p:bldP spid="50" grpId="1" animBg="1"/>
      <p:bldP spid="51" grpId="0" animBg="1"/>
      <p:bldP spid="51" grpId="1" animBg="1"/>
      <p:bldP spid="52" grpId="0" animBg="1"/>
      <p:bldP spid="52" grpId="1" animBg="1"/>
      <p:bldP spid="53" grpId="0" animBg="1"/>
      <p:bldP spid="53" grpId="1" animBg="1"/>
      <p:bldP spid="55" grpId="0" animBg="1"/>
      <p:bldP spid="55" grpId="1" animBg="1"/>
      <p:bldP spid="56" grpId="0" animBg="1"/>
      <p:bldP spid="56" grpId="1" animBg="1"/>
      <p:bldP spid="57" grpId="0" animBg="1"/>
      <p:bldP spid="57" grpId="1" animBg="1"/>
      <p:bldP spid="58" grpId="0" animBg="1"/>
      <p:bldP spid="58" grpId="1" animBg="1"/>
      <p:bldP spid="67" grpId="0" animBg="1"/>
      <p:bldP spid="67" grpId="1" animBg="1"/>
      <p:bldP spid="75" grpId="0" animBg="1"/>
    </p:bldLst>
  </p:timing>
</p:sld>
</file>

<file path=ppt/slides/slide19.xml><?xml version="1.0" encoding="utf-8"?>
<p:sld xmlns:a14="http://schemas.microsoft.com/office/drawing/2010/main" xmlns:a16="http://schemas.microsoft.com/office/drawing/2014/main" xmlns:mc="http://schemas.openxmlformats.org/markup-compatibility/2006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18D17-624A-4996-8458-E634E28CA05F}" type="slidenum">
              <a:rPr lang="en-US" smtClean="0"/>
              <a:t>19</a:t>
            </a:fld>
            <a:endParaRPr lang="en-US"/>
          </a:p>
        </p:txBody>
      </p:sp>
      <p:sp>
        <p:nvSpPr>
          <p:cNvPr id="5" name="AutoShape 2" descr="data:image/jpeg;base64,/9j/4AAQSkZJRgABAQAAAQABAAD/2wCEAAkGBxAQDw8PDxAPDw8NDw0NDw0NDw8NDQ0NFBEWFhQRFBQYHCggGBolGxQUITEiJSkrLi4uFx8zODMsNyguLisBCgoKDgwNFA8PFCwcFBwsLCwrLCwsLCwsLDc2LDctLCwsLCwsLCwsLDcsLCwsLCwsKywsKys3LCssLCwsLCssK//AABEIALIBGwMBIgACEQEDEQH/xAAcAAACAgMBAQAAAAAAAAAAAAACAwEEAAUHBgj/xABEEAACAgECAgYGBgcFCQEAAAABAgADEQQSBSEGEzFBUWEHInGBkaEUIzJyorEzQ1Jic7LBQmOS0fA0RFOCk6Oz0/EW/8QAGQEBAQEBAQEAAAAAAAAAAAAAAQACAwQF/8QAHBEBAQEAAwEBAQAAAAAAAAAAAAERAhIxIUET/9oADAMBAAIRAxEAPwDpJEUwjoBEdZIMkNCZYhoo8NMMr5MIPFDMjEgPMzEJKyJO6ATIJLTA8WxiWaRWGeV7SIs2RbWSQLhKbiXGMq2CMqKmExbyN8QExTrGFoJmtGEEwS0N1immpWbE75O6JYyN01oPzBJgAyYyjGGYpkGQZuVmw1jIC5grMY4iB9kHfABgsZjk3xRbZK1lsO0ypYZzbRZZFZmGDmKdogkRpWRtnkdSSsS6S3tgskkpFYJEttXEvWY6iZOYW2CViEwDJg5ikOJXePYxLiWrFZ4sx7CLaKwjJgu0NzFESBTCKYRziKYRRRMEtMYQDNBhinIEPMXZEEu2ZizCJIE0BiGIvdI3TcZphg4g7oStNMm0LzmWU9pjaSB7Y1mB5Tc8Y3610Axlg5mLac66Qm0Ss6S2TFssz1a1UKQdssssXiZLs7LBxLT1xZrnk12JgmWFqkvp5alUwDHtXFMsQQRFMssMsWyyRBEWRLJSAa5rUqtFGWdS1daNZa611pzaywhUUZxzJ9s8vw7pJZqtW9VOnX6LW5Q6my0hrMPs3IqqRjPZk9hB74WyenjxvLxu3izLmlQWqWQHAd0yRjJU4JHlDs0uIyixrTAdZcamAa4pQKRb1y5YsS0QoOsXLdsrWLNRkpxEPGOMRRmoAmCTCxMxEFwhC2yQs1owOISiSoh4m5WaiNoPjFhcxtaTUrNgL055lZhNgW7sSrYnMwpiriZuhsIswIcSOrkzMwLuBrkdVLGJBE+e9JS1RgSRmTmKKtpEoW1zZtKlqSTXssA1y06Qeznjs58u2IISmaDplxmzTCujS0tdrNTgVDYxqrBJAdj2E5BwM9xJ5Ccu6W9LdVqry263T11N9VQjtWa8f2mIIy/n3d0t9BOlGpGu0iW51O+4obHLHU4t9U7rOZdV3btp8ORGIqYnp70f12n0q6jWa5rmttrrXS7rDXv2s+cZC+rtPYvwmt6I2XDh/E7w7V10PoFdq8LdbvZ1eup/7L7dvPu5eUuelzjranXGnDLTo91VaMCm5zjfaQfHAA8h5mW2SmnouipbS+p1evTUPTXYr3k7jXWoQHduAWvl3EmHplx1Xo7xOrVaaq+jJpsB2hhtdWBKsrD9oMCDLt1QM1XQ/R/RuH6WkqUYVB3RhtZbbCXcEdx3MZs3eIVLKMSrdVL7vK9hiGquSU7BNpeBKFqzUVUrIlxLNgiGWajKq4JimWWysApNQKpEjEs9XM6qaFV0QmWq6x3zAuJHOdI51Dp4Re2bTQaU2HHhDv0LBjhZJq0SWCOUsrXtzuWIc+EZRhQIHdK9vOPsEQwlapFZ1iWlrbkwXpmWlbEMCHskRWO6mCROa6TW1r/s/E9Xp/3NZSbl9mUO0fCXrelGroVWNmi1qFtuaLPrhyJyyert7POeH16Hu9szbPI6Pp2rfpdLqFwOZqHWqPEnkMCbXR9K9DbyXUIp8LMpj3nl84YW4AkOgmVXI4yjK48UYMPlIdoIhkEWahCdostEPO9I+hej1oJdOrtPZdVhXz5jsM8JpqqeBvYlYXWa7co6+xXrp09T8wgwD65XBPMH1hjPOdZZppuk/BU12nNDOajvWxbUUMyuARnB7eRIinG+mvFL+McQ2aaprerBqorRRu6sHJZieQ5nJJIA5Ca3T26nhWtp+k0bbdOwtSt8BHXmMq6HBHM8wcZ7e8Tt3Rzo5p9BV1dAyzYNt74NtzeLHw8AOQlbpj0bq4jpzS+FsXL0XYy1NuO3zU9hHePPESv8N4rXqqK9RUcpau4Z7VPYVPmDke6NdpyX0b8YfQ6y7hmszX1liogJylWqGRjn3ONmD2HC+M6q0ghniLHjWEVYs0FZzK9ksuIphFKbrF7ZadIplmozSGUQSojWSDtm2STiYBmGUzDqq5zUrNg6dLujm0QHtlzTJgRwqjBapcPfY/hmbyq5c5wJqtQg98itiO+VilW+K6frB6oAnnLaGBwZvDqCOfxEr3sDCXGr9aZlME15l9qcxJGJrWVUUxg04IjsiSg5wKjbRjulc1TcXVHvEqlIaXj9N0z0zfbDoe/Kgr+E/wBJsaeL6aw+rbXz7idp+BnIw8NbiO+eXHZ3ThvELKT1mntKkjblcEMPMHl4TYHpRY/LU6fSakeNtI3/ABHZ8JwKjiFiHKOynxViv5TZ6bpTqUx9aWx3OA/5yxO2V8R0BO46bUaVv29HqC34WwBLycZKGr6Pr7bFaytGp1dO5whOCd45e7znG9P04s/WVo3mpKH+s9N0U4+us1en09dVhtssU4XayqinLMxzyAAzmVid2KQGQRrGLaYaJZIpq48wCYgg1xbVx7tFEzUDkHpz4UqDS61TssLHTWYwGYAb0ceJXDD3jwnvejXEKtVpqGr1NWpc0oXdMI7MAAzNXklDntBm8uoR8b0R9p3LvVW2t4jPYYNOmrQk111oT2lEVC3twOcUr2UkRDrNjZk9sQ9Ug1zpFMkvPTKt+nLh0BKk1WPuXwAHfjAOSP8AQilZq4pq5pE1dq8hbYCD/bC2L/nLdfEbe80WexjU59zgD5ynKKyrjIYPVGQvEsfbptXzVetX4rylijiFDdliZ8CdpHxm5WSBUYYqM2dSqeYwfMHMLq5vWcBpk9XPhG7oVaySkZRYqvVu74tkxLhSA6jxmmWvYxdktOqyvYuYFXdjK7GW3qPxijTLThCjMtVafvJxBVMRgaGnDlAxjOZWann2ySfCTg+EC+ejpTAagieh+jL/AKBgWaZe4j8pwdHnthmYm7bS9vYezsxFnSeUU1daMzKqgszEKqqCzMxOAAB2kmfS/oq6DrwzTdbco+n6pVN5JDdQnaKFPZy/tEdp8QBOJdDdNt4nw1hyI1uk+doE+pCZjlTEEyDIJgkzJYRFssImQTJEssWRHOZoeNcYfT2Kq1i0MuSA4Vwc+Hh2/CagbbEzE1Om45v5GmwEDcdpVwozjJPKKv11uQQ+0KTlVVSG95BjgbTU3pWCXYADme849gldtUGC9WQxdlUE5AGT2nvlC5nO6xuWRk4GCVA8JouMcQSzTOihw1nqbWUA4yN2TnzmgucW6XaTRu4s1P0qzu02lVNqHsw1vYPjnynP+kHpO1TnFAq0yfsIotdh4M7Dn7gJ5njOiapvVzt/KeftrYmReqo6d3g+ulb9/epz8cTY09PKmP1lLLkAeqVcAe/E5+yEQMzOJ1fSdKNIxytvVn97cnz7PnNkNat2PrUtA7CWWzkfP3Ti4eMTUMOw4lidwSxE7ayD+1TY1Rx7Oa/KXKeJEY232jyvqS4f4lIPynEtNx/U1/Zusx4Fiw+Bm10vTXULgNscfvLg/EYjNix2McbcAFhTaCcfUuVb2lXAlqvjKEZK2IP2mQlM/eE5RpOnFf6yojzRgfkcfnNxpOl2nJylr1E9oYMvzHKanKs3jHRE1a2fYsU+xhG2rge2eKo40lvPdTb5+oW+I5y2usbI2FkHL1Vcso9zZ/Ob7s9G+cQCJrk4oezejeViNUfiuRNhVxCsAGypsEgb62S5c/8AKcj4R7RdU4PZGLWccxLOk12mY4WxM/st6jfBpsColqxpjXEOpnoPoyeWZVv0wHOZ7Hq02Jm6W7KcyoUmtGPAnoJxY9mhu970j83la7oBxnu4fd/1NN/7J9KSJ5e9dHzI3o+4z36C/wBz0H8nla3olxGs/WaLWKPEUWMPioM+pZkv6UuS9APRpZW9Ws17MjVsltOkU+srqcq1rd2Dz2j3nunUmjiIBEzeRhJMExpSCUjqwkwGaOKxTLHUUTPN9JeHay2xH0w0xFanAvewMWPkq4+ffPTFYBWMqx5PTcDu2qdXrnQsQxo022is88lSQNzD3y9reJaTTglyuSc/WEDPjgdpkcY6PNexZNVdRkk7UWtgCe3nyPznldT6NrCSRrA5PfZSwPvO8zes4bxPp4jblRCwPq5X1RtxjtPP5TTXdIaWABSxTnt9Uj84d/o81q/Zehx5O6n5rNbqOhXEF7aC33LK2+W6XqJ4nqNNYMB+0AHKtPLajQjcSpBB7METf38B1afb0148+qcj4gTX3aYryZWU+DAqfnJNPZo/KVzo/Kbh6fD5GQKj5y1NG+h8op9EZ6Ejxx8Ii5l7x8DiSaA6ZpDUsO6bglPH5ZhCtTnmOfuimi5wlczctpAfD3RDaEYklNLyO+X9Nxy+v7Nrjy3Ej4GIbQeEU2kYRTfU9Mbx9sJZ95cH5Ymx03TKsn163X7jBh88TxTVMO6KOYYnV9L0vpYbRcpX/h3qCo/xDHwm40vGFK5qPVNyIbT2MFPPs2ElfgBOIbo6nVuhyrMp8VJB+UMT6A0XHnA9aypjnBW5Hq7/ANtMg+8CbBekFJwLVZN3Y1ZXUVn3ocjt7xOB6fpLqU/WFvv+t8+2bbR9NCCOsrzjvRsH4H/OF0/Hb0eizlXcjEdqA4ce1TzEFtLOX0dOKrMB2JxjC6lBaB7GOce4iXU6RLgbdQQO4C9wP5oTnix3/EiZInNJmSJmYamYgMsLMzMEDEwiHBMjpZWLKR0gy0q5qi2qluCY6VJqzA6sy8YE1oxSKQNsvFRBKCalGKeINlYbtAPkwBEtmsSNkdZxqbuAaSz9JptOx8TUgPxAmv1HQXhz/wC77T4122p8t2J6XEjEdGORekHohptFRXbQb91lwqKvYrVqNjNnG3OfV8ZzzU6UgjnkEZ5ztfpVrzo6fLVL/wCKycx1GnyVH92x8O9I6lHg+lDbsgYG3tHtm5//ABmtdRbVpy9VgyjI1ZJHZ9nOe490fwTRgK/Lt2f1nW+jyY0mnHhWPzMJ9pcN1XR7U1/pNNeuO802Y+OMTXPpMcuYPh2H4T6UlfUaSuwYsrrcfvor/mJoa+cfo7Dv+MxkbHMAzvOq6J6Cz7WlqXzq3Un8BE1Op9Heib7DX1fddXH4lJ+ck4tYPFZXatT28vdOtav0ZdvVakHwFtRH4lP9JpdX6OdYv2RTb9yzB/EBIucPpAeyAdAZ7DV9EdXXzfS3Y8UXrB8VzNTboypwQynwYFT8DJNC+kYRRqYd03r1kf8AyKKeKwTSc4W8zamhT3SPoawL6/zMzF5mbp5tODLSN0DMjMtOGbpm6LzIzJYbugl4G6RujpwzdIzF7pBaRwwtBLRReCWijC0HMWWkb5Ie6QWii8EvNDDiYJMSXgl46MNJg7oovB3y1Y876RU3aSvy1CH/ALdk509P1iD+6sJ/xJOkdNuelHldWfwtPBPX9cn8G3+aubjNXeE0cnx+75eM6Pwjlp6R4VrPBcJXCv7R3eU9xw9vqav4aflDfqXyZBMQXgmyOrDy0gmI62R1kdWHEwCYo2QTZLRhpaJurVxh1Vx4OoYfOQXg7o6sarV9F9DZndpqhnvqBpP4CJptX6PNI36N7az4Erag9xAPznrS8E2S1Y51rPRzcP0VtVnkwapv6j5zUv0N1oJH0djjvD1kH35nWuskb4fD9et3SN0Rvmb55Ndup+6RuiN8gvHVixukF5W6yR1kliwXkF5WNkjrIpYNkEvEGyCbIg8vALxJsgGySPLwC8SXgF4hY3wS8rl5BeKOLwS8QXgl4o/fBNkQXg74hQ6UtnTH79Z+c8a6fWqf7i0fjrnrukBzp2+9X/MJ5f8AWL/Ct/nSajFXeFJlX+8O/wAp6vSvitB4Io+U8vwtRsfP7X9Jv6W9RPur+UP0xdNsHrZWLTN0UsGyR1srbpBeKWeskGyVS8HfJLW+YWlcNCzJDZ4svMaLaSSbIPWxbGBmOB7UyJkyeJ6UGYZkyICYJmTIgMgzJk0kGCZEyTKIJmTIoJgGZMikGCZkyICYMyZFIMEzJkQ1/Gv0De1P5xPNN+kX+Db/ADpMmTU8Zq/w77Lfe/pN3V9lfur+UmZJJkTJkkgwTImTQCZEyZFDWGJkyZpYYtpkySJaLmTJqCv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1251374" y="1295400"/>
            <a:ext cx="5577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/>
              <a:t>CFG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381342" y="1295400"/>
            <a:ext cx="40965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/>
              <a:t>SDT Actions: Counting Max </a:t>
            </a:r>
            <a:r>
              <a:rPr lang="en-US" b="1" u="sng" dirty="0" err="1"/>
              <a:t>Parens</a:t>
            </a:r>
            <a:r>
              <a:rPr lang="en-US" b="1" u="sng" dirty="0"/>
              <a:t> Depth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040440" y="1676400"/>
            <a:ext cx="417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#1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040440" y="1992868"/>
            <a:ext cx="417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#2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040440" y="2286000"/>
            <a:ext cx="417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#3</a:t>
            </a:r>
          </a:p>
        </p:txBody>
      </p:sp>
      <p:sp>
        <p:nvSpPr>
          <p:cNvPr id="16" name="Rectangle 15"/>
          <p:cNvSpPr/>
          <p:nvPr/>
        </p:nvSpPr>
        <p:spPr>
          <a:xfrm>
            <a:off x="4395681" y="1688068"/>
            <a:ext cx="80983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push 0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381342" y="1992868"/>
            <a:ext cx="36395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/>
              <a:t>ExprTrans</a:t>
            </a:r>
            <a:r>
              <a:rPr lang="en-US" dirty="0"/>
              <a:t> = pop; push(</a:t>
            </a:r>
            <a:r>
              <a:rPr lang="en-US" dirty="0" err="1"/>
              <a:t>ExprTrans</a:t>
            </a:r>
            <a:r>
              <a:rPr lang="en-US" dirty="0"/>
              <a:t> + 1)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381342" y="2297668"/>
            <a:ext cx="33012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/>
              <a:t>ExprTrans</a:t>
            </a:r>
            <a:r>
              <a:rPr lang="en-US" dirty="0"/>
              <a:t> = pop; push(</a:t>
            </a:r>
            <a:r>
              <a:rPr lang="en-US" dirty="0" err="1"/>
              <a:t>ExprTrans</a:t>
            </a:r>
            <a:r>
              <a:rPr lang="en-US" dirty="0"/>
              <a:t>)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286000" y="1600200"/>
            <a:ext cx="417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#1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819400" y="1916668"/>
            <a:ext cx="417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#2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819400" y="2209800"/>
            <a:ext cx="417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#3</a:t>
            </a:r>
          </a:p>
        </p:txBody>
      </p:sp>
      <p:sp>
        <p:nvSpPr>
          <p:cNvPr id="22" name="Rectangle 21"/>
          <p:cNvSpPr/>
          <p:nvPr/>
        </p:nvSpPr>
        <p:spPr>
          <a:xfrm>
            <a:off x="1213385" y="1588532"/>
            <a:ext cx="113043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/>
              <a:t>Expr </a:t>
            </a:r>
            <a:r>
              <a:rPr lang="en-US" dirty="0"/>
              <a:t>⟶  ε</a:t>
            </a:r>
            <a:endParaRPr lang="en-US" i="1" dirty="0"/>
          </a:p>
        </p:txBody>
      </p:sp>
      <p:sp>
        <p:nvSpPr>
          <p:cNvPr id="23" name="Rectangle 22"/>
          <p:cNvSpPr/>
          <p:nvPr/>
        </p:nvSpPr>
        <p:spPr>
          <a:xfrm>
            <a:off x="1670585" y="1905000"/>
            <a:ext cx="12186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 |    </a:t>
            </a:r>
            <a:r>
              <a:rPr lang="en-US" b="1" dirty="0"/>
              <a:t>(</a:t>
            </a:r>
            <a:r>
              <a:rPr lang="en-US" dirty="0"/>
              <a:t> </a:t>
            </a:r>
            <a:r>
              <a:rPr lang="en-US" i="1" dirty="0"/>
              <a:t>Expr</a:t>
            </a:r>
            <a:r>
              <a:rPr lang="en-US" dirty="0"/>
              <a:t> </a:t>
            </a:r>
            <a:r>
              <a:rPr lang="en-US" b="1" dirty="0"/>
              <a:t>)</a:t>
            </a:r>
            <a:endParaRPr lang="en-US" dirty="0"/>
          </a:p>
        </p:txBody>
      </p:sp>
      <p:sp>
        <p:nvSpPr>
          <p:cNvPr id="24" name="Rectangle 23"/>
          <p:cNvSpPr/>
          <p:nvPr/>
        </p:nvSpPr>
        <p:spPr>
          <a:xfrm>
            <a:off x="1670585" y="2209800"/>
            <a:ext cx="12250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 |    </a:t>
            </a:r>
            <a:r>
              <a:rPr lang="en-US" b="1" dirty="0"/>
              <a:t>[</a:t>
            </a:r>
            <a:r>
              <a:rPr lang="en-US" dirty="0"/>
              <a:t> </a:t>
            </a:r>
            <a:r>
              <a:rPr lang="en-US" i="1" dirty="0"/>
              <a:t>Expr</a:t>
            </a:r>
            <a:r>
              <a:rPr lang="en-US" dirty="0"/>
              <a:t> </a:t>
            </a:r>
            <a:r>
              <a:rPr lang="en-US" b="1" dirty="0"/>
              <a:t>]</a:t>
            </a:r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3805424" y="2566696"/>
            <a:ext cx="1813268" cy="1222772"/>
            <a:chOff x="3733334" y="2651760"/>
            <a:chExt cx="1813268" cy="1222772"/>
          </a:xfrm>
        </p:grpSpPr>
        <p:sp>
          <p:nvSpPr>
            <p:cNvPr id="3" name="Freeform 2"/>
            <p:cNvSpPr/>
            <p:nvPr/>
          </p:nvSpPr>
          <p:spPr>
            <a:xfrm>
              <a:off x="3733334" y="2651760"/>
              <a:ext cx="366226" cy="975360"/>
            </a:xfrm>
            <a:custGeom>
              <a:avLst/>
              <a:gdLst>
                <a:gd name="connsiteX0" fmla="*/ 366226 w 366226"/>
                <a:gd name="connsiteY0" fmla="*/ 975360 h 975360"/>
                <a:gd name="connsiteX1" fmla="*/ 466 w 366226"/>
                <a:gd name="connsiteY1" fmla="*/ 685800 h 975360"/>
                <a:gd name="connsiteX2" fmla="*/ 305266 w 366226"/>
                <a:gd name="connsiteY2" fmla="*/ 0 h 9753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66226" h="975360">
                  <a:moveTo>
                    <a:pt x="366226" y="975360"/>
                  </a:moveTo>
                  <a:cubicBezTo>
                    <a:pt x="188426" y="911860"/>
                    <a:pt x="10626" y="848360"/>
                    <a:pt x="466" y="685800"/>
                  </a:cubicBezTo>
                  <a:cubicBezTo>
                    <a:pt x="-9694" y="523240"/>
                    <a:pt x="147786" y="261620"/>
                    <a:pt x="305266" y="0"/>
                  </a:cubicBezTo>
                </a:path>
              </a:pathLst>
            </a:custGeom>
            <a:ln w="28575">
              <a:solidFill>
                <a:schemeClr val="accent2"/>
              </a:solidFill>
              <a:tailEnd type="triangle" w="lg" len="lg"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4114800" y="3505200"/>
              <a:ext cx="1431802" cy="36933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chemeClr val="accent2"/>
                  </a:solidFill>
                  <a:latin typeface="MV Boli" panose="02000500030200090000" pitchFamily="2" charset="0"/>
                  <a:cs typeface="MV Boli" panose="02000500030200090000" pitchFamily="2" charset="0"/>
                </a:rPr>
                <a:t>Useless rule</a:t>
              </a:r>
            </a:p>
          </p:txBody>
        </p:sp>
      </p:grpSp>
      <p:sp>
        <p:nvSpPr>
          <p:cNvPr id="39" name="Down Arrow 38"/>
          <p:cNvSpPr/>
          <p:nvPr/>
        </p:nvSpPr>
        <p:spPr>
          <a:xfrm>
            <a:off x="3352800" y="4267200"/>
            <a:ext cx="896191" cy="609600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TextBox 78"/>
          <p:cNvSpPr txBox="1"/>
          <p:nvPr/>
        </p:nvSpPr>
        <p:spPr>
          <a:xfrm>
            <a:off x="1307861" y="5029200"/>
            <a:ext cx="5577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/>
              <a:t>CFG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4437829" y="5029200"/>
            <a:ext cx="40965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/>
              <a:t>SDT Actions: Counting Max </a:t>
            </a:r>
            <a:r>
              <a:rPr lang="en-US" b="1" u="sng" dirty="0" err="1"/>
              <a:t>Parens</a:t>
            </a:r>
            <a:r>
              <a:rPr lang="en-US" b="1" u="sng" dirty="0"/>
              <a:t> Depth</a:t>
            </a:r>
          </a:p>
        </p:txBody>
      </p:sp>
      <p:sp>
        <p:nvSpPr>
          <p:cNvPr id="81" name="TextBox 80"/>
          <p:cNvSpPr txBox="1"/>
          <p:nvPr/>
        </p:nvSpPr>
        <p:spPr>
          <a:xfrm>
            <a:off x="4096927" y="5410200"/>
            <a:ext cx="417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#1</a:t>
            </a:r>
          </a:p>
        </p:txBody>
      </p:sp>
      <p:sp>
        <p:nvSpPr>
          <p:cNvPr id="82" name="TextBox 81"/>
          <p:cNvSpPr txBox="1"/>
          <p:nvPr/>
        </p:nvSpPr>
        <p:spPr>
          <a:xfrm>
            <a:off x="4096927" y="5726668"/>
            <a:ext cx="417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#2</a:t>
            </a:r>
          </a:p>
        </p:txBody>
      </p:sp>
      <p:sp>
        <p:nvSpPr>
          <p:cNvPr id="84" name="Rectangle 83"/>
          <p:cNvSpPr/>
          <p:nvPr/>
        </p:nvSpPr>
        <p:spPr>
          <a:xfrm>
            <a:off x="4452168" y="5421868"/>
            <a:ext cx="80983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push 0</a:t>
            </a:r>
          </a:p>
        </p:txBody>
      </p:sp>
      <p:sp>
        <p:nvSpPr>
          <p:cNvPr id="85" name="Rectangle 84"/>
          <p:cNvSpPr/>
          <p:nvPr/>
        </p:nvSpPr>
        <p:spPr>
          <a:xfrm>
            <a:off x="4437829" y="5726668"/>
            <a:ext cx="36073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/>
              <a:t>ExprTrans</a:t>
            </a:r>
            <a:r>
              <a:rPr lang="en-US" dirty="0"/>
              <a:t> = pop; push(</a:t>
            </a:r>
            <a:r>
              <a:rPr lang="en-US" dirty="0" err="1"/>
              <a:t>ExprTrans</a:t>
            </a:r>
            <a:r>
              <a:rPr lang="en-US" dirty="0"/>
              <a:t> + 1)</a:t>
            </a:r>
          </a:p>
        </p:txBody>
      </p:sp>
      <p:sp>
        <p:nvSpPr>
          <p:cNvPr id="87" name="TextBox 86"/>
          <p:cNvSpPr txBox="1"/>
          <p:nvPr/>
        </p:nvSpPr>
        <p:spPr>
          <a:xfrm>
            <a:off x="2342487" y="5334000"/>
            <a:ext cx="417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#1</a:t>
            </a:r>
          </a:p>
        </p:txBody>
      </p:sp>
      <p:sp>
        <p:nvSpPr>
          <p:cNvPr id="88" name="TextBox 87"/>
          <p:cNvSpPr txBox="1"/>
          <p:nvPr/>
        </p:nvSpPr>
        <p:spPr>
          <a:xfrm>
            <a:off x="2875887" y="5650468"/>
            <a:ext cx="417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#2</a:t>
            </a:r>
          </a:p>
        </p:txBody>
      </p:sp>
      <p:sp>
        <p:nvSpPr>
          <p:cNvPr id="90" name="Rectangle 89"/>
          <p:cNvSpPr/>
          <p:nvPr/>
        </p:nvSpPr>
        <p:spPr>
          <a:xfrm>
            <a:off x="1269872" y="5322332"/>
            <a:ext cx="113043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/>
              <a:t>Expr </a:t>
            </a:r>
            <a:r>
              <a:rPr lang="en-US" dirty="0"/>
              <a:t>⟶  ε</a:t>
            </a:r>
            <a:endParaRPr lang="en-US" i="1" dirty="0"/>
          </a:p>
        </p:txBody>
      </p:sp>
      <p:sp>
        <p:nvSpPr>
          <p:cNvPr id="91" name="Rectangle 90"/>
          <p:cNvSpPr/>
          <p:nvPr/>
        </p:nvSpPr>
        <p:spPr>
          <a:xfrm>
            <a:off x="1727072" y="5638800"/>
            <a:ext cx="12186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 |    </a:t>
            </a:r>
            <a:r>
              <a:rPr lang="en-US" b="1" dirty="0"/>
              <a:t>(</a:t>
            </a:r>
            <a:r>
              <a:rPr lang="en-US" dirty="0"/>
              <a:t> </a:t>
            </a:r>
            <a:r>
              <a:rPr lang="en-US" i="1" dirty="0"/>
              <a:t>Expr</a:t>
            </a:r>
            <a:r>
              <a:rPr lang="en-US" dirty="0"/>
              <a:t> </a:t>
            </a:r>
            <a:r>
              <a:rPr lang="en-US" b="1" dirty="0"/>
              <a:t>)</a:t>
            </a:r>
            <a:endParaRPr lang="en-US" dirty="0"/>
          </a:p>
        </p:txBody>
      </p:sp>
      <p:sp>
        <p:nvSpPr>
          <p:cNvPr id="92" name="Rectangle 91"/>
          <p:cNvSpPr/>
          <p:nvPr/>
        </p:nvSpPr>
        <p:spPr>
          <a:xfrm>
            <a:off x="1727072" y="5943600"/>
            <a:ext cx="12250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 |    </a:t>
            </a:r>
            <a:r>
              <a:rPr lang="en-US" b="1" dirty="0"/>
              <a:t>[</a:t>
            </a:r>
            <a:r>
              <a:rPr lang="en-US" dirty="0"/>
              <a:t> </a:t>
            </a:r>
            <a:r>
              <a:rPr lang="en-US" i="1" dirty="0"/>
              <a:t>Expr</a:t>
            </a:r>
            <a:r>
              <a:rPr lang="en-US" dirty="0"/>
              <a:t> </a:t>
            </a:r>
            <a:r>
              <a:rPr lang="en-US" b="1" dirty="0"/>
              <a:t>]</a:t>
            </a:r>
            <a:endParaRPr lang="en-US" dirty="0"/>
          </a:p>
        </p:txBody>
      </p:sp>
      <p:sp>
        <p:nvSpPr>
          <p:cNvPr id="36" name="Title 1">
            <a:extLst>
              <a:ext uri="{FF2B5EF4-FFF2-40B4-BE49-F238E27FC236}">
                <a16:creationId xmlns:a16="http://schemas.microsoft.com/office/drawing/2014/main" id="{59F450C7-3F83-40B8-97B7-F50EF9D846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182" y="27851"/>
            <a:ext cx="8905164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No-op SDT Actions</a:t>
            </a:r>
            <a:br>
              <a:rPr lang="en-US" sz="2000" i="1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i="1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SDT for Top-Down Parsing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CDD47469-7C0A-4F37-9F8A-32AB6E18704B}"/>
                  </a:ext>
                </a:extLst>
              </p14:cNvPr>
              <p14:cNvContentPartPr/>
              <p14:nvPr/>
            </p14:nvContentPartPr>
            <p14:xfrm>
              <a:off x="2658960" y="2276640"/>
              <a:ext cx="419040" cy="275760"/>
            </p14:xfrm>
          </p:contentPart>
        </mc:Choice>
        <mc:Fallback xmlns:a14="http://schemas.microsoft.com/office/drawing/2010/main" xmlns:a16="http://schemas.microsoft.com/office/drawing/2014/main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CDD47469-7C0A-4F37-9F8A-32AB6E18704B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649600" y="2267280"/>
                <a:ext cx="437760" cy="2944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8897546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79" grpId="0"/>
      <p:bldP spid="80" grpId="0"/>
      <p:bldP spid="81" grpId="0"/>
      <p:bldP spid="82" grpId="0"/>
      <p:bldP spid="84" grpId="0"/>
      <p:bldP spid="85" grpId="0"/>
      <p:bldP spid="87" grpId="0"/>
      <p:bldP spid="88" grpId="0"/>
      <p:bldP spid="90" grpId="0"/>
      <p:bldP spid="91" grpId="0"/>
      <p:bldP spid="92" grpId="0"/>
    </p:bldLst>
  </p:timing>
</p:sld>
</file>

<file path=ppt/slides/slide20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88EBC4AE-CDE4-49B0-B3A2-14454C9B6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0430"/>
            <a:ext cx="7886700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Lecture Outline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i="1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Lecture 10 – SDT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8864084-5472-4926-93D3-1CA5CEBB539E}"/>
              </a:ext>
            </a:extLst>
          </p:cNvPr>
          <p:cNvSpPr txBox="1"/>
          <p:nvPr/>
        </p:nvSpPr>
        <p:spPr>
          <a:xfrm>
            <a:off x="7613173" y="5601678"/>
            <a:ext cx="876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Parsing</a:t>
            </a:r>
          </a:p>
        </p:txBody>
      </p:sp>
      <p:sp>
        <p:nvSpPr>
          <p:cNvPr id="9" name="Content Placeholder 1">
            <a:extLst>
              <a:ext uri="{FF2B5EF4-FFF2-40B4-BE49-F238E27FC236}">
                <a16:creationId xmlns:a16="http://schemas.microsoft.com/office/drawing/2014/main" id="{1EA1DF9A-8810-4996-9F65-C9930E0FB7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699469"/>
            <a:ext cx="78867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Finish Building LL(1) Parsers</a:t>
            </a:r>
          </a:p>
          <a:p>
            <a:r>
              <a:rPr lang="en-US" dirty="0"/>
              <a:t>Filling the Selector Table</a:t>
            </a:r>
          </a:p>
          <a:p>
            <a:pPr marL="0" indent="0">
              <a:buNone/>
            </a:pPr>
            <a:r>
              <a:rPr lang="en-US" b="1" dirty="0"/>
              <a:t>Top-Down Syntax-Directed Translation</a:t>
            </a:r>
          </a:p>
          <a:p>
            <a:r>
              <a:rPr lang="en-US" dirty="0"/>
              <a:t>Parser Tweaks</a:t>
            </a:r>
          </a:p>
          <a:p>
            <a:r>
              <a:rPr lang="en-US" dirty="0"/>
              <a:t>Grammar Tweaks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37CC393-9C06-4B44-8D96-EB0172F28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20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7A13DAA-AC0C-4785-B0A6-C32D5336D2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51136" y="3451918"/>
            <a:ext cx="1356090" cy="2149760"/>
          </a:xfrm>
          <a:prstGeom prst="rect">
            <a:avLst/>
          </a:prstGeom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7039661B-8C4B-4980-8036-9312C9ED6BCA}"/>
              </a:ext>
            </a:extLst>
          </p:cNvPr>
          <p:cNvSpPr/>
          <p:nvPr/>
        </p:nvSpPr>
        <p:spPr>
          <a:xfrm>
            <a:off x="552893" y="3771958"/>
            <a:ext cx="3079307" cy="467832"/>
          </a:xfrm>
          <a:prstGeom prst="roundRect">
            <a:avLst/>
          </a:prstGeom>
          <a:noFill/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5549823"/>
      </p:ext>
    </p:extLst>
  </p:cSld>
  <p:clrMapOvr>
    <a:masterClrMapping/>
  </p:clrMapOvr>
</p:sld>
</file>

<file path=ppt/slides/slide21.xml><?xml version="1.0" encoding="utf-8"?>
<p:sld xmlns:a16="http://schemas.microsoft.com/office/drawing/2014/main" xmlns:mc="http://schemas.openxmlformats.org/markup-compatibility/2006" xmlns:a14="http://schemas.microsoft.com/office/drawing/2010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7DCB7CB8-6869-46A1-9C83-636656B8B0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174"/>
            <a:ext cx="9144000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SDD Rules to (Semantic) Stack Actions</a:t>
            </a:r>
            <a:br>
              <a:rPr lang="en-US" sz="2000" i="1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i="1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SDT for Top-Down Parsing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14799" y="6589986"/>
            <a:ext cx="2057400" cy="257610"/>
          </a:xfrm>
        </p:spPr>
        <p:txBody>
          <a:bodyPr/>
          <a:lstStyle/>
          <a:p>
            <a:fld id="{E2218D17-624A-4996-8458-E634E28CA05F}" type="slidenum">
              <a:rPr lang="en-US" smtClean="0"/>
              <a:t>21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3F161CA0-6CD0-4EBA-91EE-1D434120591D}"/>
                  </a:ext>
                </a:extLst>
              </p:cNvPr>
              <p:cNvSpPr txBox="1"/>
              <p:nvPr/>
            </p:nvSpPr>
            <p:spPr>
              <a:xfrm>
                <a:off x="2013894" y="2351825"/>
                <a:ext cx="246876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i="1" dirty="0" err="1"/>
                  <a:t>LHS</a:t>
                </a:r>
                <a:r>
                  <a:rPr lang="en-US" dirty="0" err="1"/>
                  <a:t>.</a:t>
                </a:r>
                <a:r>
                  <a:rPr lang="en-US" sz="1400" dirty="0" err="1"/>
                  <a:t>trans</a:t>
                </a:r>
                <a:r>
                  <a:rPr lang="en-US" dirty="0"/>
                  <a:t> = combined </a:t>
                </a:r>
              </a:p>
              <a:p>
                <a:r>
                  <a:rPr lang="en-US" dirty="0">
                    <a:ea typeface="Cambria Math" panose="02040503050406030204" pitchFamily="18" charset="0"/>
                  </a:rPr>
                  <a:t>             </a:t>
                </a:r>
                <a14:m>
                  <m:oMath xmlns:m="http://schemas.openxmlformats.org/officeDocument/2006/math">
                    <m:r>
                      <a:rPr xmlns:a="http://schemas.openxmlformats.org/drawingml/2006/main"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en-US" baseline="-25000" dirty="0"/>
                  <a:t>1</a:t>
                </a:r>
                <a:r>
                  <a:rPr lang="en-US" dirty="0"/>
                  <a:t>.</a:t>
                </a:r>
                <a:r>
                  <a:rPr lang="en-US" sz="1400" dirty="0"/>
                  <a:t>trans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xmlns:a="http://schemas.openxmlformats.org/drawingml/2006/main"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…</m:t>
                    </m:r>
                  </m:oMath>
                </a14:m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xmlns:a="http://schemas.openxmlformats.org/drawingml/2006/main"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en-US" baseline="-25000" dirty="0" err="1"/>
                  <a:t>n</a:t>
                </a:r>
                <a:r>
                  <a:rPr lang="en-US" i="1" dirty="0" err="1"/>
                  <a:t>.</a:t>
                </a:r>
                <a:r>
                  <a:rPr lang="en-US" sz="1400" dirty="0" err="1"/>
                  <a:t>trans</a:t>
                </a:r>
                <a:endParaRPr lang="en-US" sz="1400" dirty="0"/>
              </a:p>
            </p:txBody>
          </p:sp>
        </mc:Choice>
        <mc:Fallback xmlns:a16="http://schemas.microsoft.com/office/drawing/2014/main" xmlns:p14="http://schemas.microsoft.com/office/powerpoint/2010/main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3F161CA0-6CD0-4EBA-91EE-1D434120591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13894" y="2351825"/>
                <a:ext cx="2468760" cy="646331"/>
              </a:xfrm>
              <a:prstGeom prst="rect">
                <a:avLst/>
              </a:prstGeom>
              <a:blipFill>
                <a:blip r:embed="rId2"/>
                <a:stretch>
                  <a:fillRect l="-1975" t="-5660" b="-141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>
            <a:extLst>
              <a:ext uri="{FF2B5EF4-FFF2-40B4-BE49-F238E27FC236}">
                <a16:creationId xmlns:a16="http://schemas.microsoft.com/office/drawing/2014/main" id="{6A9178B8-1147-4445-9401-8E57BA3BE7BD}"/>
              </a:ext>
            </a:extLst>
          </p:cNvPr>
          <p:cNvSpPr txBox="1"/>
          <p:nvPr/>
        </p:nvSpPr>
        <p:spPr>
          <a:xfrm>
            <a:off x="2500949" y="2055955"/>
            <a:ext cx="10277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/>
              <a:t>SDT Rule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DD86186-BC11-4EF4-9B1E-431BD5F22B51}"/>
              </a:ext>
            </a:extLst>
          </p:cNvPr>
          <p:cNvSpPr txBox="1"/>
          <p:nvPr/>
        </p:nvSpPr>
        <p:spPr>
          <a:xfrm>
            <a:off x="-4710" y="2080193"/>
            <a:ext cx="16629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/>
              <a:t>CFG Production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2EECC5F9-4807-4B49-980F-68BB08CE9374}"/>
                  </a:ext>
                </a:extLst>
              </p:cNvPr>
              <p:cNvSpPr txBox="1"/>
              <p:nvPr/>
            </p:nvSpPr>
            <p:spPr>
              <a:xfrm>
                <a:off x="71490" y="2396475"/>
                <a:ext cx="164032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i="1" dirty="0"/>
                  <a:t>X </a:t>
                </a:r>
                <a:r>
                  <a:rPr lang="en-US" dirty="0"/>
                  <a:t>::= </a:t>
                </a:r>
                <a14:m>
                  <m:oMath xmlns:m="http://schemas.openxmlformats.org/officeDocument/2006/math">
                    <m:r>
                      <a:rPr xmlns:a="http://schemas.openxmlformats.org/drawingml/2006/main"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en-US" baseline="-25000" dirty="0"/>
                  <a:t>1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xmlns:a="http://schemas.openxmlformats.org/drawingml/2006/main"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en-US" baseline="-25000" dirty="0"/>
                  <a:t>2</a:t>
                </a:r>
                <a:r>
                  <a:rPr lang="en-US" dirty="0"/>
                  <a:t> … </a:t>
                </a:r>
                <a14:m>
                  <m:oMath xmlns:m="http://schemas.openxmlformats.org/officeDocument/2006/math">
                    <m:r>
                      <a:rPr xmlns:a="http://schemas.openxmlformats.org/drawingml/2006/main"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en-US" baseline="-25000" dirty="0"/>
                  <a:t>n</a:t>
                </a:r>
                <a:endParaRPr lang="en-US" dirty="0"/>
              </a:p>
            </p:txBody>
          </p:sp>
        </mc:Choice>
        <mc:Fallback xmlns:a16="http://schemas.microsoft.com/office/drawing/2014/main" xmlns:p14="http://schemas.microsoft.com/office/powerpoint/2010/main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2EECC5F9-4807-4B49-980F-68BB08CE937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490" y="2396475"/>
                <a:ext cx="1640321" cy="369332"/>
              </a:xfrm>
              <a:prstGeom prst="rect">
                <a:avLst/>
              </a:prstGeom>
              <a:blipFill>
                <a:blip r:embed="rId3"/>
                <a:stretch>
                  <a:fillRect l="-3346" t="-8197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Arrow: Right 34">
            <a:extLst>
              <a:ext uri="{FF2B5EF4-FFF2-40B4-BE49-F238E27FC236}">
                <a16:creationId xmlns:a16="http://schemas.microsoft.com/office/drawing/2014/main" id="{DBDC1A20-7EF3-4F3D-BA14-5F1EF66F263C}"/>
              </a:ext>
            </a:extLst>
          </p:cNvPr>
          <p:cNvSpPr/>
          <p:nvPr/>
        </p:nvSpPr>
        <p:spPr>
          <a:xfrm rot="5400000">
            <a:off x="1837620" y="2958091"/>
            <a:ext cx="382772" cy="46271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47704062-79A6-4302-9BDB-00D04C5B6FBB}"/>
              </a:ext>
            </a:extLst>
          </p:cNvPr>
          <p:cNvGrpSpPr/>
          <p:nvPr/>
        </p:nvGrpSpPr>
        <p:grpSpPr>
          <a:xfrm>
            <a:off x="-28338" y="3723125"/>
            <a:ext cx="2121478" cy="683183"/>
            <a:chOff x="1201022" y="4190708"/>
            <a:chExt cx="2121478" cy="683183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CE87401B-DB81-4C35-87AE-7B569E9B1317}"/>
                </a:ext>
              </a:extLst>
            </p:cNvPr>
            <p:cNvSpPr txBox="1"/>
            <p:nvPr/>
          </p:nvSpPr>
          <p:spPr>
            <a:xfrm>
              <a:off x="1201022" y="4190708"/>
              <a:ext cx="212147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u="sng" dirty="0"/>
                <a:t>Enriched Production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TextBox 27">
                  <a:extLst>
                    <a:ext uri="{FF2B5EF4-FFF2-40B4-BE49-F238E27FC236}">
                      <a16:creationId xmlns:a16="http://schemas.microsoft.com/office/drawing/2014/main" id="{289F6011-5758-46EC-9C64-4EBADC41DC94}"/>
                    </a:ext>
                  </a:extLst>
                </p:cNvPr>
                <p:cNvSpPr txBox="1"/>
                <p:nvPr/>
              </p:nvSpPr>
              <p:spPr>
                <a:xfrm>
                  <a:off x="1264698" y="4504559"/>
                  <a:ext cx="1978555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i="1" dirty="0"/>
                    <a:t>X </a:t>
                  </a:r>
                  <a:r>
                    <a:rPr lang="en-US" dirty="0"/>
                    <a:t>::= </a:t>
                  </a:r>
                  <a14:m>
                    <m:oMath xmlns:m="http://schemas.openxmlformats.org/officeDocument/2006/math">
                      <m:r>
                        <a:rPr xmlns:a="http://schemas.openxmlformats.org/drawingml/2006/main"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</m:oMath>
                  </a14:m>
                  <a:r>
                    <a:rPr lang="en-US" baseline="-25000" dirty="0"/>
                    <a:t>1</a:t>
                  </a:r>
                  <a:r>
                    <a:rPr lang="en-US" dirty="0"/>
                    <a:t> </a:t>
                  </a:r>
                  <a14:m>
                    <m:oMath xmlns:m="http://schemas.openxmlformats.org/officeDocument/2006/math">
                      <m:r>
                        <a:rPr xmlns:a="http://schemas.openxmlformats.org/drawingml/2006/main"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</m:oMath>
                  </a14:m>
                  <a:r>
                    <a:rPr lang="en-US" baseline="-25000" dirty="0"/>
                    <a:t>2</a:t>
                  </a:r>
                  <a:r>
                    <a:rPr lang="en-US" dirty="0"/>
                    <a:t> … </a:t>
                  </a:r>
                  <a14:m>
                    <m:oMath xmlns:m="http://schemas.openxmlformats.org/officeDocument/2006/math">
                      <m:r>
                        <a:rPr xmlns:a="http://schemas.openxmlformats.org/drawingml/2006/main"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</m:oMath>
                  </a14:m>
                  <a:r>
                    <a:rPr lang="en-US" baseline="-25000" dirty="0"/>
                    <a:t>n</a:t>
                  </a:r>
                  <a:r>
                    <a:rPr lang="en-US" i="1" dirty="0"/>
                    <a:t>  </a:t>
                  </a:r>
                  <a:r>
                    <a:rPr lang="en-US" dirty="0"/>
                    <a:t>#1</a:t>
                  </a:r>
                </a:p>
              </p:txBody>
            </p:sp>
          </mc:Choice>
          <mc:Fallback xmlns:a16="http://schemas.microsoft.com/office/drawing/2014/main" xmlns:p14="http://schemas.microsoft.com/office/powerpoint/2010/main">
            <p:sp>
              <p:nvSpPr>
                <p:cNvPr id="28" name="TextBox 27">
                  <a:extLst>
                    <a:ext uri="{FF2B5EF4-FFF2-40B4-BE49-F238E27FC236}">
                      <a16:creationId xmlns:a16="http://schemas.microsoft.com/office/drawing/2014/main" id="{289F6011-5758-46EC-9C64-4EBADC41DC9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64698" y="4504559"/>
                  <a:ext cx="1978555" cy="369332"/>
                </a:xfrm>
                <a:prstGeom prst="rect">
                  <a:avLst/>
                </a:prstGeom>
                <a:blipFill>
                  <a:blip r:embed="rId4"/>
                  <a:stretch>
                    <a:fillRect l="-2778" t="-8197" r="-2160" b="-2459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90245CF3-22E4-4787-A576-5D9F72AE09E9}"/>
              </a:ext>
            </a:extLst>
          </p:cNvPr>
          <p:cNvGrpSpPr/>
          <p:nvPr/>
        </p:nvGrpSpPr>
        <p:grpSpPr>
          <a:xfrm>
            <a:off x="2249797" y="3722143"/>
            <a:ext cx="1971694" cy="1806151"/>
            <a:chOff x="4728825" y="4189726"/>
            <a:chExt cx="1971694" cy="1806151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FF870242-1DF3-4B0E-80BD-87B774F136BA}"/>
                </a:ext>
              </a:extLst>
            </p:cNvPr>
            <p:cNvSpPr txBox="1"/>
            <p:nvPr/>
          </p:nvSpPr>
          <p:spPr>
            <a:xfrm>
              <a:off x="4818405" y="4189726"/>
              <a:ext cx="164916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u="sng" dirty="0"/>
                <a:t>Stack Action #1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2EC20BE1-6D65-4589-BCD6-BF3C0E682219}"/>
                </a:ext>
              </a:extLst>
            </p:cNvPr>
            <p:cNvSpPr/>
            <p:nvPr/>
          </p:nvSpPr>
          <p:spPr>
            <a:xfrm>
              <a:off x="4728825" y="4518549"/>
              <a:ext cx="1971694" cy="147732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i="1" dirty="0" err="1"/>
                <a:t>t</a:t>
              </a:r>
              <a:r>
                <a:rPr lang="en-US" i="1" baseline="-25000" dirty="0" err="1"/>
                <a:t>n</a:t>
              </a:r>
              <a:r>
                <a:rPr lang="en-US" i="1" dirty="0"/>
                <a:t> = </a:t>
              </a:r>
              <a:r>
                <a:rPr lang="en-US" dirty="0" err="1"/>
                <a:t>sem.pop</a:t>
              </a:r>
              <a:r>
                <a:rPr lang="en-US" i="1" dirty="0"/>
                <a:t>()</a:t>
              </a:r>
            </a:p>
            <a:p>
              <a:r>
                <a:rPr lang="en-US" i="1" dirty="0"/>
                <a:t>       </a:t>
              </a:r>
              <a:r>
                <a:rPr lang="en-US" dirty="0"/>
                <a:t>…</a:t>
              </a:r>
            </a:p>
            <a:p>
              <a:r>
                <a:rPr lang="en-US" i="1" dirty="0"/>
                <a:t>t</a:t>
              </a:r>
              <a:r>
                <a:rPr lang="en-US" i="1" baseline="-25000" dirty="0"/>
                <a:t>1</a:t>
              </a:r>
              <a:r>
                <a:rPr lang="en-US" dirty="0">
                  <a:ea typeface="Cambria Math" panose="02040503050406030204" pitchFamily="18" charset="0"/>
                </a:rPr>
                <a:t> = </a:t>
              </a:r>
              <a:r>
                <a:rPr lang="en-US" dirty="0" err="1">
                  <a:ea typeface="Cambria Math" panose="02040503050406030204" pitchFamily="18" charset="0"/>
                </a:rPr>
                <a:t>sem.</a:t>
              </a:r>
              <a:r>
                <a:rPr lang="en-US" dirty="0" err="1"/>
                <a:t>pop</a:t>
              </a:r>
              <a:r>
                <a:rPr lang="en-US" i="1" dirty="0"/>
                <a:t>()</a:t>
              </a:r>
            </a:p>
            <a:p>
              <a:r>
                <a:rPr lang="en-US" i="1" dirty="0" err="1"/>
                <a:t>t</a:t>
              </a:r>
              <a:r>
                <a:rPr lang="en-US" i="1" baseline="-25000" dirty="0" err="1"/>
                <a:t>L</a:t>
              </a:r>
              <a:r>
                <a:rPr lang="en-US" i="1" dirty="0"/>
                <a:t> = </a:t>
              </a:r>
              <a:r>
                <a:rPr lang="en-US" dirty="0"/>
                <a:t>combine</a:t>
              </a:r>
              <a:r>
                <a:rPr lang="en-US" i="1" dirty="0"/>
                <a:t> t</a:t>
              </a:r>
              <a:r>
                <a:rPr lang="en-US" i="1" baseline="-25000" dirty="0"/>
                <a:t>1 </a:t>
              </a:r>
              <a:r>
                <a:rPr lang="en-US" i="1" dirty="0"/>
                <a:t>… </a:t>
              </a:r>
              <a:r>
                <a:rPr lang="en-US" i="1" dirty="0" err="1"/>
                <a:t>t</a:t>
              </a:r>
              <a:r>
                <a:rPr lang="en-US" i="1" baseline="-25000" dirty="0" err="1"/>
                <a:t>n</a:t>
              </a:r>
              <a:endParaRPr lang="en-US" i="1" dirty="0"/>
            </a:p>
            <a:p>
              <a:r>
                <a:rPr lang="en-US" dirty="0" err="1"/>
                <a:t>sem.push</a:t>
              </a:r>
              <a:r>
                <a:rPr lang="en-US" i="1" dirty="0"/>
                <a:t>(</a:t>
              </a:r>
              <a:r>
                <a:rPr lang="en-US" i="1" dirty="0" err="1"/>
                <a:t>t</a:t>
              </a:r>
              <a:r>
                <a:rPr lang="en-US" i="1" baseline="-25000" dirty="0" err="1"/>
                <a:t>L</a:t>
              </a:r>
              <a:r>
                <a:rPr lang="en-US" i="1" dirty="0"/>
                <a:t>)</a:t>
              </a:r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6886AC83-B340-45A1-81C6-B1F431ED220F}"/>
              </a:ext>
            </a:extLst>
          </p:cNvPr>
          <p:cNvSpPr txBox="1"/>
          <p:nvPr/>
        </p:nvSpPr>
        <p:spPr>
          <a:xfrm>
            <a:off x="5016998" y="2358308"/>
            <a:ext cx="12602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E </a:t>
            </a:r>
            <a:r>
              <a:rPr lang="en-US" dirty="0"/>
              <a:t>::= </a:t>
            </a:r>
            <a:r>
              <a:rPr lang="en-US" i="1" dirty="0"/>
              <a:t>L</a:t>
            </a:r>
            <a:r>
              <a:rPr lang="en-US" dirty="0"/>
              <a:t> </a:t>
            </a:r>
            <a:r>
              <a:rPr lang="en-US" b="1" dirty="0"/>
              <a:t>div</a:t>
            </a:r>
            <a:r>
              <a:rPr lang="en-US" dirty="0"/>
              <a:t> </a:t>
            </a:r>
            <a:r>
              <a:rPr lang="en-US" i="1" dirty="0"/>
              <a:t>R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C97640B-E3A7-4973-84BA-D12577FFFA7C}"/>
              </a:ext>
            </a:extLst>
          </p:cNvPr>
          <p:cNvSpPr txBox="1"/>
          <p:nvPr/>
        </p:nvSpPr>
        <p:spPr>
          <a:xfrm>
            <a:off x="6694777" y="2326877"/>
            <a:ext cx="11812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err="1"/>
              <a:t>LHS</a:t>
            </a:r>
            <a:r>
              <a:rPr lang="en-US" dirty="0" err="1"/>
              <a:t>.</a:t>
            </a:r>
            <a:r>
              <a:rPr lang="en-US" sz="1400" dirty="0" err="1"/>
              <a:t>trans</a:t>
            </a:r>
            <a:r>
              <a:rPr lang="en-US" dirty="0"/>
              <a:t> =</a:t>
            </a:r>
            <a:r>
              <a:rPr lang="en-US" i="1" dirty="0"/>
              <a:t> </a:t>
            </a:r>
            <a:endParaRPr lang="en-US" dirty="0"/>
          </a:p>
        </p:txBody>
      </p:sp>
      <p:sp>
        <p:nvSpPr>
          <p:cNvPr id="26" name="Arrow: Right 25">
            <a:extLst>
              <a:ext uri="{FF2B5EF4-FFF2-40B4-BE49-F238E27FC236}">
                <a16:creationId xmlns:a16="http://schemas.microsoft.com/office/drawing/2014/main" id="{CDBDD10A-3213-4FD0-8EFF-4BB26520793C}"/>
              </a:ext>
            </a:extLst>
          </p:cNvPr>
          <p:cNvSpPr/>
          <p:nvPr/>
        </p:nvSpPr>
        <p:spPr>
          <a:xfrm rot="5400000">
            <a:off x="6640182" y="2887842"/>
            <a:ext cx="382772" cy="46271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52A2823-71EC-4340-BF08-588305D17F9E}"/>
              </a:ext>
            </a:extLst>
          </p:cNvPr>
          <p:cNvSpPr txBox="1"/>
          <p:nvPr/>
        </p:nvSpPr>
        <p:spPr>
          <a:xfrm>
            <a:off x="4919097" y="4004231"/>
            <a:ext cx="15456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E </a:t>
            </a:r>
            <a:r>
              <a:rPr lang="en-US" dirty="0"/>
              <a:t>::= </a:t>
            </a:r>
            <a:r>
              <a:rPr lang="en-US" i="1" dirty="0"/>
              <a:t>L</a:t>
            </a:r>
            <a:r>
              <a:rPr lang="en-US" dirty="0"/>
              <a:t> </a:t>
            </a:r>
            <a:r>
              <a:rPr lang="en-US" b="1" dirty="0"/>
              <a:t>div</a:t>
            </a:r>
            <a:r>
              <a:rPr lang="en-US" dirty="0"/>
              <a:t> </a:t>
            </a:r>
            <a:r>
              <a:rPr lang="en-US" i="1" dirty="0"/>
              <a:t>R</a:t>
            </a:r>
            <a:r>
              <a:rPr lang="en-US" dirty="0"/>
              <a:t> #1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C3003536-0996-40C0-B3E8-2CEBBA11EE14}"/>
                  </a:ext>
                </a:extLst>
              </p:cNvPr>
              <p:cNvSpPr txBox="1"/>
              <p:nvPr/>
            </p:nvSpPr>
            <p:spPr>
              <a:xfrm>
                <a:off x="6925211" y="4116853"/>
                <a:ext cx="2121477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     </a:t>
                </a:r>
                <a:r>
                  <a:rPr lang="en-US" dirty="0" err="1"/>
                  <a:t>t</a:t>
                </a:r>
                <a:r>
                  <a:rPr lang="en-US" baseline="-25000" dirty="0" err="1"/>
                  <a:t>R</a:t>
                </a:r>
                <a:r>
                  <a:rPr lang="en-US" i="1" dirty="0"/>
                  <a:t> </a:t>
                </a:r>
                <a:r>
                  <a:rPr lang="en-US" dirty="0"/>
                  <a:t>=</a:t>
                </a:r>
                <a:r>
                  <a:rPr lang="en-US" i="1" dirty="0"/>
                  <a:t> </a:t>
                </a:r>
                <a:r>
                  <a:rPr lang="en-US" dirty="0" err="1"/>
                  <a:t>sem.pop</a:t>
                </a:r>
                <a:r>
                  <a:rPr lang="en-US" dirty="0"/>
                  <a:t>()</a:t>
                </a:r>
              </a:p>
              <a:p>
                <a:r>
                  <a:rPr lang="en-US" dirty="0"/>
                  <a:t>     </a:t>
                </a:r>
                <a:r>
                  <a:rPr lang="en-US" dirty="0" err="1"/>
                  <a:t>t</a:t>
                </a:r>
                <a:r>
                  <a:rPr lang="en-US" baseline="-25000" dirty="0" err="1"/>
                  <a:t>L</a:t>
                </a:r>
                <a:r>
                  <a:rPr lang="en-US" dirty="0"/>
                  <a:t> = </a:t>
                </a:r>
                <a:r>
                  <a:rPr lang="en-US" dirty="0" err="1"/>
                  <a:t>sem.pop</a:t>
                </a:r>
                <a:r>
                  <a:rPr lang="en-US" dirty="0"/>
                  <a:t>()</a:t>
                </a:r>
              </a:p>
              <a:p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xmlns:a="http://schemas.openxmlformats.org/drawingml/2006/main" lang="en-US" b="0" i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</m:t>
                    </m:r>
                    <m:r>
                      <a:rPr xmlns:a="http://schemas.openxmlformats.org/drawingml/2006/main" lang="en-US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</m:t>
                    </m:r>
                  </m:oMath>
                </a14:m>
                <a:r>
                  <a:rPr lang="en-US" dirty="0"/>
                  <a:t>sem.push(</a:t>
                </a:r>
                <a:r>
                  <a:rPr lang="en-US" dirty="0" err="1"/>
                  <a:t>t</a:t>
                </a:r>
                <a:r>
                  <a:rPr lang="en-US" baseline="-25000" dirty="0" err="1"/>
                  <a:t>L</a:t>
                </a:r>
                <a:r>
                  <a:rPr lang="en-US" dirty="0"/>
                  <a:t> / </a:t>
                </a:r>
                <a:r>
                  <a:rPr lang="en-US" dirty="0" err="1"/>
                  <a:t>t</a:t>
                </a:r>
                <a:r>
                  <a:rPr lang="en-US" baseline="-25000" dirty="0" err="1"/>
                  <a:t>R</a:t>
                </a:r>
                <a:r>
                  <a:rPr lang="en-US" dirty="0"/>
                  <a:t>)</a:t>
                </a:r>
                <a:endParaRPr lang="en-US" baseline="-25000" dirty="0"/>
              </a:p>
            </p:txBody>
          </p:sp>
        </mc:Choice>
        <mc:Fallback xmlns:a16="http://schemas.microsoft.com/office/drawing/2014/main" xmlns:p14="http://schemas.microsoft.com/office/powerpoint/2010/main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C3003536-0996-40C0-B3E8-2CEBBA11EE1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25211" y="4116853"/>
                <a:ext cx="2121477" cy="923330"/>
              </a:xfrm>
              <a:prstGeom prst="rect">
                <a:avLst/>
              </a:prstGeom>
              <a:blipFill>
                <a:blip r:embed="rId5"/>
                <a:stretch>
                  <a:fillRect t="-3289" b="-92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 6">
            <a:extLst>
              <a:ext uri="{FF2B5EF4-FFF2-40B4-BE49-F238E27FC236}">
                <a16:creationId xmlns:a16="http://schemas.microsoft.com/office/drawing/2014/main" id="{8BA65A08-B2C3-4607-99A8-2037FFAC5C19}"/>
              </a:ext>
            </a:extLst>
          </p:cNvPr>
          <p:cNvSpPr/>
          <p:nvPr/>
        </p:nvSpPr>
        <p:spPr>
          <a:xfrm>
            <a:off x="7636949" y="2335860"/>
            <a:ext cx="148347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i="1" dirty="0" err="1"/>
              <a:t>L</a:t>
            </a:r>
            <a:r>
              <a:rPr lang="en-US" dirty="0" err="1"/>
              <a:t>.</a:t>
            </a:r>
            <a:r>
              <a:rPr lang="en-US" sz="1400" dirty="0" err="1"/>
              <a:t>trans</a:t>
            </a:r>
            <a:r>
              <a:rPr lang="en-US" dirty="0"/>
              <a:t> / </a:t>
            </a:r>
            <a:r>
              <a:rPr lang="en-US" i="1" dirty="0" err="1"/>
              <a:t>R</a:t>
            </a:r>
            <a:r>
              <a:rPr lang="en-US" dirty="0" err="1"/>
              <a:t>.</a:t>
            </a:r>
            <a:r>
              <a:rPr lang="en-US" sz="1400" dirty="0" err="1"/>
              <a:t>trans</a:t>
            </a:r>
            <a:endParaRPr lang="en-US" sz="1400" dirty="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06C4674A-FA6F-4FD7-95CF-4D082C435970}"/>
              </a:ext>
            </a:extLst>
          </p:cNvPr>
          <p:cNvSpPr txBox="1"/>
          <p:nvPr/>
        </p:nvSpPr>
        <p:spPr>
          <a:xfrm>
            <a:off x="7394592" y="2036945"/>
            <a:ext cx="10277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/>
              <a:t>SDT Rule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418137A0-617A-4841-8901-38B47F43A668}"/>
              </a:ext>
            </a:extLst>
          </p:cNvPr>
          <p:cNvSpPr txBox="1"/>
          <p:nvPr/>
        </p:nvSpPr>
        <p:spPr>
          <a:xfrm>
            <a:off x="4982451" y="2050792"/>
            <a:ext cx="16629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/>
              <a:t>CFG Production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C969D300-9924-4CA9-9AAC-87C0C6CED2BF}"/>
              </a:ext>
            </a:extLst>
          </p:cNvPr>
          <p:cNvCxnSpPr/>
          <p:nvPr/>
        </p:nvCxnSpPr>
        <p:spPr>
          <a:xfrm>
            <a:off x="4499284" y="1719695"/>
            <a:ext cx="0" cy="4946073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C4BB323E-AC33-4C2B-9B2A-B545C3AE1E68}"/>
              </a:ext>
            </a:extLst>
          </p:cNvPr>
          <p:cNvSpPr txBox="1"/>
          <p:nvPr/>
        </p:nvSpPr>
        <p:spPr>
          <a:xfrm>
            <a:off x="6255010" y="1194955"/>
            <a:ext cx="9771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Example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7F74A9F7-101F-4AE6-9FB0-716172688076}"/>
              </a:ext>
            </a:extLst>
          </p:cNvPr>
          <p:cNvSpPr txBox="1"/>
          <p:nvPr/>
        </p:nvSpPr>
        <p:spPr>
          <a:xfrm>
            <a:off x="1622352" y="1207080"/>
            <a:ext cx="10491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Template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72075DAB-BD99-4F0C-AEBA-CD8C5F9CC9CB}"/>
              </a:ext>
            </a:extLst>
          </p:cNvPr>
          <p:cNvSpPr txBox="1"/>
          <p:nvPr/>
        </p:nvSpPr>
        <p:spPr>
          <a:xfrm>
            <a:off x="4807555" y="3723125"/>
            <a:ext cx="21214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/>
              <a:t>Enriched Production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DB4FE0CC-999C-481B-9585-18E7EE221C39}"/>
              </a:ext>
            </a:extLst>
          </p:cNvPr>
          <p:cNvSpPr txBox="1"/>
          <p:nvPr/>
        </p:nvSpPr>
        <p:spPr>
          <a:xfrm>
            <a:off x="7121266" y="3753169"/>
            <a:ext cx="16491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/>
              <a:t>Stack Action #1</a:t>
            </a:r>
          </a:p>
        </p:txBody>
      </p:sp>
    </p:spTree>
    <p:extLst>
      <p:ext uri="{BB962C8B-B14F-4D97-AF65-F5344CB8AC3E}">
        <p14:creationId xmlns:p14="http://schemas.microsoft.com/office/powerpoint/2010/main" val="9779257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2" grpId="0"/>
      <p:bldP spid="26" grpId="0" animBg="1"/>
      <p:bldP spid="27" grpId="0"/>
      <p:bldP spid="32" grpId="0"/>
      <p:bldP spid="7" grpId="0"/>
      <p:bldP spid="37" grpId="0"/>
      <p:bldP spid="38" grpId="0"/>
      <p:bldP spid="16" grpId="0"/>
      <p:bldP spid="40" grpId="0"/>
      <p:bldP spid="41" grpId="0"/>
    </p:bldLst>
  </p:timing>
</p:sld>
</file>

<file path=ppt/slides/slide22.xml><?xml version="1.0" encoding="utf-8"?>
<p:sld xmlns:a14="http://schemas.microsoft.com/office/drawing/2010/main"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583172"/>
            <a:ext cx="2057400" cy="257610"/>
          </a:xfrm>
        </p:spPr>
        <p:txBody>
          <a:bodyPr/>
          <a:lstStyle/>
          <a:p>
            <a:fld id="{E2218D17-624A-4996-8458-E634E28CA05F}" type="slidenum">
              <a:rPr lang="en-US" smtClean="0"/>
              <a:t>22</a:t>
            </a:fld>
            <a:endParaRPr lang="en-US"/>
          </a:p>
        </p:txBody>
      </p:sp>
      <p:sp>
        <p:nvSpPr>
          <p:cNvPr id="5" name="AutoShape 2" descr="data:image/jpeg;base64,/9j/4AAQSkZJRgABAQAAAQABAAD/2wCEAAkGBxAQDw8PDxAPDw8NDw0NDw0NDw8NDQ0NFBEWFhQRFBQYHCggGBolGxQUITEiJSkrLi4uFx8zODMsNyguLisBCgoKDgwNFA8PFCwcFBwsLCwrLCwsLCwsLDc2LDctLCwsLCwsLCwsLDcsLCwsLCwsKywsKys3LCssLCwsLCssK//AABEIALIBGwMBIgACEQEDEQH/xAAcAAACAgMBAQAAAAAAAAAAAAACAwEEAAUHBgj/xABEEAACAgECAgYGBgcFCQEAAAABAgADEQQSBSEGEzFBUWEHInGBkaEUIzJyorEzQ1Jic7LBQmOS0fA0RFOCk6Oz0/EW/8QAGQEBAQEBAQEAAAAAAAAAAAAAAQACAwQF/8QAHBEBAQEAAwEBAQAAAAAAAAAAAAERAhIxIUET/9oADAMBAAIRAxEAPwDpJEUwjoBEdZIMkNCZYhoo8NMMr5MIPFDMjEgPMzEJKyJO6ATIJLTA8WxiWaRWGeV7SIs2RbWSQLhKbiXGMq2CMqKmExbyN8QExTrGFoJmtGEEwS0N1immpWbE75O6JYyN01oPzBJgAyYyjGGYpkGQZuVmw1jIC5grMY4iB9kHfABgsZjk3xRbZK1lsO0ypYZzbRZZFZmGDmKdogkRpWRtnkdSSsS6S3tgskkpFYJEttXEvWY6iZOYW2CViEwDJg5ikOJXePYxLiWrFZ4sx7CLaKwjJgu0NzFESBTCKYRziKYRRRMEtMYQDNBhinIEPMXZEEu2ZizCJIE0BiGIvdI3TcZphg4g7oStNMm0LzmWU9pjaSB7Y1mB5Tc8Y3610Axlg5mLac66Qm0Ss6S2TFssz1a1UKQdssssXiZLs7LBxLT1xZrnk12JgmWFqkvp5alUwDHtXFMsQQRFMssMsWyyRBEWRLJSAa5rUqtFGWdS1daNZa611pzaywhUUZxzJ9s8vw7pJZqtW9VOnX6LW5Q6my0hrMPs3IqqRjPZk9hB74WyenjxvLxu3izLmlQWqWQHAd0yRjJU4JHlDs0uIyixrTAdZcamAa4pQKRb1y5YsS0QoOsXLdsrWLNRkpxEPGOMRRmoAmCTCxMxEFwhC2yQs1owOISiSoh4m5WaiNoPjFhcxtaTUrNgL055lZhNgW7sSrYnMwpiriZuhsIswIcSOrkzMwLuBrkdVLGJBE+e9JS1RgSRmTmKKtpEoW1zZtKlqSTXssA1y06Qeznjs58u2IISmaDplxmzTCujS0tdrNTgVDYxqrBJAdj2E5BwM9xJ5Ccu6W9LdVqry263T11N9VQjtWa8f2mIIy/n3d0t9BOlGpGu0iW51O+4obHLHU4t9U7rOZdV3btp8ORGIqYnp70f12n0q6jWa5rmttrrXS7rDXv2s+cZC+rtPYvwmt6I2XDh/E7w7V10PoFdq8LdbvZ1eup/7L7dvPu5eUuelzjranXGnDLTo91VaMCm5zjfaQfHAA8h5mW2SmnouipbS+p1evTUPTXYr3k7jXWoQHduAWvl3EmHplx1Xo7xOrVaaq+jJpsB2hhtdWBKsrD9oMCDLt1QM1XQ/R/RuH6WkqUYVB3RhtZbbCXcEdx3MZs3eIVLKMSrdVL7vK9hiGquSU7BNpeBKFqzUVUrIlxLNgiGWajKq4JimWWysApNQKpEjEs9XM6qaFV0QmWq6x3zAuJHOdI51Dp4Re2bTQaU2HHhDv0LBjhZJq0SWCOUsrXtzuWIc+EZRhQIHdK9vOPsEQwlapFZ1iWlrbkwXpmWlbEMCHskRWO6mCROa6TW1r/s/E9Xp/3NZSbl9mUO0fCXrelGroVWNmi1qFtuaLPrhyJyyert7POeH16Hu9szbPI6Pp2rfpdLqFwOZqHWqPEnkMCbXR9K9DbyXUIp8LMpj3nl84YW4AkOgmVXI4yjK48UYMPlIdoIhkEWahCdostEPO9I+hej1oJdOrtPZdVhXz5jsM8JpqqeBvYlYXWa7co6+xXrp09T8wgwD65XBPMH1hjPOdZZppuk/BU12nNDOajvWxbUUMyuARnB7eRIinG+mvFL+McQ2aaprerBqorRRu6sHJZieQ5nJJIA5Ca3T26nhWtp+k0bbdOwtSt8BHXmMq6HBHM8wcZ7e8Tt3Rzo5p9BV1dAyzYNt74NtzeLHw8AOQlbpj0bq4jpzS+FsXL0XYy1NuO3zU9hHePPESv8N4rXqqK9RUcpau4Z7VPYVPmDke6NdpyX0b8YfQ6y7hmszX1liogJylWqGRjn3ONmD2HC+M6q0ghniLHjWEVYs0FZzK9ksuIphFKbrF7ZadIplmozSGUQSojWSDtm2STiYBmGUzDqq5zUrNg6dLujm0QHtlzTJgRwqjBapcPfY/hmbyq5c5wJqtQg98itiO+VilW+K6frB6oAnnLaGBwZvDqCOfxEr3sDCXGr9aZlME15l9qcxJGJrWVUUxg04IjsiSg5wKjbRjulc1TcXVHvEqlIaXj9N0z0zfbDoe/Kgr+E/wBJsaeL6aw+rbXz7idp+BnIw8NbiO+eXHZ3ThvELKT1mntKkjblcEMPMHl4TYHpRY/LU6fSakeNtI3/ABHZ8JwKjiFiHKOynxViv5TZ6bpTqUx9aWx3OA/5yxO2V8R0BO46bUaVv29HqC34WwBLycZKGr6Pr7bFaytGp1dO5whOCd45e7znG9P04s/WVo3mpKH+s9N0U4+us1en09dVhtssU4XayqinLMxzyAAzmVid2KQGQRrGLaYaJZIpq48wCYgg1xbVx7tFEzUDkHpz4UqDS61TssLHTWYwGYAb0ceJXDD3jwnvejXEKtVpqGr1NWpc0oXdMI7MAAzNXklDntBm8uoR8b0R9p3LvVW2t4jPYYNOmrQk111oT2lEVC3twOcUr2UkRDrNjZk9sQ9Ug1zpFMkvPTKt+nLh0BKk1WPuXwAHfjAOSP8AQilZq4pq5pE1dq8hbYCD/bC2L/nLdfEbe80WexjU59zgD5ynKKyrjIYPVGQvEsfbptXzVetX4rylijiFDdliZ8CdpHxm5WSBUYYqM2dSqeYwfMHMLq5vWcBpk9XPhG7oVaySkZRYqvVu74tkxLhSA6jxmmWvYxdktOqyvYuYFXdjK7GW3qPxijTLThCjMtVafvJxBVMRgaGnDlAxjOZWann2ySfCTg+EC+ejpTAagieh+jL/AKBgWaZe4j8pwdHnthmYm7bS9vYezsxFnSeUU1daMzKqgszEKqqCzMxOAAB2kmfS/oq6DrwzTdbco+n6pVN5JDdQnaKFPZy/tEdp8QBOJdDdNt4nw1hyI1uk+doE+pCZjlTEEyDIJgkzJYRFssImQTJEssWRHOZoeNcYfT2Kq1i0MuSA4Vwc+Hh2/CagbbEzE1Om45v5GmwEDcdpVwozjJPKKv11uQQ+0KTlVVSG95BjgbTU3pWCXYADme849gldtUGC9WQxdlUE5AGT2nvlC5nO6xuWRk4GCVA8JouMcQSzTOihw1nqbWUA4yN2TnzmgucW6XaTRu4s1P0qzu02lVNqHsw1vYPjnynP+kHpO1TnFAq0yfsIotdh4M7Dn7gJ5njOiapvVzt/KeftrYmReqo6d3g+ulb9/epz8cTY09PKmP1lLLkAeqVcAe/E5+yEQMzOJ1fSdKNIxytvVn97cnz7PnNkNat2PrUtA7CWWzkfP3Ti4eMTUMOw4lidwSxE7ayD+1TY1Rx7Oa/KXKeJEY232jyvqS4f4lIPynEtNx/U1/Zusx4Fiw+Bm10vTXULgNscfvLg/EYjNix2McbcAFhTaCcfUuVb2lXAlqvjKEZK2IP2mQlM/eE5RpOnFf6yojzRgfkcfnNxpOl2nJylr1E9oYMvzHKanKs3jHRE1a2fYsU+xhG2rge2eKo40lvPdTb5+oW+I5y2usbI2FkHL1Vcso9zZ/Ob7s9G+cQCJrk4oezejeViNUfiuRNhVxCsAGypsEgb62S5c/8AKcj4R7RdU4PZGLWccxLOk12mY4WxM/st6jfBpsColqxpjXEOpnoPoyeWZVv0wHOZ7Hq02Jm6W7KcyoUmtGPAnoJxY9mhu970j83la7oBxnu4fd/1NN/7J9KSJ5e9dHzI3o+4z36C/wBz0H8nla3olxGs/WaLWKPEUWMPioM+pZkv6UuS9APRpZW9Ws17MjVsltOkU+srqcq1rd2Dz2j3nunUmjiIBEzeRhJMExpSCUjqwkwGaOKxTLHUUTPN9JeHay2xH0w0xFanAvewMWPkq4+ffPTFYBWMqx5PTcDu2qdXrnQsQxo022is88lSQNzD3y9reJaTTglyuSc/WEDPjgdpkcY6PNexZNVdRkk7UWtgCe3nyPznldT6NrCSRrA5PfZSwPvO8zes4bxPp4jblRCwPq5X1RtxjtPP5TTXdIaWABSxTnt9Uj84d/o81q/Zehx5O6n5rNbqOhXEF7aC33LK2+W6XqJ4nqNNYMB+0AHKtPLajQjcSpBB7METf38B1afb0148+qcj4gTX3aYryZWU+DAqfnJNPZo/KVzo/Kbh6fD5GQKj5y1NG+h8op9EZ6Ejxx8Ii5l7x8DiSaA6ZpDUsO6bglPH5ZhCtTnmOfuimi5wlczctpAfD3RDaEYklNLyO+X9Nxy+v7Nrjy3Ej4GIbQeEU2kYRTfU9Mbx9sJZ95cH5Ymx03TKsn163X7jBh88TxTVMO6KOYYnV9L0vpYbRcpX/h3qCo/xDHwm40vGFK5qPVNyIbT2MFPPs2ElfgBOIbo6nVuhyrMp8VJB+UMT6A0XHnA9aypjnBW5Hq7/ANtMg+8CbBekFJwLVZN3Y1ZXUVn3ocjt7xOB6fpLqU/WFvv+t8+2bbR9NCCOsrzjvRsH4H/OF0/Hb0eizlXcjEdqA4ce1TzEFtLOX0dOKrMB2JxjC6lBaB7GOce4iXU6RLgbdQQO4C9wP5oTnix3/EiZInNJmSJmYamYgMsLMzMEDEwiHBMjpZWLKR0gy0q5qi2qluCY6VJqzA6sy8YE1oxSKQNsvFRBKCalGKeINlYbtAPkwBEtmsSNkdZxqbuAaSz9JptOx8TUgPxAmv1HQXhz/wC77T4122p8t2J6XEjEdGORekHohptFRXbQb91lwqKvYrVqNjNnG3OfV8ZzzU6UgjnkEZ5ztfpVrzo6fLVL/wCKycx1GnyVH92x8O9I6lHg+lDbsgYG3tHtm5//ABmtdRbVpy9VgyjI1ZJHZ9nOe490fwTRgK/Lt2f1nW+jyY0mnHhWPzMJ9pcN1XR7U1/pNNeuO802Y+OMTXPpMcuYPh2H4T6UlfUaSuwYsrrcfvor/mJoa+cfo7Dv+MxkbHMAzvOq6J6Cz7WlqXzq3Un8BE1Op9Heib7DX1fddXH4lJ+ck4tYPFZXatT28vdOtav0ZdvVakHwFtRH4lP9JpdX6OdYv2RTb9yzB/EBIucPpAeyAdAZ7DV9EdXXzfS3Y8UXrB8VzNTboypwQynwYFT8DJNC+kYRRqYd03r1kf8AyKKeKwTSc4W8zamhT3SPoawL6/zMzF5mbp5tODLSN0DMjMtOGbpm6LzIzJYbugl4G6RujpwzdIzF7pBaRwwtBLRReCWijC0HMWWkb5Ie6QWii8EvNDDiYJMSXgl46MNJg7oovB3y1Y876RU3aSvy1CH/ALdk509P1iD+6sJ/xJOkdNuelHldWfwtPBPX9cn8G3+aubjNXeE0cnx+75eM6Pwjlp6R4VrPBcJXCv7R3eU9xw9vqav4aflDfqXyZBMQXgmyOrDy0gmI62R1kdWHEwCYo2QTZLRhpaJurVxh1Vx4OoYfOQXg7o6sarV9F9DZndpqhnvqBpP4CJptX6PNI36N7az4Erag9xAPznrS8E2S1Y51rPRzcP0VtVnkwapv6j5zUv0N1oJH0djjvD1kH35nWuskb4fD9et3SN0Rvmb55Ndup+6RuiN8gvHVixukF5W6yR1kliwXkF5WNkjrIpYNkEvEGyCbIg8vALxJsgGySPLwC8SXgF4hY3wS8rl5BeKOLwS8QXgl4o/fBNkQXg74hQ6UtnTH79Z+c8a6fWqf7i0fjrnrukBzp2+9X/MJ5f8AWL/Ct/nSajFXeFJlX+8O/wAp6vSvitB4Io+U8vwtRsfP7X9Jv6W9RPur+UP0xdNsHrZWLTN0UsGyR1srbpBeKWeskGyVS8HfJLW+YWlcNCzJDZ4svMaLaSSbIPWxbGBmOB7UyJkyeJ6UGYZkyICYJmTIgMgzJk0kGCZEyTKIJmTIoJgGZMikGCZkyICYMyZFIMEzJkQ1/Gv0De1P5xPNN+kX+Db/ADpMmTU8Zq/w77Lfe/pN3V9lfur+UmZJJkTJkkgwTImTQCZEyZFDWGJkyZpYYtpkySJaLmTJqCv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2E7B548D-8B71-4E47-82C1-D826FE9E22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7218"/>
            <a:ext cx="9144000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2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Why Put LHS action at end of Production?</a:t>
            </a:r>
            <a:br>
              <a:rPr lang="en-US" sz="2000" i="1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i="1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SDT for Top-Down Parsing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BA77B3C-A20A-4CF1-A5B9-D7A3227A2761}"/>
              </a:ext>
            </a:extLst>
          </p:cNvPr>
          <p:cNvSpPr txBox="1"/>
          <p:nvPr/>
        </p:nvSpPr>
        <p:spPr>
          <a:xfrm>
            <a:off x="3890400" y="1133069"/>
            <a:ext cx="14552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/>
              <a:t>Stack Actions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57D6B6A2-A515-4913-A440-7CBE199DFF8F}"/>
              </a:ext>
            </a:extLst>
          </p:cNvPr>
          <p:cNvSpPr txBox="1"/>
          <p:nvPr/>
        </p:nvSpPr>
        <p:spPr>
          <a:xfrm>
            <a:off x="3634562" y="1437869"/>
            <a:ext cx="417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#1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B94A89C1-30E6-43A4-BA37-0C3E650B957B}"/>
              </a:ext>
            </a:extLst>
          </p:cNvPr>
          <p:cNvSpPr/>
          <p:nvPr/>
        </p:nvSpPr>
        <p:spPr>
          <a:xfrm>
            <a:off x="3928270" y="1437869"/>
            <a:ext cx="4547335" cy="14773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/>
              <a:t>zTrans</a:t>
            </a:r>
            <a:r>
              <a:rPr lang="en-US" dirty="0"/>
              <a:t> = </a:t>
            </a:r>
            <a:r>
              <a:rPr lang="en-US" dirty="0" err="1"/>
              <a:t>sem.pop</a:t>
            </a:r>
            <a:r>
              <a:rPr lang="en-US" dirty="0"/>
              <a:t>() </a:t>
            </a:r>
          </a:p>
          <a:p>
            <a:r>
              <a:rPr lang="en-US" dirty="0" err="1"/>
              <a:t>yTrans</a:t>
            </a:r>
            <a:r>
              <a:rPr lang="en-US" dirty="0"/>
              <a:t> = </a:t>
            </a:r>
            <a:r>
              <a:rPr lang="en-US" dirty="0" err="1"/>
              <a:t>sem.pop</a:t>
            </a:r>
            <a:r>
              <a:rPr lang="en-US" dirty="0"/>
              <a:t>()</a:t>
            </a:r>
          </a:p>
          <a:p>
            <a:r>
              <a:rPr lang="en-US" dirty="0" err="1"/>
              <a:t>xTrans</a:t>
            </a:r>
            <a:r>
              <a:rPr lang="en-US" dirty="0"/>
              <a:t> = </a:t>
            </a:r>
            <a:r>
              <a:rPr lang="en-US" dirty="0" err="1"/>
              <a:t>sem.pop</a:t>
            </a:r>
            <a:r>
              <a:rPr lang="en-US" dirty="0"/>
              <a:t>()</a:t>
            </a:r>
          </a:p>
          <a:p>
            <a:r>
              <a:rPr lang="en-US" dirty="0"/>
              <a:t>… </a:t>
            </a:r>
            <a:r>
              <a:rPr lang="en-US" i="1" dirty="0"/>
              <a:t>combine </a:t>
            </a:r>
            <a:r>
              <a:rPr lang="en-US" i="1" dirty="0" err="1"/>
              <a:t>xTrans</a:t>
            </a:r>
            <a:r>
              <a:rPr lang="en-US" i="1" dirty="0"/>
              <a:t>, </a:t>
            </a:r>
            <a:r>
              <a:rPr lang="en-US" i="1" dirty="0" err="1"/>
              <a:t>yTrans</a:t>
            </a:r>
            <a:r>
              <a:rPr lang="en-US" i="1" dirty="0"/>
              <a:t>, </a:t>
            </a:r>
            <a:r>
              <a:rPr lang="en-US" i="1" dirty="0" err="1"/>
              <a:t>zTrans</a:t>
            </a:r>
            <a:r>
              <a:rPr lang="en-US" i="1" dirty="0"/>
              <a:t> into </a:t>
            </a:r>
            <a:r>
              <a:rPr lang="en-US" i="1" dirty="0" err="1"/>
              <a:t>xTrans</a:t>
            </a:r>
            <a:r>
              <a:rPr lang="en-US" dirty="0"/>
              <a:t> …</a:t>
            </a:r>
          </a:p>
          <a:p>
            <a:r>
              <a:rPr lang="en-US" dirty="0" err="1"/>
              <a:t>sem.push</a:t>
            </a:r>
            <a:r>
              <a:rPr lang="en-US" dirty="0"/>
              <a:t>(</a:t>
            </a:r>
            <a:r>
              <a:rPr lang="en-US" dirty="0" err="1"/>
              <a:t>xTrans</a:t>
            </a:r>
            <a:r>
              <a:rPr lang="en-US" dirty="0"/>
              <a:t>)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0453D1BA-78C2-4FBC-82A4-22793ACF23C7}"/>
              </a:ext>
            </a:extLst>
          </p:cNvPr>
          <p:cNvSpPr txBox="1"/>
          <p:nvPr/>
        </p:nvSpPr>
        <p:spPr>
          <a:xfrm>
            <a:off x="663037" y="1427903"/>
            <a:ext cx="189026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W         </a:t>
            </a:r>
            <a:r>
              <a:rPr lang="en-US" dirty="0"/>
              <a:t>::= </a:t>
            </a:r>
            <a:r>
              <a:rPr lang="en-US" i="1" dirty="0"/>
              <a:t>X</a:t>
            </a:r>
            <a:r>
              <a:rPr lang="en-US" dirty="0"/>
              <a:t> </a:t>
            </a:r>
            <a:r>
              <a:rPr lang="en-US" i="1" dirty="0"/>
              <a:t>Y</a:t>
            </a:r>
            <a:r>
              <a:rPr lang="en-US" dirty="0"/>
              <a:t> </a:t>
            </a:r>
            <a:r>
              <a:rPr lang="en-US" i="1" dirty="0"/>
              <a:t>Z </a:t>
            </a:r>
            <a:r>
              <a:rPr lang="en-US" dirty="0"/>
              <a:t>#1</a:t>
            </a:r>
          </a:p>
          <a:p>
            <a:r>
              <a:rPr lang="en-US" dirty="0"/>
              <a:t>…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63C4DAF8-3BD1-42B3-AE5A-4D35657809CA}"/>
              </a:ext>
            </a:extLst>
          </p:cNvPr>
          <p:cNvSpPr txBox="1"/>
          <p:nvPr/>
        </p:nvSpPr>
        <p:spPr>
          <a:xfrm>
            <a:off x="654174" y="1143701"/>
            <a:ext cx="24018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/>
              <a:t>Augmented Production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D8D2F775-CDA1-4A40-9106-FC0DAB32C9DF}"/>
              </a:ext>
            </a:extLst>
          </p:cNvPr>
          <p:cNvGrpSpPr/>
          <p:nvPr/>
        </p:nvGrpSpPr>
        <p:grpSpPr>
          <a:xfrm>
            <a:off x="55508" y="3866646"/>
            <a:ext cx="1648372" cy="2684538"/>
            <a:chOff x="55508" y="3855027"/>
            <a:chExt cx="1648372" cy="2684538"/>
          </a:xfrm>
        </p:grpSpPr>
        <p:sp>
          <p:nvSpPr>
            <p:cNvPr id="19" name="!!eof1">
              <a:extLst>
                <a:ext uri="{FF2B5EF4-FFF2-40B4-BE49-F238E27FC236}">
                  <a16:creationId xmlns:a16="http://schemas.microsoft.com/office/drawing/2014/main" id="{80F00BB6-4F42-4EAE-A56E-368484253CA9}"/>
                </a:ext>
              </a:extLst>
            </p:cNvPr>
            <p:cNvSpPr/>
            <p:nvPr/>
          </p:nvSpPr>
          <p:spPr>
            <a:xfrm>
              <a:off x="55509" y="5532796"/>
              <a:ext cx="546046" cy="381000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b="1" dirty="0"/>
                <a:t>…</a:t>
              </a:r>
            </a:p>
          </p:txBody>
        </p:sp>
        <p:sp>
          <p:nvSpPr>
            <p:cNvPr id="29" name="!!stack1">
              <a:extLst>
                <a:ext uri="{FF2B5EF4-FFF2-40B4-BE49-F238E27FC236}">
                  <a16:creationId xmlns:a16="http://schemas.microsoft.com/office/drawing/2014/main" id="{5DBC2514-0CEA-4437-ACB0-8BC9488E27C5}"/>
                </a:ext>
              </a:extLst>
            </p:cNvPr>
            <p:cNvSpPr/>
            <p:nvPr/>
          </p:nvSpPr>
          <p:spPr>
            <a:xfrm>
              <a:off x="77597" y="5911781"/>
              <a:ext cx="532458" cy="6096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sz="1400" dirty="0"/>
                <a:t>Predict</a:t>
              </a:r>
            </a:p>
            <a:p>
              <a:pPr algn="ctr"/>
              <a:r>
                <a:rPr lang="en-US" sz="1400" dirty="0"/>
                <a:t>Stack</a:t>
              </a:r>
            </a:p>
          </p:txBody>
        </p:sp>
        <p:sp>
          <p:nvSpPr>
            <p:cNvPr id="34" name="!!ipar1">
              <a:extLst>
                <a:ext uri="{FF2B5EF4-FFF2-40B4-BE49-F238E27FC236}">
                  <a16:creationId xmlns:a16="http://schemas.microsoft.com/office/drawing/2014/main" id="{CB6DB43C-FDA5-4D1C-9A50-606CAF6DA7C6}"/>
                </a:ext>
              </a:extLst>
            </p:cNvPr>
            <p:cNvSpPr/>
            <p:nvPr/>
          </p:nvSpPr>
          <p:spPr>
            <a:xfrm>
              <a:off x="55508" y="5149033"/>
              <a:ext cx="546181" cy="381000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i="1" dirty="0"/>
                <a:t>W</a:t>
              </a:r>
            </a:p>
          </p:txBody>
        </p:sp>
        <p:sp>
          <p:nvSpPr>
            <p:cNvPr id="35" name="Stack1">
              <a:extLst>
                <a:ext uri="{FF2B5EF4-FFF2-40B4-BE49-F238E27FC236}">
                  <a16:creationId xmlns:a16="http://schemas.microsoft.com/office/drawing/2014/main" id="{CE0E82F3-B262-4669-BC2D-43BCB8DC0CDB}"/>
                </a:ext>
              </a:extLst>
            </p:cNvPr>
            <p:cNvSpPr/>
            <p:nvPr/>
          </p:nvSpPr>
          <p:spPr>
            <a:xfrm>
              <a:off x="623553" y="5920876"/>
              <a:ext cx="514923" cy="6096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sz="1400" dirty="0"/>
                <a:t>Sem.</a:t>
              </a:r>
            </a:p>
            <a:p>
              <a:pPr algn="ctr"/>
              <a:r>
                <a:rPr lang="en-US" sz="1400" dirty="0"/>
                <a:t>Stack</a:t>
              </a:r>
            </a:p>
          </p:txBody>
        </p:sp>
        <p:sp>
          <p:nvSpPr>
            <p:cNvPr id="39" name="Stack1">
              <a:extLst>
                <a:ext uri="{FF2B5EF4-FFF2-40B4-BE49-F238E27FC236}">
                  <a16:creationId xmlns:a16="http://schemas.microsoft.com/office/drawing/2014/main" id="{75D328DA-406D-4C5B-9BBD-BECD42410655}"/>
                </a:ext>
              </a:extLst>
            </p:cNvPr>
            <p:cNvSpPr/>
            <p:nvPr/>
          </p:nvSpPr>
          <p:spPr>
            <a:xfrm>
              <a:off x="1148868" y="5920873"/>
              <a:ext cx="532458" cy="6096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sz="1400" dirty="0"/>
                <a:t>Look ahead</a:t>
              </a:r>
            </a:p>
          </p:txBody>
        </p:sp>
        <p:sp>
          <p:nvSpPr>
            <p:cNvPr id="46" name="!!ipar1">
              <a:extLst>
                <a:ext uri="{FF2B5EF4-FFF2-40B4-BE49-F238E27FC236}">
                  <a16:creationId xmlns:a16="http://schemas.microsoft.com/office/drawing/2014/main" id="{1ACE1430-52B9-4D2B-BE7A-8BC2973D3059}"/>
                </a:ext>
              </a:extLst>
            </p:cNvPr>
            <p:cNvSpPr/>
            <p:nvPr/>
          </p:nvSpPr>
          <p:spPr>
            <a:xfrm>
              <a:off x="1157699" y="5588721"/>
              <a:ext cx="546181" cy="381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i="1" dirty="0"/>
                <a:t>…</a:t>
              </a:r>
            </a:p>
          </p:txBody>
        </p:sp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016DA4C1-4E8F-47EA-A69F-EABB594B1A3B}"/>
                </a:ext>
              </a:extLst>
            </p:cNvPr>
            <p:cNvSpPr/>
            <p:nvPr/>
          </p:nvSpPr>
          <p:spPr>
            <a:xfrm>
              <a:off x="55508" y="3855027"/>
              <a:ext cx="1625818" cy="2684538"/>
            </a:xfrm>
            <a:prstGeom prst="rect">
              <a:avLst/>
            </a:prstGeom>
            <a:noFill/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EB2793D9-F12C-46F8-8662-9406FAB5C1CD}"/>
              </a:ext>
            </a:extLst>
          </p:cNvPr>
          <p:cNvGrpSpPr/>
          <p:nvPr/>
        </p:nvGrpSpPr>
        <p:grpSpPr>
          <a:xfrm>
            <a:off x="5396814" y="3866646"/>
            <a:ext cx="1708628" cy="2684538"/>
            <a:chOff x="5245901" y="3857623"/>
            <a:chExt cx="1708628" cy="2684538"/>
          </a:xfrm>
        </p:grpSpPr>
        <p:sp>
          <p:nvSpPr>
            <p:cNvPr id="73" name="!!ipar1">
              <a:extLst>
                <a:ext uri="{FF2B5EF4-FFF2-40B4-BE49-F238E27FC236}">
                  <a16:creationId xmlns:a16="http://schemas.microsoft.com/office/drawing/2014/main" id="{F902BCF0-C2E1-44CD-BF8F-C8CB85B4E230}"/>
                </a:ext>
              </a:extLst>
            </p:cNvPr>
            <p:cNvSpPr/>
            <p:nvPr/>
          </p:nvSpPr>
          <p:spPr>
            <a:xfrm>
              <a:off x="5837707" y="5528557"/>
              <a:ext cx="546047" cy="381000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rIns="0" rtlCol="0" anchor="ctr"/>
            <a:lstStyle/>
            <a:p>
              <a:pPr algn="ctr"/>
              <a:r>
                <a:rPr lang="en-US" sz="1400" dirty="0" err="1"/>
                <a:t>xTrans</a:t>
              </a:r>
              <a:endParaRPr lang="en-US" sz="1400" dirty="0"/>
            </a:p>
          </p:txBody>
        </p:sp>
        <p:sp>
          <p:nvSpPr>
            <p:cNvPr id="74" name="!!eof1">
              <a:extLst>
                <a:ext uri="{FF2B5EF4-FFF2-40B4-BE49-F238E27FC236}">
                  <a16:creationId xmlns:a16="http://schemas.microsoft.com/office/drawing/2014/main" id="{B4F49868-1065-4FF3-9B67-7DEFEEF3A824}"/>
                </a:ext>
              </a:extLst>
            </p:cNvPr>
            <p:cNvSpPr/>
            <p:nvPr/>
          </p:nvSpPr>
          <p:spPr>
            <a:xfrm>
              <a:off x="5249602" y="5509827"/>
              <a:ext cx="546046" cy="381000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b="1" dirty="0"/>
                <a:t>…</a:t>
              </a:r>
            </a:p>
          </p:txBody>
        </p:sp>
        <p:sp>
          <p:nvSpPr>
            <p:cNvPr id="75" name="!!ipar1">
              <a:extLst>
                <a:ext uri="{FF2B5EF4-FFF2-40B4-BE49-F238E27FC236}">
                  <a16:creationId xmlns:a16="http://schemas.microsoft.com/office/drawing/2014/main" id="{7FB0A2A8-949C-405E-ACFF-650F8011AB83}"/>
                </a:ext>
              </a:extLst>
            </p:cNvPr>
            <p:cNvSpPr/>
            <p:nvPr/>
          </p:nvSpPr>
          <p:spPr>
            <a:xfrm>
              <a:off x="5249535" y="4753923"/>
              <a:ext cx="546181" cy="381000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i="1" dirty="0"/>
                <a:t>Z</a:t>
              </a:r>
            </a:p>
          </p:txBody>
        </p:sp>
        <p:sp>
          <p:nvSpPr>
            <p:cNvPr id="77" name="!!ipar1">
              <a:extLst>
                <a:ext uri="{FF2B5EF4-FFF2-40B4-BE49-F238E27FC236}">
                  <a16:creationId xmlns:a16="http://schemas.microsoft.com/office/drawing/2014/main" id="{6126E547-18C6-407B-916E-A137DF13FB6A}"/>
                </a:ext>
              </a:extLst>
            </p:cNvPr>
            <p:cNvSpPr/>
            <p:nvPr/>
          </p:nvSpPr>
          <p:spPr>
            <a:xfrm>
              <a:off x="5249535" y="5133155"/>
              <a:ext cx="546181" cy="381000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i="1" dirty="0"/>
                <a:t>#1</a:t>
              </a:r>
            </a:p>
          </p:txBody>
        </p:sp>
        <p:sp>
          <p:nvSpPr>
            <p:cNvPr id="78" name="!!stack1">
              <a:extLst>
                <a:ext uri="{FF2B5EF4-FFF2-40B4-BE49-F238E27FC236}">
                  <a16:creationId xmlns:a16="http://schemas.microsoft.com/office/drawing/2014/main" id="{FB816049-C08D-4FB0-9134-A3D0CCCC49F5}"/>
                </a:ext>
              </a:extLst>
            </p:cNvPr>
            <p:cNvSpPr/>
            <p:nvPr/>
          </p:nvSpPr>
          <p:spPr>
            <a:xfrm>
              <a:off x="5261306" y="5925775"/>
              <a:ext cx="532458" cy="6096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sz="1400" dirty="0"/>
                <a:t>Predict</a:t>
              </a:r>
            </a:p>
            <a:p>
              <a:pPr algn="ctr"/>
              <a:r>
                <a:rPr lang="en-US" sz="1400" dirty="0"/>
                <a:t>Stack</a:t>
              </a:r>
            </a:p>
          </p:txBody>
        </p:sp>
        <p:sp>
          <p:nvSpPr>
            <p:cNvPr id="79" name="Stack1">
              <a:extLst>
                <a:ext uri="{FF2B5EF4-FFF2-40B4-BE49-F238E27FC236}">
                  <a16:creationId xmlns:a16="http://schemas.microsoft.com/office/drawing/2014/main" id="{3D154DCF-787B-49B7-8DB6-FA56FB8D62FB}"/>
                </a:ext>
              </a:extLst>
            </p:cNvPr>
            <p:cNvSpPr/>
            <p:nvPr/>
          </p:nvSpPr>
          <p:spPr>
            <a:xfrm>
              <a:off x="5815714" y="5914090"/>
              <a:ext cx="589959" cy="6096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sz="1400" dirty="0"/>
                <a:t>Sem.</a:t>
              </a:r>
            </a:p>
            <a:p>
              <a:pPr algn="ctr"/>
              <a:r>
                <a:rPr lang="en-US" sz="1400" dirty="0"/>
                <a:t>Stack</a:t>
              </a:r>
            </a:p>
          </p:txBody>
        </p:sp>
        <p:sp>
          <p:nvSpPr>
            <p:cNvPr id="80" name="Stack1">
              <a:extLst>
                <a:ext uri="{FF2B5EF4-FFF2-40B4-BE49-F238E27FC236}">
                  <a16:creationId xmlns:a16="http://schemas.microsoft.com/office/drawing/2014/main" id="{883514AF-F1D3-4527-B507-5D8DAA7FD36F}"/>
                </a:ext>
              </a:extLst>
            </p:cNvPr>
            <p:cNvSpPr/>
            <p:nvPr/>
          </p:nvSpPr>
          <p:spPr>
            <a:xfrm>
              <a:off x="6415705" y="5914087"/>
              <a:ext cx="532458" cy="6096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sz="1400" dirty="0"/>
                <a:t>Look ahead</a:t>
              </a:r>
            </a:p>
          </p:txBody>
        </p:sp>
        <p:sp>
          <p:nvSpPr>
            <p:cNvPr id="81" name="!!ipar1">
              <a:extLst>
                <a:ext uri="{FF2B5EF4-FFF2-40B4-BE49-F238E27FC236}">
                  <a16:creationId xmlns:a16="http://schemas.microsoft.com/office/drawing/2014/main" id="{509182B8-39F9-4CC1-BA39-53B71C98E6BC}"/>
                </a:ext>
              </a:extLst>
            </p:cNvPr>
            <p:cNvSpPr/>
            <p:nvPr/>
          </p:nvSpPr>
          <p:spPr>
            <a:xfrm>
              <a:off x="6405608" y="5586266"/>
              <a:ext cx="546181" cy="381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i="1" dirty="0"/>
                <a:t>…</a:t>
              </a:r>
            </a:p>
          </p:txBody>
        </p:sp>
        <p:sp>
          <p:nvSpPr>
            <p:cNvPr id="83" name="!!ipar1">
              <a:extLst>
                <a:ext uri="{FF2B5EF4-FFF2-40B4-BE49-F238E27FC236}">
                  <a16:creationId xmlns:a16="http://schemas.microsoft.com/office/drawing/2014/main" id="{E05F4C29-AFE1-478F-B14B-7431ABF93BA4}"/>
                </a:ext>
              </a:extLst>
            </p:cNvPr>
            <p:cNvSpPr/>
            <p:nvPr/>
          </p:nvSpPr>
          <p:spPr>
            <a:xfrm>
              <a:off x="5837707" y="5140780"/>
              <a:ext cx="546047" cy="381000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rIns="0" rtlCol="0" anchor="ctr"/>
            <a:lstStyle/>
            <a:p>
              <a:pPr algn="ctr"/>
              <a:r>
                <a:rPr lang="en-US" sz="1400" dirty="0" err="1"/>
                <a:t>yTrans</a:t>
              </a:r>
              <a:endParaRPr lang="en-US" sz="1400" dirty="0"/>
            </a:p>
          </p:txBody>
        </p:sp>
        <p:sp>
          <p:nvSpPr>
            <p:cNvPr id="95" name="Rectangle 94">
              <a:extLst>
                <a:ext uri="{FF2B5EF4-FFF2-40B4-BE49-F238E27FC236}">
                  <a16:creationId xmlns:a16="http://schemas.microsoft.com/office/drawing/2014/main" id="{FA2FA739-0F37-4530-869E-4507E09E5E73}"/>
                </a:ext>
              </a:extLst>
            </p:cNvPr>
            <p:cNvSpPr/>
            <p:nvPr/>
          </p:nvSpPr>
          <p:spPr>
            <a:xfrm>
              <a:off x="5245901" y="3857623"/>
              <a:ext cx="1708628" cy="2684538"/>
            </a:xfrm>
            <a:prstGeom prst="rect">
              <a:avLst/>
            </a:prstGeom>
            <a:noFill/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DA097F3E-0605-4106-8C2A-51E2E4988C43}"/>
              </a:ext>
            </a:extLst>
          </p:cNvPr>
          <p:cNvGrpSpPr/>
          <p:nvPr/>
        </p:nvGrpSpPr>
        <p:grpSpPr>
          <a:xfrm>
            <a:off x="1815830" y="3866646"/>
            <a:ext cx="1657491" cy="2684538"/>
            <a:chOff x="1747503" y="3858497"/>
            <a:chExt cx="1657491" cy="2684538"/>
          </a:xfrm>
        </p:grpSpPr>
        <p:sp>
          <p:nvSpPr>
            <p:cNvPr id="38" name="!!eof1">
              <a:extLst>
                <a:ext uri="{FF2B5EF4-FFF2-40B4-BE49-F238E27FC236}">
                  <a16:creationId xmlns:a16="http://schemas.microsoft.com/office/drawing/2014/main" id="{03CF76B6-78DC-4D72-9180-312ADF7B5C1B}"/>
                </a:ext>
              </a:extLst>
            </p:cNvPr>
            <p:cNvSpPr/>
            <p:nvPr/>
          </p:nvSpPr>
          <p:spPr>
            <a:xfrm>
              <a:off x="1755027" y="5525705"/>
              <a:ext cx="546046" cy="381000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b="1" dirty="0"/>
                <a:t>…</a:t>
              </a:r>
            </a:p>
          </p:txBody>
        </p:sp>
        <p:sp>
          <p:nvSpPr>
            <p:cNvPr id="40" name="!!ipar1">
              <a:extLst>
                <a:ext uri="{FF2B5EF4-FFF2-40B4-BE49-F238E27FC236}">
                  <a16:creationId xmlns:a16="http://schemas.microsoft.com/office/drawing/2014/main" id="{C8F0F239-A517-40DC-9D64-7C54CC217F09}"/>
                </a:ext>
              </a:extLst>
            </p:cNvPr>
            <p:cNvSpPr/>
            <p:nvPr/>
          </p:nvSpPr>
          <p:spPr>
            <a:xfrm>
              <a:off x="1754960" y="4769801"/>
              <a:ext cx="546181" cy="381000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i="1" dirty="0"/>
                <a:t>Z</a:t>
              </a:r>
            </a:p>
          </p:txBody>
        </p:sp>
        <p:sp>
          <p:nvSpPr>
            <p:cNvPr id="42" name="!!ipar1">
              <a:extLst>
                <a:ext uri="{FF2B5EF4-FFF2-40B4-BE49-F238E27FC236}">
                  <a16:creationId xmlns:a16="http://schemas.microsoft.com/office/drawing/2014/main" id="{DFBF37A7-1BF3-4E51-BD14-F0B721111BA1}"/>
                </a:ext>
              </a:extLst>
            </p:cNvPr>
            <p:cNvSpPr/>
            <p:nvPr/>
          </p:nvSpPr>
          <p:spPr>
            <a:xfrm>
              <a:off x="1754960" y="4390575"/>
              <a:ext cx="546181" cy="381000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i="1" dirty="0"/>
                <a:t>Y</a:t>
              </a:r>
            </a:p>
          </p:txBody>
        </p:sp>
        <p:sp>
          <p:nvSpPr>
            <p:cNvPr id="43" name="!!ipar1">
              <a:extLst>
                <a:ext uri="{FF2B5EF4-FFF2-40B4-BE49-F238E27FC236}">
                  <a16:creationId xmlns:a16="http://schemas.microsoft.com/office/drawing/2014/main" id="{21A6957E-CF99-4373-9EE4-22436B83325B}"/>
                </a:ext>
              </a:extLst>
            </p:cNvPr>
            <p:cNvSpPr/>
            <p:nvPr/>
          </p:nvSpPr>
          <p:spPr>
            <a:xfrm>
              <a:off x="1754960" y="4011349"/>
              <a:ext cx="546181" cy="381000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i="1" dirty="0">
                  <a:ea typeface="Cambria Math" panose="02040503050406030204" pitchFamily="18" charset="0"/>
                </a:rPr>
                <a:t>X</a:t>
              </a:r>
              <a:endParaRPr lang="en-US" i="1" dirty="0"/>
            </a:p>
          </p:txBody>
        </p:sp>
        <p:sp>
          <p:nvSpPr>
            <p:cNvPr id="44" name="!!ipar1">
              <a:extLst>
                <a:ext uri="{FF2B5EF4-FFF2-40B4-BE49-F238E27FC236}">
                  <a16:creationId xmlns:a16="http://schemas.microsoft.com/office/drawing/2014/main" id="{DB65ED1F-5599-4EC4-B112-922DD5B7DAB2}"/>
                </a:ext>
              </a:extLst>
            </p:cNvPr>
            <p:cNvSpPr/>
            <p:nvPr/>
          </p:nvSpPr>
          <p:spPr>
            <a:xfrm>
              <a:off x="1754960" y="5149033"/>
              <a:ext cx="546181" cy="381000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i="1" dirty="0"/>
                <a:t>#1</a:t>
              </a:r>
            </a:p>
          </p:txBody>
        </p:sp>
        <p:sp>
          <p:nvSpPr>
            <p:cNvPr id="47" name="!!stack1">
              <a:extLst>
                <a:ext uri="{FF2B5EF4-FFF2-40B4-BE49-F238E27FC236}">
                  <a16:creationId xmlns:a16="http://schemas.microsoft.com/office/drawing/2014/main" id="{31A06F15-A7AB-4D7C-85F6-B9A162F0B781}"/>
                </a:ext>
              </a:extLst>
            </p:cNvPr>
            <p:cNvSpPr/>
            <p:nvPr/>
          </p:nvSpPr>
          <p:spPr>
            <a:xfrm>
              <a:off x="1766731" y="5920873"/>
              <a:ext cx="532458" cy="6096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sz="1400" dirty="0"/>
                <a:t>Predict</a:t>
              </a:r>
            </a:p>
            <a:p>
              <a:pPr algn="ctr"/>
              <a:r>
                <a:rPr lang="en-US" sz="1400" dirty="0"/>
                <a:t>Stack</a:t>
              </a:r>
            </a:p>
          </p:txBody>
        </p:sp>
        <p:sp>
          <p:nvSpPr>
            <p:cNvPr id="49" name="Stack1">
              <a:extLst>
                <a:ext uri="{FF2B5EF4-FFF2-40B4-BE49-F238E27FC236}">
                  <a16:creationId xmlns:a16="http://schemas.microsoft.com/office/drawing/2014/main" id="{856BA289-9E9F-4A7A-9B29-DA4C1B4CE416}"/>
                </a:ext>
              </a:extLst>
            </p:cNvPr>
            <p:cNvSpPr/>
            <p:nvPr/>
          </p:nvSpPr>
          <p:spPr>
            <a:xfrm>
              <a:off x="2312687" y="5929968"/>
              <a:ext cx="526903" cy="6096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sz="1400" dirty="0"/>
                <a:t>Sem.</a:t>
              </a:r>
            </a:p>
            <a:p>
              <a:pPr algn="ctr"/>
              <a:r>
                <a:rPr lang="en-US" sz="1400" dirty="0"/>
                <a:t>Stack</a:t>
              </a:r>
            </a:p>
          </p:txBody>
        </p:sp>
        <p:sp>
          <p:nvSpPr>
            <p:cNvPr id="52" name="Stack1">
              <a:extLst>
                <a:ext uri="{FF2B5EF4-FFF2-40B4-BE49-F238E27FC236}">
                  <a16:creationId xmlns:a16="http://schemas.microsoft.com/office/drawing/2014/main" id="{21354C17-CD01-478B-B187-62B4C7CAE4EE}"/>
                </a:ext>
              </a:extLst>
            </p:cNvPr>
            <p:cNvSpPr/>
            <p:nvPr/>
          </p:nvSpPr>
          <p:spPr>
            <a:xfrm>
              <a:off x="2853587" y="5929965"/>
              <a:ext cx="532458" cy="6096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sz="1400" dirty="0"/>
                <a:t>Look ahead</a:t>
              </a:r>
            </a:p>
          </p:txBody>
        </p:sp>
        <p:sp>
          <p:nvSpPr>
            <p:cNvPr id="53" name="!!ipar1">
              <a:extLst>
                <a:ext uri="{FF2B5EF4-FFF2-40B4-BE49-F238E27FC236}">
                  <a16:creationId xmlns:a16="http://schemas.microsoft.com/office/drawing/2014/main" id="{C0F146B1-5DC9-44CF-BF86-6EEB4719C4E1}"/>
                </a:ext>
              </a:extLst>
            </p:cNvPr>
            <p:cNvSpPr/>
            <p:nvPr/>
          </p:nvSpPr>
          <p:spPr>
            <a:xfrm>
              <a:off x="2848687" y="5602144"/>
              <a:ext cx="546181" cy="381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i="1" dirty="0"/>
                <a:t>…</a:t>
              </a:r>
            </a:p>
          </p:txBody>
        </p:sp>
        <p:sp>
          <p:nvSpPr>
            <p:cNvPr id="96" name="Rectangle 95">
              <a:extLst>
                <a:ext uri="{FF2B5EF4-FFF2-40B4-BE49-F238E27FC236}">
                  <a16:creationId xmlns:a16="http://schemas.microsoft.com/office/drawing/2014/main" id="{A931A4B3-03E1-4892-AA8A-B21B57D1EF1C}"/>
                </a:ext>
              </a:extLst>
            </p:cNvPr>
            <p:cNvSpPr/>
            <p:nvPr/>
          </p:nvSpPr>
          <p:spPr>
            <a:xfrm>
              <a:off x="1747503" y="3858497"/>
              <a:ext cx="1657491" cy="2684538"/>
            </a:xfrm>
            <a:prstGeom prst="rect">
              <a:avLst/>
            </a:prstGeom>
            <a:noFill/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0B2A84DE-9445-47FA-8E57-D205BAD2B7BF}"/>
              </a:ext>
            </a:extLst>
          </p:cNvPr>
          <p:cNvGrpSpPr/>
          <p:nvPr/>
        </p:nvGrpSpPr>
        <p:grpSpPr>
          <a:xfrm>
            <a:off x="3585271" y="3866646"/>
            <a:ext cx="1699593" cy="2684538"/>
            <a:chOff x="3480245" y="3866646"/>
            <a:chExt cx="1699593" cy="2684538"/>
          </a:xfrm>
        </p:grpSpPr>
        <p:sp>
          <p:nvSpPr>
            <p:cNvPr id="55" name="!!ipar1">
              <a:extLst>
                <a:ext uri="{FF2B5EF4-FFF2-40B4-BE49-F238E27FC236}">
                  <a16:creationId xmlns:a16="http://schemas.microsoft.com/office/drawing/2014/main" id="{EB71E593-91E4-42E4-9C69-17BE547DDF3F}"/>
                </a:ext>
              </a:extLst>
            </p:cNvPr>
            <p:cNvSpPr/>
            <p:nvPr/>
          </p:nvSpPr>
          <p:spPr>
            <a:xfrm>
              <a:off x="4068417" y="5556054"/>
              <a:ext cx="532459" cy="381000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rIns="0" rtlCol="0" anchor="ctr"/>
            <a:lstStyle/>
            <a:p>
              <a:pPr algn="ctr"/>
              <a:r>
                <a:rPr lang="en-US" sz="1400" dirty="0" err="1"/>
                <a:t>xTrans</a:t>
              </a:r>
              <a:endParaRPr lang="en-US" sz="1400" dirty="0"/>
            </a:p>
          </p:txBody>
        </p:sp>
        <p:sp>
          <p:nvSpPr>
            <p:cNvPr id="57" name="!!eof1">
              <a:extLst>
                <a:ext uri="{FF2B5EF4-FFF2-40B4-BE49-F238E27FC236}">
                  <a16:creationId xmlns:a16="http://schemas.microsoft.com/office/drawing/2014/main" id="{27013429-73DC-4241-90E1-AF09CFAD84E1}"/>
                </a:ext>
              </a:extLst>
            </p:cNvPr>
            <p:cNvSpPr/>
            <p:nvPr/>
          </p:nvSpPr>
          <p:spPr>
            <a:xfrm>
              <a:off x="3480312" y="5537324"/>
              <a:ext cx="546046" cy="381000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b="1" dirty="0"/>
                <a:t>…</a:t>
              </a:r>
            </a:p>
          </p:txBody>
        </p:sp>
        <p:sp>
          <p:nvSpPr>
            <p:cNvPr id="58" name="!!ipar1">
              <a:extLst>
                <a:ext uri="{FF2B5EF4-FFF2-40B4-BE49-F238E27FC236}">
                  <a16:creationId xmlns:a16="http://schemas.microsoft.com/office/drawing/2014/main" id="{7EA36612-00BE-437E-A5E3-C811CB378C9E}"/>
                </a:ext>
              </a:extLst>
            </p:cNvPr>
            <p:cNvSpPr/>
            <p:nvPr/>
          </p:nvSpPr>
          <p:spPr>
            <a:xfrm>
              <a:off x="3480245" y="4781420"/>
              <a:ext cx="546181" cy="381000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i="1" dirty="0"/>
                <a:t>Z</a:t>
              </a:r>
            </a:p>
          </p:txBody>
        </p:sp>
        <p:sp>
          <p:nvSpPr>
            <p:cNvPr id="61" name="!!ipar1">
              <a:extLst>
                <a:ext uri="{FF2B5EF4-FFF2-40B4-BE49-F238E27FC236}">
                  <a16:creationId xmlns:a16="http://schemas.microsoft.com/office/drawing/2014/main" id="{EC6CF9C0-C0E3-476B-8284-850592C35248}"/>
                </a:ext>
              </a:extLst>
            </p:cNvPr>
            <p:cNvSpPr/>
            <p:nvPr/>
          </p:nvSpPr>
          <p:spPr>
            <a:xfrm>
              <a:off x="3480245" y="4402194"/>
              <a:ext cx="546181" cy="381000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i="1" dirty="0"/>
                <a:t>Y</a:t>
              </a:r>
            </a:p>
          </p:txBody>
        </p:sp>
        <p:sp>
          <p:nvSpPr>
            <p:cNvPr id="63" name="!!ipar1">
              <a:extLst>
                <a:ext uri="{FF2B5EF4-FFF2-40B4-BE49-F238E27FC236}">
                  <a16:creationId xmlns:a16="http://schemas.microsoft.com/office/drawing/2014/main" id="{B877D33C-B5DB-41FF-BF8F-DC26B2CB9B18}"/>
                </a:ext>
              </a:extLst>
            </p:cNvPr>
            <p:cNvSpPr/>
            <p:nvPr/>
          </p:nvSpPr>
          <p:spPr>
            <a:xfrm>
              <a:off x="3480245" y="5160652"/>
              <a:ext cx="546181" cy="381000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i="1" dirty="0"/>
                <a:t>#1</a:t>
              </a:r>
            </a:p>
          </p:txBody>
        </p:sp>
        <p:sp>
          <p:nvSpPr>
            <p:cNvPr id="65" name="!!stack1">
              <a:extLst>
                <a:ext uri="{FF2B5EF4-FFF2-40B4-BE49-F238E27FC236}">
                  <a16:creationId xmlns:a16="http://schemas.microsoft.com/office/drawing/2014/main" id="{A0E7E8CA-6CB8-4B82-8D89-126227803867}"/>
                </a:ext>
              </a:extLst>
            </p:cNvPr>
            <p:cNvSpPr/>
            <p:nvPr/>
          </p:nvSpPr>
          <p:spPr>
            <a:xfrm>
              <a:off x="3492016" y="5932492"/>
              <a:ext cx="532458" cy="6096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sz="1400" dirty="0"/>
                <a:t>Predict</a:t>
              </a:r>
            </a:p>
            <a:p>
              <a:pPr algn="ctr"/>
              <a:r>
                <a:rPr lang="en-US" sz="1400" dirty="0"/>
                <a:t>Stack</a:t>
              </a:r>
            </a:p>
          </p:txBody>
        </p:sp>
        <p:sp>
          <p:nvSpPr>
            <p:cNvPr id="66" name="Stack1">
              <a:extLst>
                <a:ext uri="{FF2B5EF4-FFF2-40B4-BE49-F238E27FC236}">
                  <a16:creationId xmlns:a16="http://schemas.microsoft.com/office/drawing/2014/main" id="{916C2647-8006-4CFE-A4A0-DDDC0F828F77}"/>
                </a:ext>
              </a:extLst>
            </p:cNvPr>
            <p:cNvSpPr/>
            <p:nvPr/>
          </p:nvSpPr>
          <p:spPr>
            <a:xfrm>
              <a:off x="4043167" y="5936392"/>
              <a:ext cx="575603" cy="6096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sz="1400" dirty="0"/>
                <a:t>Sem. Stack</a:t>
              </a:r>
            </a:p>
          </p:txBody>
        </p:sp>
        <p:sp>
          <p:nvSpPr>
            <p:cNvPr id="71" name="Stack1">
              <a:extLst>
                <a:ext uri="{FF2B5EF4-FFF2-40B4-BE49-F238E27FC236}">
                  <a16:creationId xmlns:a16="http://schemas.microsoft.com/office/drawing/2014/main" id="{8B1DD741-78DC-40BF-BD82-0103B20595D0}"/>
                </a:ext>
              </a:extLst>
            </p:cNvPr>
            <p:cNvSpPr/>
            <p:nvPr/>
          </p:nvSpPr>
          <p:spPr>
            <a:xfrm>
              <a:off x="4630830" y="5941584"/>
              <a:ext cx="532458" cy="6096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sz="1400" dirty="0"/>
                <a:t>Look ahead</a:t>
              </a:r>
            </a:p>
          </p:txBody>
        </p:sp>
        <p:sp>
          <p:nvSpPr>
            <p:cNvPr id="72" name="!!ipar1">
              <a:extLst>
                <a:ext uri="{FF2B5EF4-FFF2-40B4-BE49-F238E27FC236}">
                  <a16:creationId xmlns:a16="http://schemas.microsoft.com/office/drawing/2014/main" id="{D35063FF-BD49-4524-B9A4-0DB8118D85A1}"/>
                </a:ext>
              </a:extLst>
            </p:cNvPr>
            <p:cNvSpPr/>
            <p:nvPr/>
          </p:nvSpPr>
          <p:spPr>
            <a:xfrm>
              <a:off x="4625930" y="5613763"/>
              <a:ext cx="546181" cy="381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i="1" dirty="0"/>
                <a:t>…</a:t>
              </a:r>
            </a:p>
          </p:txBody>
        </p:sp>
        <p:sp>
          <p:nvSpPr>
            <p:cNvPr id="97" name="Rectangle 96">
              <a:extLst>
                <a:ext uri="{FF2B5EF4-FFF2-40B4-BE49-F238E27FC236}">
                  <a16:creationId xmlns:a16="http://schemas.microsoft.com/office/drawing/2014/main" id="{B2F6EA0B-E8B2-4CA6-8096-99DB0C1C3E21}"/>
                </a:ext>
              </a:extLst>
            </p:cNvPr>
            <p:cNvSpPr/>
            <p:nvPr/>
          </p:nvSpPr>
          <p:spPr>
            <a:xfrm>
              <a:off x="3480246" y="3866646"/>
              <a:ext cx="1699592" cy="2651914"/>
            </a:xfrm>
            <a:prstGeom prst="rect">
              <a:avLst/>
            </a:prstGeom>
            <a:noFill/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4B60EC29-F0AE-422C-8EDE-44AB3FEDCCEC}"/>
              </a:ext>
            </a:extLst>
          </p:cNvPr>
          <p:cNvGrpSpPr/>
          <p:nvPr/>
        </p:nvGrpSpPr>
        <p:grpSpPr>
          <a:xfrm>
            <a:off x="7217393" y="3866646"/>
            <a:ext cx="1795486" cy="2684538"/>
            <a:chOff x="7238174" y="3836619"/>
            <a:chExt cx="1795486" cy="2684538"/>
          </a:xfrm>
        </p:grpSpPr>
        <p:sp>
          <p:nvSpPr>
            <p:cNvPr id="85" name="!!ipar1">
              <a:extLst>
                <a:ext uri="{FF2B5EF4-FFF2-40B4-BE49-F238E27FC236}">
                  <a16:creationId xmlns:a16="http://schemas.microsoft.com/office/drawing/2014/main" id="{84D8244D-B3EF-47FE-81E4-BDA47722F8E1}"/>
                </a:ext>
              </a:extLst>
            </p:cNvPr>
            <p:cNvSpPr/>
            <p:nvPr/>
          </p:nvSpPr>
          <p:spPr>
            <a:xfrm>
              <a:off x="7831257" y="5516216"/>
              <a:ext cx="666417" cy="381000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400" dirty="0" err="1"/>
                <a:t>xTrans</a:t>
              </a:r>
              <a:endParaRPr lang="en-US" sz="1400" dirty="0"/>
            </a:p>
          </p:txBody>
        </p:sp>
        <p:sp>
          <p:nvSpPr>
            <p:cNvPr id="86" name="!!eof1">
              <a:extLst>
                <a:ext uri="{FF2B5EF4-FFF2-40B4-BE49-F238E27FC236}">
                  <a16:creationId xmlns:a16="http://schemas.microsoft.com/office/drawing/2014/main" id="{46F6A261-5BAE-43F4-8FCD-A16D3EFAE13A}"/>
                </a:ext>
              </a:extLst>
            </p:cNvPr>
            <p:cNvSpPr/>
            <p:nvPr/>
          </p:nvSpPr>
          <p:spPr>
            <a:xfrm>
              <a:off x="7243152" y="5497486"/>
              <a:ext cx="546046" cy="381000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b="1" dirty="0"/>
                <a:t>…</a:t>
              </a:r>
            </a:p>
          </p:txBody>
        </p:sp>
        <p:sp>
          <p:nvSpPr>
            <p:cNvPr id="88" name="!!ipar1">
              <a:extLst>
                <a:ext uri="{FF2B5EF4-FFF2-40B4-BE49-F238E27FC236}">
                  <a16:creationId xmlns:a16="http://schemas.microsoft.com/office/drawing/2014/main" id="{D826A91C-61F2-4732-AB1B-ADE92DC15517}"/>
                </a:ext>
              </a:extLst>
            </p:cNvPr>
            <p:cNvSpPr/>
            <p:nvPr/>
          </p:nvSpPr>
          <p:spPr>
            <a:xfrm>
              <a:off x="7243085" y="5120814"/>
              <a:ext cx="546181" cy="381000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i="1" dirty="0"/>
                <a:t>#1</a:t>
              </a:r>
            </a:p>
          </p:txBody>
        </p:sp>
        <p:sp>
          <p:nvSpPr>
            <p:cNvPr id="89" name="!!stack1">
              <a:extLst>
                <a:ext uri="{FF2B5EF4-FFF2-40B4-BE49-F238E27FC236}">
                  <a16:creationId xmlns:a16="http://schemas.microsoft.com/office/drawing/2014/main" id="{783D8E6D-68C3-4AF7-A4F7-4FBB729DC002}"/>
                </a:ext>
              </a:extLst>
            </p:cNvPr>
            <p:cNvSpPr/>
            <p:nvPr/>
          </p:nvSpPr>
          <p:spPr>
            <a:xfrm>
              <a:off x="7254856" y="5892654"/>
              <a:ext cx="532458" cy="6096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sz="1400" dirty="0"/>
                <a:t>Predict</a:t>
              </a:r>
            </a:p>
            <a:p>
              <a:pPr algn="ctr"/>
              <a:r>
                <a:rPr lang="en-US" sz="1400" dirty="0"/>
                <a:t>Stack</a:t>
              </a:r>
            </a:p>
          </p:txBody>
        </p:sp>
        <p:sp>
          <p:nvSpPr>
            <p:cNvPr id="90" name="Stack1">
              <a:extLst>
                <a:ext uri="{FF2B5EF4-FFF2-40B4-BE49-F238E27FC236}">
                  <a16:creationId xmlns:a16="http://schemas.microsoft.com/office/drawing/2014/main" id="{D7D89DBC-6FF4-44B1-A34B-42A174318545}"/>
                </a:ext>
              </a:extLst>
            </p:cNvPr>
            <p:cNvSpPr/>
            <p:nvPr/>
          </p:nvSpPr>
          <p:spPr>
            <a:xfrm>
              <a:off x="7800812" y="5901749"/>
              <a:ext cx="691962" cy="6096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sz="1400" dirty="0"/>
                <a:t>Semantic</a:t>
              </a:r>
            </a:p>
            <a:p>
              <a:pPr algn="ctr"/>
              <a:r>
                <a:rPr lang="en-US" sz="1400" dirty="0"/>
                <a:t>Stack</a:t>
              </a:r>
            </a:p>
          </p:txBody>
        </p:sp>
        <p:sp>
          <p:nvSpPr>
            <p:cNvPr id="91" name="Stack1">
              <a:extLst>
                <a:ext uri="{FF2B5EF4-FFF2-40B4-BE49-F238E27FC236}">
                  <a16:creationId xmlns:a16="http://schemas.microsoft.com/office/drawing/2014/main" id="{AB651B5D-2ABD-403B-B38F-567357E85EED}"/>
                </a:ext>
              </a:extLst>
            </p:cNvPr>
            <p:cNvSpPr/>
            <p:nvPr/>
          </p:nvSpPr>
          <p:spPr>
            <a:xfrm>
              <a:off x="8492379" y="5901746"/>
              <a:ext cx="532458" cy="6096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sz="1400" dirty="0"/>
                <a:t>Look ahead</a:t>
              </a:r>
            </a:p>
          </p:txBody>
        </p:sp>
        <p:sp>
          <p:nvSpPr>
            <p:cNvPr id="92" name="!!ipar1">
              <a:extLst>
                <a:ext uri="{FF2B5EF4-FFF2-40B4-BE49-F238E27FC236}">
                  <a16:creationId xmlns:a16="http://schemas.microsoft.com/office/drawing/2014/main" id="{6C89B4CB-23E7-4A35-97CF-E26EC3D25BDC}"/>
                </a:ext>
              </a:extLst>
            </p:cNvPr>
            <p:cNvSpPr/>
            <p:nvPr/>
          </p:nvSpPr>
          <p:spPr>
            <a:xfrm>
              <a:off x="8487479" y="5573925"/>
              <a:ext cx="546181" cy="381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i="1" dirty="0"/>
                <a:t>…</a:t>
              </a:r>
            </a:p>
          </p:txBody>
        </p:sp>
        <p:sp>
          <p:nvSpPr>
            <p:cNvPr id="93" name="!!ipar1">
              <a:extLst>
                <a:ext uri="{FF2B5EF4-FFF2-40B4-BE49-F238E27FC236}">
                  <a16:creationId xmlns:a16="http://schemas.microsoft.com/office/drawing/2014/main" id="{F9A58F59-9CEA-4E30-99CC-A00E1A154FA2}"/>
                </a:ext>
              </a:extLst>
            </p:cNvPr>
            <p:cNvSpPr/>
            <p:nvPr/>
          </p:nvSpPr>
          <p:spPr>
            <a:xfrm>
              <a:off x="7831257" y="5128439"/>
              <a:ext cx="666417" cy="381000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400" dirty="0" err="1"/>
                <a:t>yTrans</a:t>
              </a:r>
              <a:endParaRPr lang="en-US" sz="1400" dirty="0"/>
            </a:p>
          </p:txBody>
        </p:sp>
        <p:sp>
          <p:nvSpPr>
            <p:cNvPr id="94" name="!!ipar1">
              <a:extLst>
                <a:ext uri="{FF2B5EF4-FFF2-40B4-BE49-F238E27FC236}">
                  <a16:creationId xmlns:a16="http://schemas.microsoft.com/office/drawing/2014/main" id="{FB807235-C5D3-48FA-8D90-A8CDBBB2853E}"/>
                </a:ext>
              </a:extLst>
            </p:cNvPr>
            <p:cNvSpPr/>
            <p:nvPr/>
          </p:nvSpPr>
          <p:spPr>
            <a:xfrm>
              <a:off x="7821062" y="4749224"/>
              <a:ext cx="666417" cy="381000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400" dirty="0" err="1"/>
                <a:t>zTrans</a:t>
              </a:r>
              <a:endParaRPr lang="en-US" sz="1400" dirty="0"/>
            </a:p>
          </p:txBody>
        </p:sp>
        <p:sp>
          <p:nvSpPr>
            <p:cNvPr id="98" name="Rectangle 97">
              <a:extLst>
                <a:ext uri="{FF2B5EF4-FFF2-40B4-BE49-F238E27FC236}">
                  <a16:creationId xmlns:a16="http://schemas.microsoft.com/office/drawing/2014/main" id="{677AB018-105A-4466-B1DD-134BB491490B}"/>
                </a:ext>
              </a:extLst>
            </p:cNvPr>
            <p:cNvSpPr/>
            <p:nvPr/>
          </p:nvSpPr>
          <p:spPr>
            <a:xfrm>
              <a:off x="7238174" y="3836619"/>
              <a:ext cx="1786663" cy="2684538"/>
            </a:xfrm>
            <a:prstGeom prst="rect">
              <a:avLst/>
            </a:prstGeom>
            <a:noFill/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1415B115-144D-42E7-8EE4-D44954E62097}"/>
              </a:ext>
            </a:extLst>
          </p:cNvPr>
          <p:cNvSpPr/>
          <p:nvPr/>
        </p:nvSpPr>
        <p:spPr>
          <a:xfrm>
            <a:off x="1220932" y="3546606"/>
            <a:ext cx="857250" cy="250001"/>
          </a:xfrm>
          <a:custGeom>
            <a:avLst/>
            <a:gdLst>
              <a:gd name="connsiteX0" fmla="*/ 0 w 857250"/>
              <a:gd name="connsiteY0" fmla="*/ 353569 h 353569"/>
              <a:gd name="connsiteX1" fmla="*/ 316923 w 857250"/>
              <a:gd name="connsiteY1" fmla="*/ 278 h 353569"/>
              <a:gd name="connsiteX2" fmla="*/ 857250 w 857250"/>
              <a:gd name="connsiteY2" fmla="*/ 306810 h 353569"/>
              <a:gd name="connsiteX0" fmla="*/ 0 w 857250"/>
              <a:gd name="connsiteY0" fmla="*/ 46758 h 46758"/>
              <a:gd name="connsiteX1" fmla="*/ 857250 w 857250"/>
              <a:gd name="connsiteY1" fmla="*/ -1 h 46758"/>
              <a:gd name="connsiteX0" fmla="*/ 0 w 857250"/>
              <a:gd name="connsiteY0" fmla="*/ 428672 h 428672"/>
              <a:gd name="connsiteX1" fmla="*/ 857250 w 857250"/>
              <a:gd name="connsiteY1" fmla="*/ 381913 h 428672"/>
              <a:gd name="connsiteX0" fmla="*/ 0 w 857250"/>
              <a:gd name="connsiteY0" fmla="*/ 548236 h 548236"/>
              <a:gd name="connsiteX1" fmla="*/ 857250 w 857250"/>
              <a:gd name="connsiteY1" fmla="*/ 501477 h 548236"/>
              <a:gd name="connsiteX0" fmla="*/ 0 w 857250"/>
              <a:gd name="connsiteY0" fmla="*/ 551698 h 551698"/>
              <a:gd name="connsiteX1" fmla="*/ 857250 w 857250"/>
              <a:gd name="connsiteY1" fmla="*/ 504939 h 551698"/>
              <a:gd name="connsiteX0" fmla="*/ 0 w 857250"/>
              <a:gd name="connsiteY0" fmla="*/ 436028 h 436028"/>
              <a:gd name="connsiteX1" fmla="*/ 857250 w 857250"/>
              <a:gd name="connsiteY1" fmla="*/ 389269 h 436028"/>
              <a:gd name="connsiteX0" fmla="*/ 0 w 857250"/>
              <a:gd name="connsiteY0" fmla="*/ 399930 h 399930"/>
              <a:gd name="connsiteX1" fmla="*/ 857250 w 857250"/>
              <a:gd name="connsiteY1" fmla="*/ 353171 h 399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57250" h="399930">
                <a:moveTo>
                  <a:pt x="0" y="399930"/>
                </a:moveTo>
                <a:cubicBezTo>
                  <a:pt x="11430" y="-78869"/>
                  <a:pt x="835660" y="-167596"/>
                  <a:pt x="857250" y="353171"/>
                </a:cubicBezTo>
              </a:path>
            </a:pathLst>
          </a:custGeom>
          <a:noFill/>
          <a:ln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7B1F220-374D-49BD-A379-D72802D79639}"/>
              </a:ext>
            </a:extLst>
          </p:cNvPr>
          <p:cNvSpPr txBox="1"/>
          <p:nvPr/>
        </p:nvSpPr>
        <p:spPr>
          <a:xfrm>
            <a:off x="1237448" y="3252907"/>
            <a:ext cx="92204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Expand W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BFC2D798-9CF1-4515-B8A1-56407F7039DB}"/>
              </a:ext>
            </a:extLst>
          </p:cNvPr>
          <p:cNvSpPr txBox="1"/>
          <p:nvPr/>
        </p:nvSpPr>
        <p:spPr>
          <a:xfrm>
            <a:off x="2884073" y="3070661"/>
            <a:ext cx="132279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/>
              <a:t>Process X</a:t>
            </a:r>
          </a:p>
          <a:p>
            <a:pPr algn="ctr"/>
            <a:r>
              <a:rPr lang="en-US" sz="1400" dirty="0"/>
              <a:t>(multiple steps)</a:t>
            </a:r>
          </a:p>
        </p:txBody>
      </p:sp>
      <p:sp>
        <p:nvSpPr>
          <p:cNvPr id="101" name="Freeform: Shape 100">
            <a:extLst>
              <a:ext uri="{FF2B5EF4-FFF2-40B4-BE49-F238E27FC236}">
                <a16:creationId xmlns:a16="http://schemas.microsoft.com/office/drawing/2014/main" id="{995ABC31-8199-4983-877B-D0B80B32E7CD}"/>
              </a:ext>
            </a:extLst>
          </p:cNvPr>
          <p:cNvSpPr/>
          <p:nvPr/>
        </p:nvSpPr>
        <p:spPr>
          <a:xfrm>
            <a:off x="3071020" y="3562174"/>
            <a:ext cx="857250" cy="250001"/>
          </a:xfrm>
          <a:custGeom>
            <a:avLst/>
            <a:gdLst>
              <a:gd name="connsiteX0" fmla="*/ 0 w 857250"/>
              <a:gd name="connsiteY0" fmla="*/ 353569 h 353569"/>
              <a:gd name="connsiteX1" fmla="*/ 316923 w 857250"/>
              <a:gd name="connsiteY1" fmla="*/ 278 h 353569"/>
              <a:gd name="connsiteX2" fmla="*/ 857250 w 857250"/>
              <a:gd name="connsiteY2" fmla="*/ 306810 h 353569"/>
              <a:gd name="connsiteX0" fmla="*/ 0 w 857250"/>
              <a:gd name="connsiteY0" fmla="*/ 46758 h 46758"/>
              <a:gd name="connsiteX1" fmla="*/ 857250 w 857250"/>
              <a:gd name="connsiteY1" fmla="*/ -1 h 46758"/>
              <a:gd name="connsiteX0" fmla="*/ 0 w 857250"/>
              <a:gd name="connsiteY0" fmla="*/ 428672 h 428672"/>
              <a:gd name="connsiteX1" fmla="*/ 857250 w 857250"/>
              <a:gd name="connsiteY1" fmla="*/ 381913 h 428672"/>
              <a:gd name="connsiteX0" fmla="*/ 0 w 857250"/>
              <a:gd name="connsiteY0" fmla="*/ 548236 h 548236"/>
              <a:gd name="connsiteX1" fmla="*/ 857250 w 857250"/>
              <a:gd name="connsiteY1" fmla="*/ 501477 h 548236"/>
              <a:gd name="connsiteX0" fmla="*/ 0 w 857250"/>
              <a:gd name="connsiteY0" fmla="*/ 551698 h 551698"/>
              <a:gd name="connsiteX1" fmla="*/ 857250 w 857250"/>
              <a:gd name="connsiteY1" fmla="*/ 504939 h 551698"/>
              <a:gd name="connsiteX0" fmla="*/ 0 w 857250"/>
              <a:gd name="connsiteY0" fmla="*/ 436028 h 436028"/>
              <a:gd name="connsiteX1" fmla="*/ 857250 w 857250"/>
              <a:gd name="connsiteY1" fmla="*/ 389269 h 436028"/>
              <a:gd name="connsiteX0" fmla="*/ 0 w 857250"/>
              <a:gd name="connsiteY0" fmla="*/ 399930 h 399930"/>
              <a:gd name="connsiteX1" fmla="*/ 857250 w 857250"/>
              <a:gd name="connsiteY1" fmla="*/ 353171 h 399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57250" h="399930">
                <a:moveTo>
                  <a:pt x="0" y="399930"/>
                </a:moveTo>
                <a:cubicBezTo>
                  <a:pt x="11430" y="-78869"/>
                  <a:pt x="835660" y="-167596"/>
                  <a:pt x="857250" y="353171"/>
                </a:cubicBezTo>
              </a:path>
            </a:pathLst>
          </a:custGeom>
          <a:noFill/>
          <a:ln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1D21B5FB-3641-464B-A263-6B96CFFC8199}"/>
              </a:ext>
            </a:extLst>
          </p:cNvPr>
          <p:cNvSpPr txBox="1"/>
          <p:nvPr/>
        </p:nvSpPr>
        <p:spPr>
          <a:xfrm>
            <a:off x="4538310" y="3048927"/>
            <a:ext cx="132279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/>
              <a:t>Process Y</a:t>
            </a:r>
          </a:p>
          <a:p>
            <a:pPr algn="ctr"/>
            <a:r>
              <a:rPr lang="en-US" sz="1400" dirty="0"/>
              <a:t>(multiple steps)</a:t>
            </a:r>
          </a:p>
        </p:txBody>
      </p:sp>
      <p:sp>
        <p:nvSpPr>
          <p:cNvPr id="103" name="Freeform: Shape 102">
            <a:extLst>
              <a:ext uri="{FF2B5EF4-FFF2-40B4-BE49-F238E27FC236}">
                <a16:creationId xmlns:a16="http://schemas.microsoft.com/office/drawing/2014/main" id="{454888D4-7B26-4A13-9BF1-0148A1988B30}"/>
              </a:ext>
            </a:extLst>
          </p:cNvPr>
          <p:cNvSpPr/>
          <p:nvPr/>
        </p:nvSpPr>
        <p:spPr>
          <a:xfrm>
            <a:off x="4725257" y="3540440"/>
            <a:ext cx="857250" cy="250001"/>
          </a:xfrm>
          <a:custGeom>
            <a:avLst/>
            <a:gdLst>
              <a:gd name="connsiteX0" fmla="*/ 0 w 857250"/>
              <a:gd name="connsiteY0" fmla="*/ 353569 h 353569"/>
              <a:gd name="connsiteX1" fmla="*/ 316923 w 857250"/>
              <a:gd name="connsiteY1" fmla="*/ 278 h 353569"/>
              <a:gd name="connsiteX2" fmla="*/ 857250 w 857250"/>
              <a:gd name="connsiteY2" fmla="*/ 306810 h 353569"/>
              <a:gd name="connsiteX0" fmla="*/ 0 w 857250"/>
              <a:gd name="connsiteY0" fmla="*/ 46758 h 46758"/>
              <a:gd name="connsiteX1" fmla="*/ 857250 w 857250"/>
              <a:gd name="connsiteY1" fmla="*/ -1 h 46758"/>
              <a:gd name="connsiteX0" fmla="*/ 0 w 857250"/>
              <a:gd name="connsiteY0" fmla="*/ 428672 h 428672"/>
              <a:gd name="connsiteX1" fmla="*/ 857250 w 857250"/>
              <a:gd name="connsiteY1" fmla="*/ 381913 h 428672"/>
              <a:gd name="connsiteX0" fmla="*/ 0 w 857250"/>
              <a:gd name="connsiteY0" fmla="*/ 548236 h 548236"/>
              <a:gd name="connsiteX1" fmla="*/ 857250 w 857250"/>
              <a:gd name="connsiteY1" fmla="*/ 501477 h 548236"/>
              <a:gd name="connsiteX0" fmla="*/ 0 w 857250"/>
              <a:gd name="connsiteY0" fmla="*/ 551698 h 551698"/>
              <a:gd name="connsiteX1" fmla="*/ 857250 w 857250"/>
              <a:gd name="connsiteY1" fmla="*/ 504939 h 551698"/>
              <a:gd name="connsiteX0" fmla="*/ 0 w 857250"/>
              <a:gd name="connsiteY0" fmla="*/ 436028 h 436028"/>
              <a:gd name="connsiteX1" fmla="*/ 857250 w 857250"/>
              <a:gd name="connsiteY1" fmla="*/ 389269 h 436028"/>
              <a:gd name="connsiteX0" fmla="*/ 0 w 857250"/>
              <a:gd name="connsiteY0" fmla="*/ 399930 h 399930"/>
              <a:gd name="connsiteX1" fmla="*/ 857250 w 857250"/>
              <a:gd name="connsiteY1" fmla="*/ 353171 h 399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57250" h="399930">
                <a:moveTo>
                  <a:pt x="0" y="399930"/>
                </a:moveTo>
                <a:cubicBezTo>
                  <a:pt x="11430" y="-78869"/>
                  <a:pt x="835660" y="-167596"/>
                  <a:pt x="857250" y="353171"/>
                </a:cubicBezTo>
              </a:path>
            </a:pathLst>
          </a:custGeom>
          <a:noFill/>
          <a:ln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4218209D-50B2-468C-A31C-E75CD616A14C}"/>
              </a:ext>
            </a:extLst>
          </p:cNvPr>
          <p:cNvSpPr txBox="1"/>
          <p:nvPr/>
        </p:nvSpPr>
        <p:spPr>
          <a:xfrm>
            <a:off x="6428070" y="3074327"/>
            <a:ext cx="132279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/>
              <a:t>Process Z</a:t>
            </a:r>
          </a:p>
          <a:p>
            <a:pPr algn="ctr"/>
            <a:r>
              <a:rPr lang="en-US" sz="1400" dirty="0"/>
              <a:t>(multiple steps)</a:t>
            </a:r>
          </a:p>
        </p:txBody>
      </p:sp>
      <p:sp>
        <p:nvSpPr>
          <p:cNvPr id="106" name="Freeform: Shape 105">
            <a:extLst>
              <a:ext uri="{FF2B5EF4-FFF2-40B4-BE49-F238E27FC236}">
                <a16:creationId xmlns:a16="http://schemas.microsoft.com/office/drawing/2014/main" id="{7772A313-713A-4D25-A9AC-17115E187048}"/>
              </a:ext>
            </a:extLst>
          </p:cNvPr>
          <p:cNvSpPr/>
          <p:nvPr/>
        </p:nvSpPr>
        <p:spPr>
          <a:xfrm>
            <a:off x="6615017" y="3565840"/>
            <a:ext cx="857250" cy="250001"/>
          </a:xfrm>
          <a:custGeom>
            <a:avLst/>
            <a:gdLst>
              <a:gd name="connsiteX0" fmla="*/ 0 w 857250"/>
              <a:gd name="connsiteY0" fmla="*/ 353569 h 353569"/>
              <a:gd name="connsiteX1" fmla="*/ 316923 w 857250"/>
              <a:gd name="connsiteY1" fmla="*/ 278 h 353569"/>
              <a:gd name="connsiteX2" fmla="*/ 857250 w 857250"/>
              <a:gd name="connsiteY2" fmla="*/ 306810 h 353569"/>
              <a:gd name="connsiteX0" fmla="*/ 0 w 857250"/>
              <a:gd name="connsiteY0" fmla="*/ 46758 h 46758"/>
              <a:gd name="connsiteX1" fmla="*/ 857250 w 857250"/>
              <a:gd name="connsiteY1" fmla="*/ -1 h 46758"/>
              <a:gd name="connsiteX0" fmla="*/ 0 w 857250"/>
              <a:gd name="connsiteY0" fmla="*/ 428672 h 428672"/>
              <a:gd name="connsiteX1" fmla="*/ 857250 w 857250"/>
              <a:gd name="connsiteY1" fmla="*/ 381913 h 428672"/>
              <a:gd name="connsiteX0" fmla="*/ 0 w 857250"/>
              <a:gd name="connsiteY0" fmla="*/ 548236 h 548236"/>
              <a:gd name="connsiteX1" fmla="*/ 857250 w 857250"/>
              <a:gd name="connsiteY1" fmla="*/ 501477 h 548236"/>
              <a:gd name="connsiteX0" fmla="*/ 0 w 857250"/>
              <a:gd name="connsiteY0" fmla="*/ 551698 h 551698"/>
              <a:gd name="connsiteX1" fmla="*/ 857250 w 857250"/>
              <a:gd name="connsiteY1" fmla="*/ 504939 h 551698"/>
              <a:gd name="connsiteX0" fmla="*/ 0 w 857250"/>
              <a:gd name="connsiteY0" fmla="*/ 436028 h 436028"/>
              <a:gd name="connsiteX1" fmla="*/ 857250 w 857250"/>
              <a:gd name="connsiteY1" fmla="*/ 389269 h 436028"/>
              <a:gd name="connsiteX0" fmla="*/ 0 w 857250"/>
              <a:gd name="connsiteY0" fmla="*/ 399930 h 399930"/>
              <a:gd name="connsiteX1" fmla="*/ 857250 w 857250"/>
              <a:gd name="connsiteY1" fmla="*/ 353171 h 399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57250" h="399930">
                <a:moveTo>
                  <a:pt x="0" y="399930"/>
                </a:moveTo>
                <a:cubicBezTo>
                  <a:pt x="11430" y="-78869"/>
                  <a:pt x="835660" y="-167596"/>
                  <a:pt x="857250" y="353171"/>
                </a:cubicBezTo>
              </a:path>
            </a:pathLst>
          </a:custGeom>
          <a:noFill/>
          <a:ln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8C6CBFF9-87E8-46C5-9AB0-8FFB1DA68B73}"/>
              </a:ext>
            </a:extLst>
          </p:cNvPr>
          <p:cNvGrpSpPr/>
          <p:nvPr/>
        </p:nvGrpSpPr>
        <p:grpSpPr>
          <a:xfrm>
            <a:off x="5805474" y="4110825"/>
            <a:ext cx="1722169" cy="991111"/>
            <a:chOff x="5805474" y="4110825"/>
            <a:chExt cx="1722169" cy="991111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29F3478D-6E71-4663-9A6D-9FE1CD05E272}"/>
                </a:ext>
              </a:extLst>
            </p:cNvPr>
            <p:cNvSpPr txBox="1"/>
            <p:nvPr/>
          </p:nvSpPr>
          <p:spPr>
            <a:xfrm>
              <a:off x="5805474" y="4110825"/>
              <a:ext cx="1720343" cy="523220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pPr algn="ctr"/>
              <a:r>
                <a:rPr lang="en-US" sz="1400" b="1" dirty="0">
                  <a:solidFill>
                    <a:schemeClr val="accent2"/>
                  </a:solidFill>
                  <a:latin typeface="MV Boli" panose="02000500030200090000" pitchFamily="2" charset="0"/>
                  <a:cs typeface="MV Boli" panose="02000500030200090000" pitchFamily="2" charset="0"/>
                </a:rPr>
                <a:t>RHS translations </a:t>
              </a:r>
            </a:p>
            <a:p>
              <a:pPr algn="ctr"/>
              <a:r>
                <a:rPr lang="en-US" sz="1400" b="1" dirty="0">
                  <a:solidFill>
                    <a:schemeClr val="accent2"/>
                  </a:solidFill>
                  <a:latin typeface="MV Boli" panose="02000500030200090000" pitchFamily="2" charset="0"/>
                  <a:cs typeface="MV Boli" panose="02000500030200090000" pitchFamily="2" charset="0"/>
                </a:rPr>
                <a:t>Only now available</a:t>
              </a:r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BE710602-B9B8-489E-8F0B-987817262DA6}"/>
                </a:ext>
              </a:extLst>
            </p:cNvPr>
            <p:cNvSpPr/>
            <p:nvPr/>
          </p:nvSpPr>
          <p:spPr>
            <a:xfrm>
              <a:off x="6696941" y="4639541"/>
              <a:ext cx="830702" cy="462395"/>
            </a:xfrm>
            <a:custGeom>
              <a:avLst/>
              <a:gdLst>
                <a:gd name="connsiteX0" fmla="*/ 0 w 830702"/>
                <a:gd name="connsiteY0" fmla="*/ 0 h 462395"/>
                <a:gd name="connsiteX1" fmla="*/ 145473 w 830702"/>
                <a:gd name="connsiteY1" fmla="*/ 285750 h 462395"/>
                <a:gd name="connsiteX2" fmla="*/ 742950 w 830702"/>
                <a:gd name="connsiteY2" fmla="*/ 176645 h 462395"/>
                <a:gd name="connsiteX3" fmla="*/ 815686 w 830702"/>
                <a:gd name="connsiteY3" fmla="*/ 462395 h 4623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30702" h="462395">
                  <a:moveTo>
                    <a:pt x="0" y="0"/>
                  </a:moveTo>
                  <a:cubicBezTo>
                    <a:pt x="10824" y="128154"/>
                    <a:pt x="21648" y="256309"/>
                    <a:pt x="145473" y="285750"/>
                  </a:cubicBezTo>
                  <a:cubicBezTo>
                    <a:pt x="269298" y="315191"/>
                    <a:pt x="631248" y="147204"/>
                    <a:pt x="742950" y="176645"/>
                  </a:cubicBezTo>
                  <a:cubicBezTo>
                    <a:pt x="854652" y="206086"/>
                    <a:pt x="835169" y="334240"/>
                    <a:pt x="815686" y="462395"/>
                  </a:cubicBezTo>
                </a:path>
              </a:pathLst>
            </a:cu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E9D26FFF-65F6-4B62-AA11-2E4A81E142DC}"/>
              </a:ext>
            </a:extLst>
          </p:cNvPr>
          <p:cNvGrpSpPr/>
          <p:nvPr/>
        </p:nvGrpSpPr>
        <p:grpSpPr>
          <a:xfrm>
            <a:off x="7833389" y="3700138"/>
            <a:ext cx="1225014" cy="2129162"/>
            <a:chOff x="7833389" y="3700138"/>
            <a:chExt cx="1225014" cy="2129162"/>
          </a:xfrm>
        </p:grpSpPr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925C0DB1-6435-475D-8996-06E0A531F980}"/>
                </a:ext>
              </a:extLst>
            </p:cNvPr>
            <p:cNvSpPr txBox="1"/>
            <p:nvPr/>
          </p:nvSpPr>
          <p:spPr>
            <a:xfrm>
              <a:off x="7833389" y="3700138"/>
              <a:ext cx="1225014" cy="738664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pPr algn="ctr"/>
              <a:r>
                <a:rPr lang="en-US" sz="1400" b="1" dirty="0">
                  <a:solidFill>
                    <a:schemeClr val="accent2"/>
                  </a:solidFill>
                  <a:latin typeface="MV Boli" panose="02000500030200090000" pitchFamily="2" charset="0"/>
                  <a:cs typeface="MV Boli" panose="02000500030200090000" pitchFamily="2" charset="0"/>
                </a:rPr>
                <a:t>translations </a:t>
              </a:r>
            </a:p>
            <a:p>
              <a:pPr algn="ctr"/>
              <a:r>
                <a:rPr lang="en-US" sz="1400" b="1" dirty="0">
                  <a:solidFill>
                    <a:schemeClr val="accent2"/>
                  </a:solidFill>
                  <a:latin typeface="MV Boli" panose="02000500030200090000" pitchFamily="2" charset="0"/>
                  <a:cs typeface="MV Boli" panose="02000500030200090000" pitchFamily="2" charset="0"/>
                </a:rPr>
                <a:t>In reverse </a:t>
              </a:r>
            </a:p>
            <a:p>
              <a:pPr algn="ctr"/>
              <a:r>
                <a:rPr lang="en-US" sz="1400" b="1" dirty="0">
                  <a:solidFill>
                    <a:schemeClr val="accent2"/>
                  </a:solidFill>
                  <a:latin typeface="MV Boli" panose="02000500030200090000" pitchFamily="2" charset="0"/>
                  <a:cs typeface="MV Boli" panose="02000500030200090000" pitchFamily="2" charset="0"/>
                </a:rPr>
                <a:t>order!</a:t>
              </a: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450A638C-F2A8-4FC0-96E0-17241BB0D55E}"/>
                </a:ext>
              </a:extLst>
            </p:cNvPr>
            <p:cNvSpPr/>
            <p:nvPr/>
          </p:nvSpPr>
          <p:spPr>
            <a:xfrm>
              <a:off x="8453005" y="4426527"/>
              <a:ext cx="490712" cy="888423"/>
            </a:xfrm>
            <a:custGeom>
              <a:avLst/>
              <a:gdLst>
                <a:gd name="connsiteX0" fmla="*/ 0 w 490712"/>
                <a:gd name="connsiteY0" fmla="*/ 0 h 810491"/>
                <a:gd name="connsiteX1" fmla="*/ 483177 w 490712"/>
                <a:gd name="connsiteY1" fmla="*/ 602673 h 810491"/>
                <a:gd name="connsiteX2" fmla="*/ 249381 w 490712"/>
                <a:gd name="connsiteY2" fmla="*/ 810491 h 8104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90712" h="810491">
                  <a:moveTo>
                    <a:pt x="0" y="0"/>
                  </a:moveTo>
                  <a:cubicBezTo>
                    <a:pt x="220807" y="233795"/>
                    <a:pt x="441614" y="467591"/>
                    <a:pt x="483177" y="602673"/>
                  </a:cubicBezTo>
                  <a:cubicBezTo>
                    <a:pt x="524741" y="737755"/>
                    <a:pt x="387061" y="774123"/>
                    <a:pt x="249381" y="810491"/>
                  </a:cubicBezTo>
                </a:path>
              </a:pathLst>
            </a:cu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ight Brace 14">
              <a:extLst>
                <a:ext uri="{FF2B5EF4-FFF2-40B4-BE49-F238E27FC236}">
                  <a16:creationId xmlns:a16="http://schemas.microsoft.com/office/drawing/2014/main" id="{FB9E0E94-3DE0-48AF-9B94-5B24108E2D70}"/>
                </a:ext>
              </a:extLst>
            </p:cNvPr>
            <p:cNvSpPr/>
            <p:nvPr/>
          </p:nvSpPr>
          <p:spPr>
            <a:xfrm>
              <a:off x="8508689" y="4803668"/>
              <a:ext cx="80155" cy="1025632"/>
            </a:xfrm>
            <a:prstGeom prst="rightBrace">
              <a:avLst/>
            </a:prstGeom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1084817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/>
      <p:bldP spid="100" grpId="0"/>
      <p:bldP spid="101" grpId="0" animBg="1"/>
      <p:bldP spid="102" grpId="0"/>
      <p:bldP spid="103" grpId="0" animBg="1"/>
      <p:bldP spid="105" grpId="0"/>
      <p:bldP spid="106" grpId="0" animBg="1"/>
    </p:bldLst>
  </p:timing>
</p:sld>
</file>

<file path=ppt/slides/slide23.xml><?xml version="1.0" encoding="utf-8"?>
<p:sld xmlns:a16="http://schemas.microsoft.com/office/drawing/2014/main" xmlns:mc="http://schemas.openxmlformats.org/markup-compatibility/2006" xmlns:a14="http://schemas.microsoft.com/office/drawing/2010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7DCB7CB8-6869-46A1-9C83-636656B8B0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174"/>
            <a:ext cx="9144000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Embedding Action Numbers</a:t>
            </a:r>
            <a:br>
              <a:rPr lang="en-US" sz="2000" i="1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i="1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SDT for Top-Down Parsing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14799" y="6589986"/>
            <a:ext cx="2057400" cy="257610"/>
          </a:xfrm>
        </p:spPr>
        <p:txBody>
          <a:bodyPr/>
          <a:lstStyle/>
          <a:p>
            <a:fld id="{E2218D17-624A-4996-8458-E634E28CA05F}" type="slidenum">
              <a:rPr lang="en-US" smtClean="0"/>
              <a:t>23</a:t>
            </a:fld>
            <a:endParaRPr lang="en-US" dirty="0"/>
          </a:p>
        </p:txBody>
      </p:sp>
      <p:sp>
        <p:nvSpPr>
          <p:cNvPr id="30" name="Content Placeholder 6">
            <a:extLst>
              <a:ext uri="{FF2B5EF4-FFF2-40B4-BE49-F238E27FC236}">
                <a16:creationId xmlns:a16="http://schemas.microsoft.com/office/drawing/2014/main" id="{A7F8F601-A5CA-48CC-ACD9-EE52EFBAB8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7546" y="1332322"/>
            <a:ext cx="8912393" cy="483456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Put the action # at the end of the production, unless…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200" dirty="0"/>
              <a:t>Rules is a strict pass-through of the translation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buFontTx/>
              <a:buChar char="-"/>
            </a:pPr>
            <a:r>
              <a:rPr lang="en-US" sz="1800" dirty="0"/>
              <a:t>No action needed (it would have just gotten popped then pushed right back on)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buFontTx/>
              <a:buChar char="-"/>
            </a:pPr>
            <a:endParaRPr lang="en-US" sz="1800" dirty="0"/>
          </a:p>
          <a:p>
            <a:pPr lvl="1">
              <a:lnSpc>
                <a:spcPct val="100000"/>
              </a:lnSpc>
              <a:spcBef>
                <a:spcPts val="0"/>
              </a:spcBef>
              <a:buFontTx/>
              <a:buChar char="-"/>
            </a:pPr>
            <a:endParaRPr lang="en-US" sz="1800" dirty="0"/>
          </a:p>
          <a:p>
            <a:pPr lvl="1">
              <a:lnSpc>
                <a:spcPct val="100000"/>
              </a:lnSpc>
              <a:spcBef>
                <a:spcPts val="0"/>
              </a:spcBef>
              <a:buFontTx/>
              <a:buChar char="-"/>
            </a:pPr>
            <a:endParaRPr lang="en-US" sz="1800" dirty="0"/>
          </a:p>
          <a:p>
            <a:pPr marL="457200" lvl="1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8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2200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200" dirty="0"/>
              <a:t>You’re using a lexeme value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buFontTx/>
              <a:buChar char="-"/>
            </a:pPr>
            <a:r>
              <a:rPr lang="en-US" sz="1800" dirty="0"/>
              <a:t>Put the action </a:t>
            </a:r>
            <a:r>
              <a:rPr lang="en-US" sz="1800" i="1" dirty="0"/>
              <a:t>before</a:t>
            </a:r>
            <a:r>
              <a:rPr lang="en-US" sz="1800" dirty="0"/>
              <a:t> the terminal (ensures it’s available at lookahead position)</a:t>
            </a:r>
            <a:endParaRPr lang="en-US" sz="2200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2200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2200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2200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2200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100846A8-D9DE-4237-B365-E66BC185EB53}"/>
              </a:ext>
            </a:extLst>
          </p:cNvPr>
          <p:cNvSpPr txBox="1"/>
          <p:nvPr/>
        </p:nvSpPr>
        <p:spPr>
          <a:xfrm>
            <a:off x="2997811" y="2357946"/>
            <a:ext cx="7633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X </a:t>
            </a:r>
            <a:r>
              <a:rPr lang="en-US" dirty="0"/>
              <a:t>::= </a:t>
            </a:r>
            <a:r>
              <a:rPr lang="en-US" i="1" dirty="0"/>
              <a:t>Y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71F63E69-4AAD-4244-A4CA-B21ADC882741}"/>
              </a:ext>
            </a:extLst>
          </p:cNvPr>
          <p:cNvSpPr txBox="1"/>
          <p:nvPr/>
        </p:nvSpPr>
        <p:spPr>
          <a:xfrm>
            <a:off x="4719000" y="2357946"/>
            <a:ext cx="19348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err="1"/>
              <a:t>LHS.trans</a:t>
            </a:r>
            <a:r>
              <a:rPr lang="en-US" i="1" dirty="0"/>
              <a:t> </a:t>
            </a:r>
            <a:r>
              <a:rPr lang="en-US" dirty="0"/>
              <a:t>= </a:t>
            </a:r>
            <a:r>
              <a:rPr lang="en-US" i="1" dirty="0" err="1"/>
              <a:t>Y.trans</a:t>
            </a:r>
            <a:endParaRPr lang="en-US" dirty="0"/>
          </a:p>
        </p:txBody>
      </p:sp>
      <p:sp>
        <p:nvSpPr>
          <p:cNvPr id="36" name="Arrow: Right 35">
            <a:extLst>
              <a:ext uri="{FF2B5EF4-FFF2-40B4-BE49-F238E27FC236}">
                <a16:creationId xmlns:a16="http://schemas.microsoft.com/office/drawing/2014/main" id="{CCAD5704-62E0-4EDD-9E0B-7E18679F0A41}"/>
              </a:ext>
            </a:extLst>
          </p:cNvPr>
          <p:cNvSpPr/>
          <p:nvPr/>
        </p:nvSpPr>
        <p:spPr>
          <a:xfrm rot="5400000">
            <a:off x="3243692" y="2740204"/>
            <a:ext cx="382772" cy="46271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5840E008-4CDB-4A5E-9B73-2E9B362097A0}"/>
              </a:ext>
            </a:extLst>
          </p:cNvPr>
          <p:cNvSpPr txBox="1"/>
          <p:nvPr/>
        </p:nvSpPr>
        <p:spPr>
          <a:xfrm>
            <a:off x="3022619" y="3233363"/>
            <a:ext cx="7633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X </a:t>
            </a:r>
            <a:r>
              <a:rPr lang="en-US" dirty="0"/>
              <a:t>::= </a:t>
            </a:r>
            <a:r>
              <a:rPr lang="en-US" i="1" dirty="0"/>
              <a:t>Y</a:t>
            </a:r>
          </a:p>
        </p:txBody>
      </p:sp>
      <p:sp>
        <p:nvSpPr>
          <p:cNvPr id="38" name="Arrow: Right 37">
            <a:extLst>
              <a:ext uri="{FF2B5EF4-FFF2-40B4-BE49-F238E27FC236}">
                <a16:creationId xmlns:a16="http://schemas.microsoft.com/office/drawing/2014/main" id="{A2912530-07FA-459F-B370-9E2EAF3A6CDF}"/>
              </a:ext>
            </a:extLst>
          </p:cNvPr>
          <p:cNvSpPr/>
          <p:nvPr/>
        </p:nvSpPr>
        <p:spPr>
          <a:xfrm rot="5400000">
            <a:off x="5468680" y="2685907"/>
            <a:ext cx="382772" cy="46271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Left Bracket 39">
            <a:extLst>
              <a:ext uri="{FF2B5EF4-FFF2-40B4-BE49-F238E27FC236}">
                <a16:creationId xmlns:a16="http://schemas.microsoft.com/office/drawing/2014/main" id="{35C86331-E633-4AB4-BBE2-73DC35DCEDEF}"/>
              </a:ext>
            </a:extLst>
          </p:cNvPr>
          <p:cNvSpPr/>
          <p:nvPr/>
        </p:nvSpPr>
        <p:spPr>
          <a:xfrm>
            <a:off x="5082877" y="3181188"/>
            <a:ext cx="115281" cy="387211"/>
          </a:xfrm>
          <a:prstGeom prst="lef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Left Bracket 40">
            <a:extLst>
              <a:ext uri="{FF2B5EF4-FFF2-40B4-BE49-F238E27FC236}">
                <a16:creationId xmlns:a16="http://schemas.microsoft.com/office/drawing/2014/main" id="{46790108-683B-402D-A120-545FEF885FD1}"/>
              </a:ext>
            </a:extLst>
          </p:cNvPr>
          <p:cNvSpPr/>
          <p:nvPr/>
        </p:nvSpPr>
        <p:spPr>
          <a:xfrm flipH="1">
            <a:off x="6100814" y="3185626"/>
            <a:ext cx="115824" cy="382773"/>
          </a:xfrm>
          <a:prstGeom prst="lef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C5C0615-DB01-417D-9454-05458DB72009}"/>
              </a:ext>
            </a:extLst>
          </p:cNvPr>
          <p:cNvSpPr txBox="1"/>
          <p:nvPr/>
        </p:nvSpPr>
        <p:spPr>
          <a:xfrm>
            <a:off x="5189424" y="3093816"/>
            <a:ext cx="94128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/>
              <a:t>No stack </a:t>
            </a:r>
          </a:p>
          <a:p>
            <a:pPr algn="ctr"/>
            <a:r>
              <a:rPr lang="en-US" sz="1600" dirty="0"/>
              <a:t>action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88E019E9-D16A-4448-BC83-EE40E00C7420}"/>
                  </a:ext>
                </a:extLst>
              </p:cNvPr>
              <p:cNvSpPr txBox="1"/>
              <p:nvPr/>
            </p:nvSpPr>
            <p:spPr>
              <a:xfrm>
                <a:off x="2359617" y="4728066"/>
                <a:ext cx="73930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i="1" dirty="0"/>
                  <a:t>X </a:t>
                </a:r>
                <a:r>
                  <a:rPr lang="en-US" dirty="0"/>
                  <a:t>::= </a:t>
                </a:r>
                <a14:m>
                  <m:oMath xmlns:m="http://schemas.openxmlformats.org/officeDocument/2006/math">
                    <m:r>
                      <a:rPr xmlns:a="http://schemas.openxmlformats.org/drawingml/2006/main" lang="en-US" b="1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𝐭</m:t>
                    </m:r>
                  </m:oMath>
                </a14:m>
                <a:endParaRPr lang="en-US" b="1" dirty="0"/>
              </a:p>
            </p:txBody>
          </p:sp>
        </mc:Choice>
        <mc:Fallback xmlns:a16="http://schemas.microsoft.com/office/drawing/2014/main" xmlns:p14="http://schemas.microsoft.com/office/powerpoint/2010/main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88E019E9-D16A-4448-BC83-EE40E00C742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59617" y="4728066"/>
                <a:ext cx="739305" cy="369332"/>
              </a:xfrm>
              <a:prstGeom prst="rect">
                <a:avLst/>
              </a:prstGeom>
              <a:blipFill>
                <a:blip r:embed="rId2"/>
                <a:stretch>
                  <a:fillRect l="-6612" t="-10000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Arrow: Right 13">
            <a:extLst>
              <a:ext uri="{FF2B5EF4-FFF2-40B4-BE49-F238E27FC236}">
                <a16:creationId xmlns:a16="http://schemas.microsoft.com/office/drawing/2014/main" id="{4ED5EAB3-D602-4C3F-A62B-B523F9B6AB44}"/>
              </a:ext>
            </a:extLst>
          </p:cNvPr>
          <p:cNvSpPr/>
          <p:nvPr/>
        </p:nvSpPr>
        <p:spPr>
          <a:xfrm rot="5400000">
            <a:off x="2556130" y="5170571"/>
            <a:ext cx="382772" cy="46271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D613AE32-9B8F-4530-BA1F-92A65E151E6B}"/>
                  </a:ext>
                </a:extLst>
              </p:cNvPr>
              <p:cNvSpPr txBox="1"/>
              <p:nvPr/>
            </p:nvSpPr>
            <p:spPr>
              <a:xfrm>
                <a:off x="2327125" y="5848032"/>
                <a:ext cx="102463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i="1" dirty="0"/>
                  <a:t>X </a:t>
                </a:r>
                <a:r>
                  <a:rPr lang="en-US" dirty="0"/>
                  <a:t>::= #1 </a:t>
                </a:r>
                <a14:m>
                  <m:oMath xmlns:m="http://schemas.openxmlformats.org/officeDocument/2006/math">
                    <m:r>
                      <a:rPr xmlns:a="http://schemas.openxmlformats.org/drawingml/2006/main" lang="en-US" b="1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𝐭</m:t>
                    </m:r>
                  </m:oMath>
                </a14:m>
                <a:endParaRPr lang="en-US" b="1" dirty="0"/>
              </a:p>
            </p:txBody>
          </p:sp>
        </mc:Choice>
        <mc:Fallback xmlns:a16="http://schemas.microsoft.com/office/drawing/2014/main" xmlns:p14="http://schemas.microsoft.com/office/powerpoint/2010/main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D613AE32-9B8F-4530-BA1F-92A65E151E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27125" y="5848032"/>
                <a:ext cx="1024639" cy="369332"/>
              </a:xfrm>
              <a:prstGeom prst="rect">
                <a:avLst/>
              </a:prstGeom>
              <a:blipFill>
                <a:blip r:embed="rId3"/>
                <a:stretch>
                  <a:fillRect l="-5357" t="-8197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>
            <a:extLst>
              <a:ext uri="{FF2B5EF4-FFF2-40B4-BE49-F238E27FC236}">
                <a16:creationId xmlns:a16="http://schemas.microsoft.com/office/drawing/2014/main" id="{32EB199F-83F0-48A6-A1CA-3DDAE4637D71}"/>
              </a:ext>
            </a:extLst>
          </p:cNvPr>
          <p:cNvSpPr txBox="1"/>
          <p:nvPr/>
        </p:nvSpPr>
        <p:spPr>
          <a:xfrm>
            <a:off x="4722542" y="4681988"/>
            <a:ext cx="26292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err="1"/>
              <a:t>LHS.trans</a:t>
            </a:r>
            <a:r>
              <a:rPr lang="en-US" i="1" dirty="0"/>
              <a:t> </a:t>
            </a:r>
            <a:r>
              <a:rPr lang="en-US" dirty="0"/>
              <a:t>= </a:t>
            </a:r>
            <a:r>
              <a:rPr lang="en-US" i="1" dirty="0" err="1"/>
              <a:t>terminal.value</a:t>
            </a:r>
            <a:endParaRPr lang="en-US" dirty="0"/>
          </a:p>
        </p:txBody>
      </p:sp>
      <p:sp>
        <p:nvSpPr>
          <p:cNvPr id="17" name="Arrow: Right 16">
            <a:extLst>
              <a:ext uri="{FF2B5EF4-FFF2-40B4-BE49-F238E27FC236}">
                <a16:creationId xmlns:a16="http://schemas.microsoft.com/office/drawing/2014/main" id="{2C967636-DC78-43A4-862F-CB6D00B10E01}"/>
              </a:ext>
            </a:extLst>
          </p:cNvPr>
          <p:cNvSpPr/>
          <p:nvPr/>
        </p:nvSpPr>
        <p:spPr>
          <a:xfrm rot="5400000">
            <a:off x="5451723" y="5152844"/>
            <a:ext cx="382772" cy="46271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Left Bracket 17">
            <a:extLst>
              <a:ext uri="{FF2B5EF4-FFF2-40B4-BE49-F238E27FC236}">
                <a16:creationId xmlns:a16="http://schemas.microsoft.com/office/drawing/2014/main" id="{529F36D7-83CF-44EA-95BC-4D00EE38DE8D}"/>
              </a:ext>
            </a:extLst>
          </p:cNvPr>
          <p:cNvSpPr/>
          <p:nvPr/>
        </p:nvSpPr>
        <p:spPr>
          <a:xfrm>
            <a:off x="4852742" y="5768903"/>
            <a:ext cx="45719" cy="469994"/>
          </a:xfrm>
          <a:prstGeom prst="lef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C54F060-75D2-42B9-BBF5-7D2E75A9D326}"/>
              </a:ext>
            </a:extLst>
          </p:cNvPr>
          <p:cNvSpPr txBox="1"/>
          <p:nvPr/>
        </p:nvSpPr>
        <p:spPr>
          <a:xfrm>
            <a:off x="4909086" y="5673102"/>
            <a:ext cx="27250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tmpVal</a:t>
            </a:r>
            <a:r>
              <a:rPr lang="en-US" i="1" dirty="0"/>
              <a:t> </a:t>
            </a:r>
            <a:r>
              <a:rPr lang="en-US" dirty="0"/>
              <a:t>=</a:t>
            </a:r>
            <a:r>
              <a:rPr lang="en-US" i="1" dirty="0"/>
              <a:t> </a:t>
            </a:r>
            <a:r>
              <a:rPr lang="en-US" dirty="0" err="1"/>
              <a:t>lookahead.value</a:t>
            </a:r>
            <a:endParaRPr lang="en-US" dirty="0"/>
          </a:p>
          <a:p>
            <a:r>
              <a:rPr lang="en-US" dirty="0"/>
              <a:t>push </a:t>
            </a:r>
            <a:r>
              <a:rPr lang="en-US" dirty="0" err="1"/>
              <a:t>tmpVal</a:t>
            </a:r>
            <a:endParaRPr lang="en-US" dirty="0"/>
          </a:p>
        </p:txBody>
      </p:sp>
      <p:sp>
        <p:nvSpPr>
          <p:cNvPr id="20" name="Left Bracket 19">
            <a:extLst>
              <a:ext uri="{FF2B5EF4-FFF2-40B4-BE49-F238E27FC236}">
                <a16:creationId xmlns:a16="http://schemas.microsoft.com/office/drawing/2014/main" id="{594F519C-56BD-47FD-97A9-71EF1FE2F722}"/>
              </a:ext>
            </a:extLst>
          </p:cNvPr>
          <p:cNvSpPr/>
          <p:nvPr/>
        </p:nvSpPr>
        <p:spPr>
          <a:xfrm flipH="1">
            <a:off x="7460995" y="5768903"/>
            <a:ext cx="71317" cy="497366"/>
          </a:xfrm>
          <a:prstGeom prst="lef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E8D81A4-F07F-4C79-AE58-841F90063452}"/>
              </a:ext>
            </a:extLst>
          </p:cNvPr>
          <p:cNvSpPr/>
          <p:nvPr/>
        </p:nvSpPr>
        <p:spPr>
          <a:xfrm>
            <a:off x="4381126" y="5819401"/>
            <a:ext cx="4171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#1</a:t>
            </a:r>
          </a:p>
        </p:txBody>
      </p:sp>
    </p:spTree>
    <p:extLst>
      <p:ext uri="{BB962C8B-B14F-4D97-AF65-F5344CB8AC3E}">
        <p14:creationId xmlns:p14="http://schemas.microsoft.com/office/powerpoint/2010/main" val="1526780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5" grpId="0"/>
      <p:bldP spid="36" grpId="0" animBg="1"/>
      <p:bldP spid="37" grpId="0"/>
      <p:bldP spid="38" grpId="0" animBg="1"/>
      <p:bldP spid="40" grpId="0" animBg="1"/>
      <p:bldP spid="41" grpId="0" animBg="1"/>
      <p:bldP spid="2" grpId="0"/>
      <p:bldP spid="13" grpId="0"/>
      <p:bldP spid="14" grpId="0" animBg="1"/>
      <p:bldP spid="15" grpId="0"/>
      <p:bldP spid="16" grpId="0"/>
      <p:bldP spid="17" grpId="0" animBg="1"/>
      <p:bldP spid="18" grpId="0" animBg="1"/>
      <p:bldP spid="19" grpId="0"/>
      <p:bldP spid="20" grpId="0" animBg="1"/>
      <p:bldP spid="21" grpId="0"/>
    </p:bldLst>
  </p:timing>
</p:sld>
</file>

<file path=ppt/slides/slide24.xml><?xml version="1.0" encoding="utf-8"?>
<p:sld xmlns:a14="http://schemas.microsoft.com/office/drawing/2010/main"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6600390"/>
            <a:ext cx="2057400" cy="257610"/>
          </a:xfrm>
        </p:spPr>
        <p:txBody>
          <a:bodyPr/>
          <a:lstStyle/>
          <a:p>
            <a:fld id="{E2218D17-624A-4996-8458-E634E28CA05F}" type="slidenum">
              <a:rPr lang="en-US" smtClean="0"/>
              <a:t>24</a:t>
            </a:fld>
            <a:endParaRPr lang="en-US"/>
          </a:p>
        </p:txBody>
      </p:sp>
      <p:sp>
        <p:nvSpPr>
          <p:cNvPr id="5" name="AutoShape 2" descr="data:image/jpeg;base64,/9j/4AAQSkZJRgABAQAAAQABAAD/2wCEAAkGBxAQDw8PDxAPDw8NDw0NDw0NDw8NDQ0NFBEWFhQRFBQYHCggGBolGxQUITEiJSkrLi4uFx8zODMsNyguLisBCgoKDgwNFA8PFCwcFBwsLCwrLCwsLCwsLDc2LDctLCwsLCwsLCwsLDcsLCwsLCwsKywsKys3LCssLCwsLCssK//AABEIALIBGwMBIgACEQEDEQH/xAAcAAACAgMBAQAAAAAAAAAAAAACAwEEAAUHBgj/xABEEAACAgECAgYGBgcFCQEAAAABAgADEQQSBSEGEzFBUWEHInGBkaEUIzJyorEzQ1Jic7LBQmOS0fA0RFOCk6Oz0/EW/8QAGQEBAQEBAQEAAAAAAAAAAAAAAQACAwQF/8QAHBEBAQEAAwEBAQAAAAAAAAAAAAERAhIxIUET/9oADAMBAAIRAxEAPwDpJEUwjoBEdZIMkNCZYhoo8NMMr5MIPFDMjEgPMzEJKyJO6ATIJLTA8WxiWaRWGeV7SIs2RbWSQLhKbiXGMq2CMqKmExbyN8QExTrGFoJmtGEEwS0N1immpWbE75O6JYyN01oPzBJgAyYyjGGYpkGQZuVmw1jIC5grMY4iB9kHfABgsZjk3xRbZK1lsO0ypYZzbRZZFZmGDmKdogkRpWRtnkdSSsS6S3tgskkpFYJEttXEvWY6iZOYW2CViEwDJg5ikOJXePYxLiWrFZ4sx7CLaKwjJgu0NzFESBTCKYRziKYRRRMEtMYQDNBhinIEPMXZEEu2ZizCJIE0BiGIvdI3TcZphg4g7oStNMm0LzmWU9pjaSB7Y1mB5Tc8Y3610Axlg5mLac66Qm0Ss6S2TFssz1a1UKQdssssXiZLs7LBxLT1xZrnk12JgmWFqkvp5alUwDHtXFMsQQRFMssMsWyyRBEWRLJSAa5rUqtFGWdS1daNZa611pzaywhUUZxzJ9s8vw7pJZqtW9VOnX6LW5Q6my0hrMPs3IqqRjPZk9hB74WyenjxvLxu3izLmlQWqWQHAd0yRjJU4JHlDs0uIyixrTAdZcamAa4pQKRb1y5YsS0QoOsXLdsrWLNRkpxEPGOMRRmoAmCTCxMxEFwhC2yQs1owOISiSoh4m5WaiNoPjFhcxtaTUrNgL055lZhNgW7sSrYnMwpiriZuhsIswIcSOrkzMwLuBrkdVLGJBE+e9JS1RgSRmTmKKtpEoW1zZtKlqSTXssA1y06Qeznjs58u2IISmaDplxmzTCujS0tdrNTgVDYxqrBJAdj2E5BwM9xJ5Ccu6W9LdVqry263T11N9VQjtWa8f2mIIy/n3d0t9BOlGpGu0iW51O+4obHLHU4t9U7rOZdV3btp8ORGIqYnp70f12n0q6jWa5rmttrrXS7rDXv2s+cZC+rtPYvwmt6I2XDh/E7w7V10PoFdq8LdbvZ1eup/7L7dvPu5eUuelzjranXGnDLTo91VaMCm5zjfaQfHAA8h5mW2SmnouipbS+p1evTUPTXYr3k7jXWoQHduAWvl3EmHplx1Xo7xOrVaaq+jJpsB2hhtdWBKsrD9oMCDLt1QM1XQ/R/RuH6WkqUYVB3RhtZbbCXcEdx3MZs3eIVLKMSrdVL7vK9hiGquSU7BNpeBKFqzUVUrIlxLNgiGWajKq4JimWWysApNQKpEjEs9XM6qaFV0QmWq6x3zAuJHOdI51Dp4Re2bTQaU2HHhDv0LBjhZJq0SWCOUsrXtzuWIc+EZRhQIHdK9vOPsEQwlapFZ1iWlrbkwXpmWlbEMCHskRWO6mCROa6TW1r/s/E9Xp/3NZSbl9mUO0fCXrelGroVWNmi1qFtuaLPrhyJyyert7POeH16Hu9szbPI6Pp2rfpdLqFwOZqHWqPEnkMCbXR9K9DbyXUIp8LMpj3nl84YW4AkOgmVXI4yjK48UYMPlIdoIhkEWahCdostEPO9I+hej1oJdOrtPZdVhXz5jsM8JpqqeBvYlYXWa7co6+xXrp09T8wgwD65XBPMH1hjPOdZZppuk/BU12nNDOajvWxbUUMyuARnB7eRIinG+mvFL+McQ2aaprerBqorRRu6sHJZieQ5nJJIA5Ca3T26nhWtp+k0bbdOwtSt8BHXmMq6HBHM8wcZ7e8Tt3Rzo5p9BV1dAyzYNt74NtzeLHw8AOQlbpj0bq4jpzS+FsXL0XYy1NuO3zU9hHePPESv8N4rXqqK9RUcpau4Z7VPYVPmDke6NdpyX0b8YfQ6y7hmszX1liogJylWqGRjn3ONmD2HC+M6q0ghniLHjWEVYs0FZzK9ksuIphFKbrF7ZadIplmozSGUQSojWSDtm2STiYBmGUzDqq5zUrNg6dLujm0QHtlzTJgRwqjBapcPfY/hmbyq5c5wJqtQg98itiO+VilW+K6frB6oAnnLaGBwZvDqCOfxEr3sDCXGr9aZlME15l9qcxJGJrWVUUxg04IjsiSg5wKjbRjulc1TcXVHvEqlIaXj9N0z0zfbDoe/Kgr+E/wBJsaeL6aw+rbXz7idp+BnIw8NbiO+eXHZ3ThvELKT1mntKkjblcEMPMHl4TYHpRY/LU6fSakeNtI3/ABHZ8JwKjiFiHKOynxViv5TZ6bpTqUx9aWx3OA/5yxO2V8R0BO46bUaVv29HqC34WwBLycZKGr6Pr7bFaytGp1dO5whOCd45e7znG9P04s/WVo3mpKH+s9N0U4+us1en09dVhtssU4XayqinLMxzyAAzmVid2KQGQRrGLaYaJZIpq48wCYgg1xbVx7tFEzUDkHpz4UqDS61TssLHTWYwGYAb0ceJXDD3jwnvejXEKtVpqGr1NWpc0oXdMI7MAAzNXklDntBm8uoR8b0R9p3LvVW2t4jPYYNOmrQk111oT2lEVC3twOcUr2UkRDrNjZk9sQ9Ug1zpFMkvPTKt+nLh0BKk1WPuXwAHfjAOSP8AQilZq4pq5pE1dq8hbYCD/bC2L/nLdfEbe80WexjU59zgD5ynKKyrjIYPVGQvEsfbptXzVetX4rylijiFDdliZ8CdpHxm5WSBUYYqM2dSqeYwfMHMLq5vWcBpk9XPhG7oVaySkZRYqvVu74tkxLhSA6jxmmWvYxdktOqyvYuYFXdjK7GW3qPxijTLThCjMtVafvJxBVMRgaGnDlAxjOZWann2ySfCTg+EC+ejpTAagieh+jL/AKBgWaZe4j8pwdHnthmYm7bS9vYezsxFnSeUU1daMzKqgszEKqqCzMxOAAB2kmfS/oq6DrwzTdbco+n6pVN5JDdQnaKFPZy/tEdp8QBOJdDdNt4nw1hyI1uk+doE+pCZjlTEEyDIJgkzJYRFssImQTJEssWRHOZoeNcYfT2Kq1i0MuSA4Vwc+Hh2/CagbbEzE1Om45v5GmwEDcdpVwozjJPKKv11uQQ+0KTlVVSG95BjgbTU3pWCXYADme849gldtUGC9WQxdlUE5AGT2nvlC5nO6xuWRk4GCVA8JouMcQSzTOihw1nqbWUA4yN2TnzmgucW6XaTRu4s1P0qzu02lVNqHsw1vYPjnynP+kHpO1TnFAq0yfsIotdh4M7Dn7gJ5njOiapvVzt/KeftrYmReqo6d3g+ulb9/epz8cTY09PKmP1lLLkAeqVcAe/E5+yEQMzOJ1fSdKNIxytvVn97cnz7PnNkNat2PrUtA7CWWzkfP3Ti4eMTUMOw4lidwSxE7ayD+1TY1Rx7Oa/KXKeJEY232jyvqS4f4lIPynEtNx/U1/Zusx4Fiw+Bm10vTXULgNscfvLg/EYjNix2McbcAFhTaCcfUuVb2lXAlqvjKEZK2IP2mQlM/eE5RpOnFf6yojzRgfkcfnNxpOl2nJylr1E9oYMvzHKanKs3jHRE1a2fYsU+xhG2rge2eKo40lvPdTb5+oW+I5y2usbI2FkHL1Vcso9zZ/Ob7s9G+cQCJrk4oezejeViNUfiuRNhVxCsAGypsEgb62S5c/8AKcj4R7RdU4PZGLWccxLOk12mY4WxM/st6jfBpsColqxpjXEOpnoPoyeWZVv0wHOZ7Hq02Jm6W7KcyoUmtGPAnoJxY9mhu970j83la7oBxnu4fd/1NN/7J9KSJ5e9dHzI3o+4z36C/wBz0H8nla3olxGs/WaLWKPEUWMPioM+pZkv6UuS9APRpZW9Ws17MjVsltOkU+srqcq1rd2Dz2j3nunUmjiIBEzeRhJMExpSCUjqwkwGaOKxTLHUUTPN9JeHay2xH0w0xFanAvewMWPkq4+ffPTFYBWMqx5PTcDu2qdXrnQsQxo022is88lSQNzD3y9reJaTTglyuSc/WEDPjgdpkcY6PNexZNVdRkk7UWtgCe3nyPznldT6NrCSRrA5PfZSwPvO8zes4bxPp4jblRCwPq5X1RtxjtPP5TTXdIaWABSxTnt9Uj84d/o81q/Zehx5O6n5rNbqOhXEF7aC33LK2+W6XqJ4nqNNYMB+0AHKtPLajQjcSpBB7METf38B1afb0148+qcj4gTX3aYryZWU+DAqfnJNPZo/KVzo/Kbh6fD5GQKj5y1NG+h8op9EZ6Ejxx8Ii5l7x8DiSaA6ZpDUsO6bglPH5ZhCtTnmOfuimi5wlczctpAfD3RDaEYklNLyO+X9Nxy+v7Nrjy3Ej4GIbQeEU2kYRTfU9Mbx9sJZ95cH5Ymx03TKsn163X7jBh88TxTVMO6KOYYnV9L0vpYbRcpX/h3qCo/xDHwm40vGFK5qPVNyIbT2MFPPs2ElfgBOIbo6nVuhyrMp8VJB+UMT6A0XHnA9aypjnBW5Hq7/ANtMg+8CbBekFJwLVZN3Y1ZXUVn3ocjt7xOB6fpLqU/WFvv+t8+2bbR9NCCOsrzjvRsH4H/OF0/Hb0eizlXcjEdqA4ce1TzEFtLOX0dOKrMB2JxjC6lBaB7GOce4iXU6RLgbdQQO4C9wP5oTnix3/EiZInNJmSJmYamYgMsLMzMEDEwiHBMjpZWLKR0gy0q5qi2qluCY6VJqzA6sy8YE1oxSKQNsvFRBKCalGKeINlYbtAPkwBEtmsSNkdZxqbuAaSz9JptOx8TUgPxAmv1HQXhz/wC77T4122p8t2J6XEjEdGORekHohptFRXbQb91lwqKvYrVqNjNnG3OfV8ZzzU6UgjnkEZ5ztfpVrzo6fLVL/wCKycx1GnyVH92x8O9I6lHg+lDbsgYG3tHtm5//ABmtdRbVpy9VgyjI1ZJHZ9nOe490fwTRgK/Lt2f1nW+jyY0mnHhWPzMJ9pcN1XR7U1/pNNeuO802Y+OMTXPpMcuYPh2H4T6UlfUaSuwYsrrcfvor/mJoa+cfo7Dv+MxkbHMAzvOq6J6Cz7WlqXzq3Un8BE1Op9Heib7DX1fddXH4lJ+ck4tYPFZXatT28vdOtav0ZdvVakHwFtRH4lP9JpdX6OdYv2RTb9yzB/EBIucPpAeyAdAZ7DV9EdXXzfS3Y8UXrB8VzNTboypwQynwYFT8DJNC+kYRRqYd03r1kf8AyKKeKwTSc4W8zamhT3SPoawL6/zMzF5mbp5tODLSN0DMjMtOGbpm6LzIzJYbugl4G6RujpwzdIzF7pBaRwwtBLRReCWijC0HMWWkb5Ie6QWii8EvNDDiYJMSXgl46MNJg7oovB3y1Y876RU3aSvy1CH/ALdk509P1iD+6sJ/xJOkdNuelHldWfwtPBPX9cn8G3+aubjNXeE0cnx+75eM6Pwjlp6R4VrPBcJXCv7R3eU9xw9vqav4aflDfqXyZBMQXgmyOrDy0gmI62R1kdWHEwCYo2QTZLRhpaJurVxh1Vx4OoYfOQXg7o6sarV9F9DZndpqhnvqBpP4CJptX6PNI36N7az4Erag9xAPznrS8E2S1Y51rPRzcP0VtVnkwapv6j5zUv0N1oJH0djjvD1kH35nWuskb4fD9et3SN0Rvmb55Ndup+6RuiN8gvHVixukF5W6yR1kliwXkF5WNkjrIpYNkEvEGyCbIg8vALxJsgGySPLwC8SXgF4hY3wS8rl5BeKOLwS8QXgl4o/fBNkQXg74hQ6UtnTH79Z+c8a6fWqf7i0fjrnrukBzp2+9X/MJ5f8AWL/Ct/nSajFXeFJlX+8O/wAp6vSvitB4Io+U8vwtRsfP7X9Jv6W9RPur+UP0xdNsHrZWLTN0UsGyR1srbpBeKWeskGyVS8HfJLW+YWlcNCzJDZ4svMaLaSSbIPWxbGBmOB7UyJkyeJ6UGYZkyICYJmTIgMgzJk0kGCZEyTKIJmTIoJgGZMikGCZkyICYMyZFIMEzJkQ1/Gv0De1P5xPNN+kX+Db/ADpMmTU8Zq/w77Lfe/pN3V9lfur+UmZJJkTJkkgwTImTQCZEyZFDWGJkyZpYYtpkySJaLmTJqCv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2E7B548D-8B71-4E47-82C1-D826FE9E22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7218"/>
            <a:ext cx="9144000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1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Why Put Terminals Actions before symbol?</a:t>
            </a:r>
            <a:br>
              <a:rPr lang="en-US" sz="2000" i="1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i="1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SDT for Top-Down Parsing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BA77B3C-A20A-4CF1-A5B9-D7A3227A2761}"/>
              </a:ext>
            </a:extLst>
          </p:cNvPr>
          <p:cNvSpPr txBox="1"/>
          <p:nvPr/>
        </p:nvSpPr>
        <p:spPr>
          <a:xfrm>
            <a:off x="3890400" y="1681709"/>
            <a:ext cx="24178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/>
              <a:t>Stack Actions Fragment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57D6B6A2-A515-4913-A440-7CBE199DFF8F}"/>
              </a:ext>
            </a:extLst>
          </p:cNvPr>
          <p:cNvSpPr txBox="1"/>
          <p:nvPr/>
        </p:nvSpPr>
        <p:spPr>
          <a:xfrm>
            <a:off x="3634562" y="1986509"/>
            <a:ext cx="417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#3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B94A89C1-30E6-43A4-BA37-0C3E650B957B}"/>
              </a:ext>
            </a:extLst>
          </p:cNvPr>
          <p:cNvSpPr/>
          <p:nvPr/>
        </p:nvSpPr>
        <p:spPr>
          <a:xfrm>
            <a:off x="3928270" y="1986509"/>
            <a:ext cx="258615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/>
              <a:t>yTrans</a:t>
            </a:r>
            <a:r>
              <a:rPr lang="en-US" dirty="0"/>
              <a:t> = </a:t>
            </a:r>
            <a:r>
              <a:rPr lang="en-US" dirty="0" err="1"/>
              <a:t>lookahead.value</a:t>
            </a:r>
            <a:r>
              <a:rPr lang="en-US" dirty="0"/>
              <a:t> </a:t>
            </a:r>
          </a:p>
          <a:p>
            <a:r>
              <a:rPr lang="en-US" dirty="0" err="1"/>
              <a:t>sem.push</a:t>
            </a:r>
            <a:r>
              <a:rPr lang="en-US" dirty="0"/>
              <a:t>(</a:t>
            </a:r>
            <a:r>
              <a:rPr lang="en-US" dirty="0" err="1"/>
              <a:t>yTrans</a:t>
            </a:r>
            <a:r>
              <a:rPr lang="en-US" dirty="0"/>
              <a:t>)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0453D1BA-78C2-4FBC-82A4-22793ACF23C7}"/>
              </a:ext>
            </a:extLst>
          </p:cNvPr>
          <p:cNvSpPr txBox="1"/>
          <p:nvPr/>
        </p:nvSpPr>
        <p:spPr>
          <a:xfrm>
            <a:off x="663037" y="1976543"/>
            <a:ext cx="18015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Y         </a:t>
            </a:r>
            <a:r>
              <a:rPr lang="en-US" dirty="0"/>
              <a:t>::= #3 </a:t>
            </a:r>
            <a:r>
              <a:rPr lang="en-US" b="1" dirty="0" err="1"/>
              <a:t>intlit</a:t>
            </a:r>
            <a:endParaRPr lang="en-US" b="1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63C4DAF8-3BD1-42B3-AE5A-4D35657809CA}"/>
              </a:ext>
            </a:extLst>
          </p:cNvPr>
          <p:cNvSpPr txBox="1"/>
          <p:nvPr/>
        </p:nvSpPr>
        <p:spPr>
          <a:xfrm>
            <a:off x="654174" y="1692341"/>
            <a:ext cx="26859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/>
              <a:t>Augmented CFG Fragment</a:t>
            </a:r>
          </a:p>
        </p:txBody>
      </p:sp>
      <p:sp>
        <p:nvSpPr>
          <p:cNvPr id="19" name="!!eof1">
            <a:extLst>
              <a:ext uri="{FF2B5EF4-FFF2-40B4-BE49-F238E27FC236}">
                <a16:creationId xmlns:a16="http://schemas.microsoft.com/office/drawing/2014/main" id="{80F00BB6-4F42-4EAE-A56E-368484253CA9}"/>
              </a:ext>
            </a:extLst>
          </p:cNvPr>
          <p:cNvSpPr/>
          <p:nvPr/>
        </p:nvSpPr>
        <p:spPr>
          <a:xfrm>
            <a:off x="152029" y="5532796"/>
            <a:ext cx="546046" cy="381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/>
              <a:t>…</a:t>
            </a:r>
          </a:p>
        </p:txBody>
      </p:sp>
      <p:sp>
        <p:nvSpPr>
          <p:cNvPr id="29" name="!!stack1">
            <a:extLst>
              <a:ext uri="{FF2B5EF4-FFF2-40B4-BE49-F238E27FC236}">
                <a16:creationId xmlns:a16="http://schemas.microsoft.com/office/drawing/2014/main" id="{5DBC2514-0CEA-4437-ACB0-8BC9488E27C5}"/>
              </a:ext>
            </a:extLst>
          </p:cNvPr>
          <p:cNvSpPr/>
          <p:nvPr/>
        </p:nvSpPr>
        <p:spPr>
          <a:xfrm>
            <a:off x="128397" y="5921941"/>
            <a:ext cx="570304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400" dirty="0"/>
              <a:t>Predict</a:t>
            </a:r>
          </a:p>
          <a:p>
            <a:pPr algn="ctr"/>
            <a:r>
              <a:rPr lang="en-US" sz="1400" dirty="0"/>
              <a:t>Stack</a:t>
            </a:r>
          </a:p>
        </p:txBody>
      </p:sp>
      <p:sp>
        <p:nvSpPr>
          <p:cNvPr id="34" name="!!ipar1">
            <a:extLst>
              <a:ext uri="{FF2B5EF4-FFF2-40B4-BE49-F238E27FC236}">
                <a16:creationId xmlns:a16="http://schemas.microsoft.com/office/drawing/2014/main" id="{CB6DB43C-FDA5-4D1C-9A50-606CAF6DA7C6}"/>
              </a:ext>
            </a:extLst>
          </p:cNvPr>
          <p:cNvSpPr/>
          <p:nvPr/>
        </p:nvSpPr>
        <p:spPr>
          <a:xfrm>
            <a:off x="152028" y="5149033"/>
            <a:ext cx="546181" cy="381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i="1" dirty="0"/>
              <a:t>Y</a:t>
            </a:r>
          </a:p>
        </p:txBody>
      </p:sp>
      <p:sp>
        <p:nvSpPr>
          <p:cNvPr id="35" name="Stack1">
            <a:extLst>
              <a:ext uri="{FF2B5EF4-FFF2-40B4-BE49-F238E27FC236}">
                <a16:creationId xmlns:a16="http://schemas.microsoft.com/office/drawing/2014/main" id="{CE0E82F3-B262-4669-BC2D-43BCB8DC0CDB}"/>
              </a:ext>
            </a:extLst>
          </p:cNvPr>
          <p:cNvSpPr/>
          <p:nvPr/>
        </p:nvSpPr>
        <p:spPr>
          <a:xfrm>
            <a:off x="813282" y="5920876"/>
            <a:ext cx="729564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400" dirty="0"/>
              <a:t>Semantic</a:t>
            </a:r>
          </a:p>
          <a:p>
            <a:pPr algn="ctr"/>
            <a:r>
              <a:rPr lang="en-US" sz="1400" dirty="0"/>
              <a:t>Stack</a:t>
            </a:r>
          </a:p>
        </p:txBody>
      </p:sp>
      <p:sp>
        <p:nvSpPr>
          <p:cNvPr id="37" name="Arrow: Right 36">
            <a:extLst>
              <a:ext uri="{FF2B5EF4-FFF2-40B4-BE49-F238E27FC236}">
                <a16:creationId xmlns:a16="http://schemas.microsoft.com/office/drawing/2014/main" id="{E4EF20AE-1925-4509-BEBF-DCA580021433}"/>
              </a:ext>
            </a:extLst>
          </p:cNvPr>
          <p:cNvSpPr/>
          <p:nvPr/>
        </p:nvSpPr>
        <p:spPr>
          <a:xfrm>
            <a:off x="2775085" y="5463369"/>
            <a:ext cx="426315" cy="369192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!!eof1">
            <a:extLst>
              <a:ext uri="{FF2B5EF4-FFF2-40B4-BE49-F238E27FC236}">
                <a16:creationId xmlns:a16="http://schemas.microsoft.com/office/drawing/2014/main" id="{03CF76B6-78DC-4D72-9180-312ADF7B5C1B}"/>
              </a:ext>
            </a:extLst>
          </p:cNvPr>
          <p:cNvSpPr/>
          <p:nvPr/>
        </p:nvSpPr>
        <p:spPr>
          <a:xfrm>
            <a:off x="3250186" y="5525705"/>
            <a:ext cx="652101" cy="381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/>
              <a:t>…</a:t>
            </a:r>
          </a:p>
        </p:txBody>
      </p:sp>
      <p:sp>
        <p:nvSpPr>
          <p:cNvPr id="41" name="Stack1">
            <a:extLst>
              <a:ext uri="{FF2B5EF4-FFF2-40B4-BE49-F238E27FC236}">
                <a16:creationId xmlns:a16="http://schemas.microsoft.com/office/drawing/2014/main" id="{522F8D6F-1942-4397-9044-4B0973980E6C}"/>
              </a:ext>
            </a:extLst>
          </p:cNvPr>
          <p:cNvSpPr/>
          <p:nvPr/>
        </p:nvSpPr>
        <p:spPr>
          <a:xfrm>
            <a:off x="4049114" y="5913785"/>
            <a:ext cx="839366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400" dirty="0"/>
              <a:t>Semantic</a:t>
            </a:r>
          </a:p>
          <a:p>
            <a:pPr algn="ctr"/>
            <a:r>
              <a:rPr lang="en-US" sz="1400" dirty="0"/>
              <a:t>Stack</a:t>
            </a:r>
          </a:p>
        </p:txBody>
      </p:sp>
      <p:sp>
        <p:nvSpPr>
          <p:cNvPr id="44" name="!!ipar1">
            <a:extLst>
              <a:ext uri="{FF2B5EF4-FFF2-40B4-BE49-F238E27FC236}">
                <a16:creationId xmlns:a16="http://schemas.microsoft.com/office/drawing/2014/main" id="{DB65ED1F-5599-4EC4-B112-922DD5B7DAB2}"/>
              </a:ext>
            </a:extLst>
          </p:cNvPr>
          <p:cNvSpPr/>
          <p:nvPr/>
        </p:nvSpPr>
        <p:spPr>
          <a:xfrm>
            <a:off x="3231903" y="4776894"/>
            <a:ext cx="670384" cy="381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#3</a:t>
            </a:r>
          </a:p>
        </p:txBody>
      </p:sp>
      <p:sp>
        <p:nvSpPr>
          <p:cNvPr id="64" name="Arrow: Right 63">
            <a:extLst>
              <a:ext uri="{FF2B5EF4-FFF2-40B4-BE49-F238E27FC236}">
                <a16:creationId xmlns:a16="http://schemas.microsoft.com/office/drawing/2014/main" id="{47D73681-DBF6-4A42-B35F-7D75168D3497}"/>
              </a:ext>
            </a:extLst>
          </p:cNvPr>
          <p:cNvSpPr/>
          <p:nvPr/>
        </p:nvSpPr>
        <p:spPr>
          <a:xfrm>
            <a:off x="5938641" y="5463369"/>
            <a:ext cx="426315" cy="369192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!!stack1">
            <a:extLst>
              <a:ext uri="{FF2B5EF4-FFF2-40B4-BE49-F238E27FC236}">
                <a16:creationId xmlns:a16="http://schemas.microsoft.com/office/drawing/2014/main" id="{247B91F9-DB3A-4AE5-952E-5EDAED60D190}"/>
              </a:ext>
            </a:extLst>
          </p:cNvPr>
          <p:cNvSpPr/>
          <p:nvPr/>
        </p:nvSpPr>
        <p:spPr>
          <a:xfrm>
            <a:off x="3201399" y="5920873"/>
            <a:ext cx="729564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Predict</a:t>
            </a:r>
          </a:p>
          <a:p>
            <a:pPr algn="ctr"/>
            <a:r>
              <a:rPr lang="en-US" sz="1400" dirty="0"/>
              <a:t>Stack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B01C04F3-F654-4F9A-A2B3-EF2804248C47}"/>
              </a:ext>
            </a:extLst>
          </p:cNvPr>
          <p:cNvSpPr txBox="1"/>
          <p:nvPr/>
        </p:nvSpPr>
        <p:spPr>
          <a:xfrm>
            <a:off x="6963695" y="1681935"/>
            <a:ext cx="14340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/>
              <a:t>Input Stream</a:t>
            </a:r>
            <a:endParaRPr lang="en-US" dirty="0"/>
          </a:p>
        </p:txBody>
      </p:sp>
      <p:sp>
        <p:nvSpPr>
          <p:cNvPr id="72" name="!!ipar1">
            <a:extLst>
              <a:ext uri="{FF2B5EF4-FFF2-40B4-BE49-F238E27FC236}">
                <a16:creationId xmlns:a16="http://schemas.microsoft.com/office/drawing/2014/main" id="{59A632D3-74FE-4F77-92C1-8C80B7A69A84}"/>
              </a:ext>
            </a:extLst>
          </p:cNvPr>
          <p:cNvSpPr/>
          <p:nvPr/>
        </p:nvSpPr>
        <p:spPr>
          <a:xfrm>
            <a:off x="3235444" y="5152577"/>
            <a:ext cx="670384" cy="381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err="1"/>
              <a:t>intlit</a:t>
            </a:r>
            <a:endParaRPr lang="en-US" b="1" dirty="0"/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D27CC983-C95B-4B4D-A5B9-0F5719C0EA49}"/>
              </a:ext>
            </a:extLst>
          </p:cNvPr>
          <p:cNvSpPr txBox="1"/>
          <p:nvPr/>
        </p:nvSpPr>
        <p:spPr>
          <a:xfrm>
            <a:off x="1944060" y="4961542"/>
            <a:ext cx="3738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 I</a:t>
            </a:r>
            <a:r>
              <a:rPr lang="en-US" baseline="-25000" dirty="0"/>
              <a:t>1</a:t>
            </a:r>
            <a:endParaRPr lang="en-US" dirty="0"/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DB40EE95-1FE3-4038-8036-EE184D8ADA94}"/>
              </a:ext>
            </a:extLst>
          </p:cNvPr>
          <p:cNvSpPr/>
          <p:nvPr/>
        </p:nvSpPr>
        <p:spPr>
          <a:xfrm>
            <a:off x="1704947" y="5913785"/>
            <a:ext cx="971026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Look</a:t>
            </a:r>
          </a:p>
          <a:p>
            <a:pPr algn="ctr"/>
            <a:r>
              <a:rPr lang="en-US" sz="1400" dirty="0"/>
              <a:t>Ahead</a:t>
            </a: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235C0776-B9B1-4410-ACA4-7D05C9CE312F}"/>
              </a:ext>
            </a:extLst>
          </p:cNvPr>
          <p:cNvSpPr/>
          <p:nvPr/>
        </p:nvSpPr>
        <p:spPr>
          <a:xfrm>
            <a:off x="1882723" y="5274151"/>
            <a:ext cx="6911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err="1"/>
              <a:t>intlit</a:t>
            </a:r>
            <a:endParaRPr lang="en-US" b="1" dirty="0"/>
          </a:p>
          <a:p>
            <a:r>
              <a:rPr lang="en-US" b="1" dirty="0"/>
              <a:t>  (7)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D257F513-43D3-4FB7-9F5E-8ED291330AE2}"/>
              </a:ext>
            </a:extLst>
          </p:cNvPr>
          <p:cNvSpPr txBox="1"/>
          <p:nvPr/>
        </p:nvSpPr>
        <p:spPr>
          <a:xfrm>
            <a:off x="5099001" y="4988950"/>
            <a:ext cx="3738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 I</a:t>
            </a:r>
            <a:r>
              <a:rPr lang="en-US" baseline="-25000" dirty="0"/>
              <a:t>1</a:t>
            </a:r>
            <a:endParaRPr lang="en-US" dirty="0"/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E4B2F43F-05B6-448F-A73C-679143ACCA24}"/>
              </a:ext>
            </a:extLst>
          </p:cNvPr>
          <p:cNvSpPr/>
          <p:nvPr/>
        </p:nvSpPr>
        <p:spPr>
          <a:xfrm>
            <a:off x="5003523" y="5281239"/>
            <a:ext cx="6911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err="1"/>
              <a:t>intlit</a:t>
            </a:r>
            <a:endParaRPr lang="en-US" b="1" dirty="0"/>
          </a:p>
          <a:p>
            <a:r>
              <a:rPr lang="en-US" b="1" dirty="0"/>
              <a:t>  (7)</a:t>
            </a:r>
          </a:p>
        </p:txBody>
      </p:sp>
      <p:sp>
        <p:nvSpPr>
          <p:cNvPr id="80" name="!!eof1">
            <a:extLst>
              <a:ext uri="{FF2B5EF4-FFF2-40B4-BE49-F238E27FC236}">
                <a16:creationId xmlns:a16="http://schemas.microsoft.com/office/drawing/2014/main" id="{FA3DC00E-42F6-4D51-A08B-B709F896DE96}"/>
              </a:ext>
            </a:extLst>
          </p:cNvPr>
          <p:cNvSpPr/>
          <p:nvPr/>
        </p:nvSpPr>
        <p:spPr>
          <a:xfrm>
            <a:off x="6533248" y="5516844"/>
            <a:ext cx="652101" cy="381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/>
              <a:t>…</a:t>
            </a:r>
          </a:p>
        </p:txBody>
      </p:sp>
      <p:sp>
        <p:nvSpPr>
          <p:cNvPr id="81" name="Stack1">
            <a:extLst>
              <a:ext uri="{FF2B5EF4-FFF2-40B4-BE49-F238E27FC236}">
                <a16:creationId xmlns:a16="http://schemas.microsoft.com/office/drawing/2014/main" id="{1F9A385F-AD3D-410F-9598-F39553773604}"/>
              </a:ext>
            </a:extLst>
          </p:cNvPr>
          <p:cNvSpPr/>
          <p:nvPr/>
        </p:nvSpPr>
        <p:spPr>
          <a:xfrm>
            <a:off x="7332176" y="5904924"/>
            <a:ext cx="839366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400" dirty="0"/>
              <a:t>Semantic</a:t>
            </a:r>
          </a:p>
          <a:p>
            <a:pPr algn="ctr"/>
            <a:r>
              <a:rPr lang="en-US" sz="1400" dirty="0"/>
              <a:t>Stack</a:t>
            </a:r>
          </a:p>
        </p:txBody>
      </p:sp>
      <p:sp>
        <p:nvSpPr>
          <p:cNvPr id="83" name="!!stack1">
            <a:extLst>
              <a:ext uri="{FF2B5EF4-FFF2-40B4-BE49-F238E27FC236}">
                <a16:creationId xmlns:a16="http://schemas.microsoft.com/office/drawing/2014/main" id="{5D1277BB-F39A-40F1-AE31-25A941ED5B1F}"/>
              </a:ext>
            </a:extLst>
          </p:cNvPr>
          <p:cNvSpPr/>
          <p:nvPr/>
        </p:nvSpPr>
        <p:spPr>
          <a:xfrm>
            <a:off x="6484461" y="5912012"/>
            <a:ext cx="729564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Predict</a:t>
            </a:r>
          </a:p>
          <a:p>
            <a:pPr algn="ctr"/>
            <a:r>
              <a:rPr lang="en-US" sz="1400" dirty="0"/>
              <a:t>Stack</a:t>
            </a:r>
          </a:p>
        </p:txBody>
      </p:sp>
      <p:sp>
        <p:nvSpPr>
          <p:cNvPr id="84" name="!!ipar1">
            <a:extLst>
              <a:ext uri="{FF2B5EF4-FFF2-40B4-BE49-F238E27FC236}">
                <a16:creationId xmlns:a16="http://schemas.microsoft.com/office/drawing/2014/main" id="{352F7027-27BD-4492-8BAE-14B49F742EF0}"/>
              </a:ext>
            </a:extLst>
          </p:cNvPr>
          <p:cNvSpPr/>
          <p:nvPr/>
        </p:nvSpPr>
        <p:spPr>
          <a:xfrm>
            <a:off x="6518506" y="5143716"/>
            <a:ext cx="670384" cy="381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err="1"/>
              <a:t>intlit</a:t>
            </a:r>
            <a:endParaRPr lang="en-US" b="1" dirty="0"/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2882A196-0FA0-45AB-B7E2-B34BF4D716FC}"/>
              </a:ext>
            </a:extLst>
          </p:cNvPr>
          <p:cNvSpPr/>
          <p:nvPr/>
        </p:nvSpPr>
        <p:spPr>
          <a:xfrm>
            <a:off x="4950998" y="5904924"/>
            <a:ext cx="839366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Look</a:t>
            </a:r>
          </a:p>
          <a:p>
            <a:pPr algn="ctr"/>
            <a:r>
              <a:rPr lang="en-US" sz="1400" dirty="0"/>
              <a:t>Ahead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7C734020-B6A1-426D-9E0C-C32523D55F8C}"/>
              </a:ext>
            </a:extLst>
          </p:cNvPr>
          <p:cNvSpPr txBox="1"/>
          <p:nvPr/>
        </p:nvSpPr>
        <p:spPr>
          <a:xfrm>
            <a:off x="8355967" y="4945601"/>
            <a:ext cx="3738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 I</a:t>
            </a:r>
            <a:r>
              <a:rPr lang="en-US" baseline="-25000" dirty="0"/>
              <a:t>1</a:t>
            </a:r>
            <a:endParaRPr lang="en-US" dirty="0"/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B14BA985-CF91-4A1F-ACAF-0E1DB22B83FA}"/>
              </a:ext>
            </a:extLst>
          </p:cNvPr>
          <p:cNvSpPr/>
          <p:nvPr/>
        </p:nvSpPr>
        <p:spPr>
          <a:xfrm>
            <a:off x="8237005" y="5897844"/>
            <a:ext cx="839366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Look</a:t>
            </a:r>
          </a:p>
          <a:p>
            <a:pPr algn="ctr"/>
            <a:r>
              <a:rPr lang="en-US" sz="1400" dirty="0"/>
              <a:t>Ahead</a:t>
            </a:r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188F950F-198E-4556-8775-A15422CC210E}"/>
              </a:ext>
            </a:extLst>
          </p:cNvPr>
          <p:cNvSpPr/>
          <p:nvPr/>
        </p:nvSpPr>
        <p:spPr>
          <a:xfrm>
            <a:off x="8269230" y="5258210"/>
            <a:ext cx="6911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err="1"/>
              <a:t>intlit</a:t>
            </a:r>
            <a:endParaRPr lang="en-US" b="1" dirty="0"/>
          </a:p>
          <a:p>
            <a:r>
              <a:rPr lang="en-US" b="1" dirty="0"/>
              <a:t>  (7)</a:t>
            </a:r>
          </a:p>
        </p:txBody>
      </p:sp>
      <p:sp>
        <p:nvSpPr>
          <p:cNvPr id="92" name="!!ipar1">
            <a:extLst>
              <a:ext uri="{FF2B5EF4-FFF2-40B4-BE49-F238E27FC236}">
                <a16:creationId xmlns:a16="http://schemas.microsoft.com/office/drawing/2014/main" id="{A9E062B5-4C4E-4DAD-A7FB-F7111A5F450C}"/>
              </a:ext>
            </a:extLst>
          </p:cNvPr>
          <p:cNvSpPr/>
          <p:nvPr/>
        </p:nvSpPr>
        <p:spPr>
          <a:xfrm>
            <a:off x="7441382" y="5516844"/>
            <a:ext cx="670384" cy="381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7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20058DB-B53E-4C70-ACE4-E09146B160EC}"/>
              </a:ext>
            </a:extLst>
          </p:cNvPr>
          <p:cNvSpPr txBox="1"/>
          <p:nvPr/>
        </p:nvSpPr>
        <p:spPr>
          <a:xfrm>
            <a:off x="567415" y="3698012"/>
            <a:ext cx="207941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2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Derive RHS</a:t>
            </a:r>
          </a:p>
          <a:p>
            <a:r>
              <a:rPr lang="en-US" dirty="0">
                <a:solidFill>
                  <a:schemeClr val="accent2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Via selector table</a:t>
            </a:r>
          </a:p>
          <a:p>
            <a:r>
              <a:rPr lang="en-US" dirty="0">
                <a:solidFill>
                  <a:schemeClr val="accent2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(not shown)</a:t>
            </a: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24D5121C-7D0E-4F6C-A1F6-914D4A007186}"/>
              </a:ext>
            </a:extLst>
          </p:cNvPr>
          <p:cNvSpPr/>
          <p:nvPr/>
        </p:nvSpPr>
        <p:spPr>
          <a:xfrm rot="20801088">
            <a:off x="220443" y="5082363"/>
            <a:ext cx="408530" cy="446710"/>
          </a:xfrm>
          <a:custGeom>
            <a:avLst/>
            <a:gdLst>
              <a:gd name="connsiteX0" fmla="*/ 151697 w 408530"/>
              <a:gd name="connsiteY0" fmla="*/ 0 h 446710"/>
              <a:gd name="connsiteX1" fmla="*/ 2841 w 408530"/>
              <a:gd name="connsiteY1" fmla="*/ 233916 h 446710"/>
              <a:gd name="connsiteX2" fmla="*/ 268655 w 408530"/>
              <a:gd name="connsiteY2" fmla="*/ 446567 h 446710"/>
              <a:gd name="connsiteX3" fmla="*/ 406878 w 408530"/>
              <a:gd name="connsiteY3" fmla="*/ 202018 h 446710"/>
              <a:gd name="connsiteX4" fmla="*/ 332450 w 408530"/>
              <a:gd name="connsiteY4" fmla="*/ 53163 h 4467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8530" h="446710">
                <a:moveTo>
                  <a:pt x="151697" y="0"/>
                </a:moveTo>
                <a:cubicBezTo>
                  <a:pt x="67522" y="79744"/>
                  <a:pt x="-16652" y="159488"/>
                  <a:pt x="2841" y="233916"/>
                </a:cubicBezTo>
                <a:cubicBezTo>
                  <a:pt x="22334" y="308344"/>
                  <a:pt x="201316" y="451883"/>
                  <a:pt x="268655" y="446567"/>
                </a:cubicBezTo>
                <a:cubicBezTo>
                  <a:pt x="335994" y="441251"/>
                  <a:pt x="396246" y="267585"/>
                  <a:pt x="406878" y="202018"/>
                </a:cubicBezTo>
                <a:cubicBezTo>
                  <a:pt x="417510" y="136451"/>
                  <a:pt x="374980" y="94807"/>
                  <a:pt x="332450" y="53163"/>
                </a:cubicBezTo>
              </a:path>
            </a:pathLst>
          </a:custGeom>
          <a:noFill/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09782C3E-B37B-4D70-926A-558EC6FDE658}"/>
              </a:ext>
            </a:extLst>
          </p:cNvPr>
          <p:cNvSpPr/>
          <p:nvPr/>
        </p:nvSpPr>
        <p:spPr>
          <a:xfrm>
            <a:off x="669851" y="4610707"/>
            <a:ext cx="733646" cy="600027"/>
          </a:xfrm>
          <a:custGeom>
            <a:avLst/>
            <a:gdLst>
              <a:gd name="connsiteX0" fmla="*/ 882502 w 882502"/>
              <a:gd name="connsiteY0" fmla="*/ 0 h 850604"/>
              <a:gd name="connsiteX1" fmla="*/ 478465 w 882502"/>
              <a:gd name="connsiteY1" fmla="*/ 361507 h 850604"/>
              <a:gd name="connsiteX2" fmla="*/ 0 w 882502"/>
              <a:gd name="connsiteY2" fmla="*/ 850604 h 850604"/>
              <a:gd name="connsiteX0" fmla="*/ 882502 w 882502"/>
              <a:gd name="connsiteY0" fmla="*/ 0 h 850604"/>
              <a:gd name="connsiteX1" fmla="*/ 0 w 882502"/>
              <a:gd name="connsiteY1" fmla="*/ 850604 h 850604"/>
              <a:gd name="connsiteX0" fmla="*/ 882502 w 882502"/>
              <a:gd name="connsiteY0" fmla="*/ 0 h 851360"/>
              <a:gd name="connsiteX1" fmla="*/ 0 w 882502"/>
              <a:gd name="connsiteY1" fmla="*/ 850604 h 851360"/>
              <a:gd name="connsiteX0" fmla="*/ 733646 w 733646"/>
              <a:gd name="connsiteY0" fmla="*/ 0 h 866701"/>
              <a:gd name="connsiteX1" fmla="*/ 0 w 733646"/>
              <a:gd name="connsiteY1" fmla="*/ 865964 h 866701"/>
              <a:gd name="connsiteX0" fmla="*/ 733646 w 733646"/>
              <a:gd name="connsiteY0" fmla="*/ 0 h 866759"/>
              <a:gd name="connsiteX1" fmla="*/ 0 w 733646"/>
              <a:gd name="connsiteY1" fmla="*/ 865964 h 8667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33646" h="866759">
                <a:moveTo>
                  <a:pt x="733646" y="0"/>
                </a:moveTo>
                <a:cubicBezTo>
                  <a:pt x="503274" y="329612"/>
                  <a:pt x="559981" y="890773"/>
                  <a:pt x="0" y="865964"/>
                </a:cubicBezTo>
              </a:path>
            </a:pathLst>
          </a:custGeom>
          <a:noFill/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Freeform: Shape 94">
            <a:extLst>
              <a:ext uri="{FF2B5EF4-FFF2-40B4-BE49-F238E27FC236}">
                <a16:creationId xmlns:a16="http://schemas.microsoft.com/office/drawing/2014/main" id="{CB50A51B-089A-4BFC-8135-7D6B92710625}"/>
              </a:ext>
            </a:extLst>
          </p:cNvPr>
          <p:cNvSpPr/>
          <p:nvPr/>
        </p:nvSpPr>
        <p:spPr>
          <a:xfrm rot="20801088">
            <a:off x="3352548" y="4729405"/>
            <a:ext cx="408530" cy="446710"/>
          </a:xfrm>
          <a:custGeom>
            <a:avLst/>
            <a:gdLst>
              <a:gd name="connsiteX0" fmla="*/ 151697 w 408530"/>
              <a:gd name="connsiteY0" fmla="*/ 0 h 446710"/>
              <a:gd name="connsiteX1" fmla="*/ 2841 w 408530"/>
              <a:gd name="connsiteY1" fmla="*/ 233916 h 446710"/>
              <a:gd name="connsiteX2" fmla="*/ 268655 w 408530"/>
              <a:gd name="connsiteY2" fmla="*/ 446567 h 446710"/>
              <a:gd name="connsiteX3" fmla="*/ 406878 w 408530"/>
              <a:gd name="connsiteY3" fmla="*/ 202018 h 446710"/>
              <a:gd name="connsiteX4" fmla="*/ 332450 w 408530"/>
              <a:gd name="connsiteY4" fmla="*/ 53163 h 4467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8530" h="446710">
                <a:moveTo>
                  <a:pt x="151697" y="0"/>
                </a:moveTo>
                <a:cubicBezTo>
                  <a:pt x="67522" y="79744"/>
                  <a:pt x="-16652" y="159488"/>
                  <a:pt x="2841" y="233916"/>
                </a:cubicBezTo>
                <a:cubicBezTo>
                  <a:pt x="22334" y="308344"/>
                  <a:pt x="201316" y="451883"/>
                  <a:pt x="268655" y="446567"/>
                </a:cubicBezTo>
                <a:cubicBezTo>
                  <a:pt x="335994" y="441251"/>
                  <a:pt x="396246" y="267585"/>
                  <a:pt x="406878" y="202018"/>
                </a:cubicBezTo>
                <a:cubicBezTo>
                  <a:pt x="417510" y="136451"/>
                  <a:pt x="374980" y="94807"/>
                  <a:pt x="332450" y="53163"/>
                </a:cubicBezTo>
              </a:path>
            </a:pathLst>
          </a:custGeom>
          <a:noFill/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Freeform: Shape 95">
            <a:extLst>
              <a:ext uri="{FF2B5EF4-FFF2-40B4-BE49-F238E27FC236}">
                <a16:creationId xmlns:a16="http://schemas.microsoft.com/office/drawing/2014/main" id="{A0667C51-1F84-4151-AFB4-7A00CC392F0C}"/>
              </a:ext>
            </a:extLst>
          </p:cNvPr>
          <p:cNvSpPr/>
          <p:nvPr/>
        </p:nvSpPr>
        <p:spPr>
          <a:xfrm>
            <a:off x="2646830" y="2265470"/>
            <a:ext cx="1046330" cy="2363634"/>
          </a:xfrm>
          <a:custGeom>
            <a:avLst/>
            <a:gdLst>
              <a:gd name="connsiteX0" fmla="*/ 882502 w 882502"/>
              <a:gd name="connsiteY0" fmla="*/ 0 h 850604"/>
              <a:gd name="connsiteX1" fmla="*/ 478465 w 882502"/>
              <a:gd name="connsiteY1" fmla="*/ 361507 h 850604"/>
              <a:gd name="connsiteX2" fmla="*/ 0 w 882502"/>
              <a:gd name="connsiteY2" fmla="*/ 850604 h 850604"/>
              <a:gd name="connsiteX0" fmla="*/ 882502 w 882502"/>
              <a:gd name="connsiteY0" fmla="*/ 0 h 850604"/>
              <a:gd name="connsiteX1" fmla="*/ 0 w 882502"/>
              <a:gd name="connsiteY1" fmla="*/ 850604 h 850604"/>
              <a:gd name="connsiteX0" fmla="*/ 882502 w 882502"/>
              <a:gd name="connsiteY0" fmla="*/ 0 h 851360"/>
              <a:gd name="connsiteX1" fmla="*/ 0 w 882502"/>
              <a:gd name="connsiteY1" fmla="*/ 850604 h 851360"/>
              <a:gd name="connsiteX0" fmla="*/ 1063256 w 1063256"/>
              <a:gd name="connsiteY0" fmla="*/ 0 h 294135"/>
              <a:gd name="connsiteX1" fmla="*/ 0 w 1063256"/>
              <a:gd name="connsiteY1" fmla="*/ 287078 h 294135"/>
              <a:gd name="connsiteX0" fmla="*/ 55783 w 368588"/>
              <a:gd name="connsiteY0" fmla="*/ 2488020 h 2508549"/>
              <a:gd name="connsiteX1" fmla="*/ 194006 w 368588"/>
              <a:gd name="connsiteY1" fmla="*/ 0 h 2508549"/>
              <a:gd name="connsiteX0" fmla="*/ 290557 w 428780"/>
              <a:gd name="connsiteY0" fmla="*/ 2488020 h 2508845"/>
              <a:gd name="connsiteX1" fmla="*/ 428780 w 428780"/>
              <a:gd name="connsiteY1" fmla="*/ 0 h 2508845"/>
              <a:gd name="connsiteX0" fmla="*/ 268477 w 449230"/>
              <a:gd name="connsiteY0" fmla="*/ 2594346 h 2614434"/>
              <a:gd name="connsiteX1" fmla="*/ 449230 w 449230"/>
              <a:gd name="connsiteY1" fmla="*/ 0 h 2614434"/>
              <a:gd name="connsiteX0" fmla="*/ 62619 w 243372"/>
              <a:gd name="connsiteY0" fmla="*/ 2594346 h 2594346"/>
              <a:gd name="connsiteX1" fmla="*/ 243372 w 243372"/>
              <a:gd name="connsiteY1" fmla="*/ 0 h 2594346"/>
              <a:gd name="connsiteX0" fmla="*/ 700711 w 881464"/>
              <a:gd name="connsiteY0" fmla="*/ 2594346 h 2594346"/>
              <a:gd name="connsiteX1" fmla="*/ 881464 w 881464"/>
              <a:gd name="connsiteY1" fmla="*/ 0 h 2594346"/>
              <a:gd name="connsiteX0" fmla="*/ 749746 w 866704"/>
              <a:gd name="connsiteY0" fmla="*/ 2530550 h 2530550"/>
              <a:gd name="connsiteX1" fmla="*/ 866704 w 866704"/>
              <a:gd name="connsiteY1" fmla="*/ 0 h 2530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66704" h="2530550">
                <a:moveTo>
                  <a:pt x="749746" y="2530550"/>
                </a:moveTo>
                <a:cubicBezTo>
                  <a:pt x="1221123" y="2176131"/>
                  <a:pt x="-1242087" y="503274"/>
                  <a:pt x="866704" y="0"/>
                </a:cubicBezTo>
              </a:path>
            </a:pathLst>
          </a:custGeom>
          <a:noFill/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5AEED743-D25A-4D42-8AE7-BD8883C60CDE}"/>
              </a:ext>
            </a:extLst>
          </p:cNvPr>
          <p:cNvSpPr txBox="1"/>
          <p:nvPr/>
        </p:nvSpPr>
        <p:spPr>
          <a:xfrm>
            <a:off x="3294575" y="3072231"/>
            <a:ext cx="226696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chemeClr val="accent2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Put lookahead</a:t>
            </a:r>
          </a:p>
          <a:p>
            <a:pPr algn="ctr"/>
            <a:r>
              <a:rPr lang="en-US" dirty="0">
                <a:solidFill>
                  <a:schemeClr val="accent2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value on </a:t>
            </a:r>
            <a:r>
              <a:rPr lang="en-US" dirty="0" err="1">
                <a:solidFill>
                  <a:schemeClr val="accent2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sem</a:t>
            </a:r>
            <a:r>
              <a:rPr lang="en-US" dirty="0">
                <a:solidFill>
                  <a:schemeClr val="accent2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 stack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79909743-5ED1-439A-A8BD-B6648F09AAC1}"/>
              </a:ext>
            </a:extLst>
          </p:cNvPr>
          <p:cNvSpPr txBox="1"/>
          <p:nvPr/>
        </p:nvSpPr>
        <p:spPr>
          <a:xfrm>
            <a:off x="6917975" y="1971495"/>
            <a:ext cx="9781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7 + 8 + 9</a:t>
            </a:r>
          </a:p>
        </p:txBody>
      </p:sp>
    </p:spTree>
    <p:extLst>
      <p:ext uri="{BB962C8B-B14F-4D97-AF65-F5344CB8AC3E}">
        <p14:creationId xmlns:p14="http://schemas.microsoft.com/office/powerpoint/2010/main" val="10684283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"/>
                            </p:stCondLst>
                            <p:childTnLst>
                              <p:par>
                                <p:cTn id="2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8" dur="25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50"/>
                            </p:stCondLst>
                            <p:childTnLst>
                              <p:par>
                                <p:cTn id="6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25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"/>
                            </p:stCondLst>
                            <p:childTnLst>
                              <p:par>
                                <p:cTn id="6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9" grpId="0" animBg="1"/>
      <p:bldP spid="34" grpId="0" animBg="1"/>
      <p:bldP spid="35" grpId="0" animBg="1"/>
      <p:bldP spid="37" grpId="0" animBg="1"/>
      <p:bldP spid="38" grpId="0" animBg="1"/>
      <p:bldP spid="41" grpId="0" animBg="1"/>
      <p:bldP spid="44" grpId="0" animBg="1"/>
      <p:bldP spid="64" grpId="0" animBg="1"/>
      <p:bldP spid="67" grpId="0" animBg="1"/>
      <p:bldP spid="71" grpId="0"/>
      <p:bldP spid="72" grpId="0" animBg="1"/>
      <p:bldP spid="73" grpId="0"/>
      <p:bldP spid="74" grpId="0" animBg="1"/>
      <p:bldP spid="75" grpId="0"/>
      <p:bldP spid="77" grpId="0"/>
      <p:bldP spid="79" grpId="0"/>
      <p:bldP spid="80" grpId="0" animBg="1"/>
      <p:bldP spid="81" grpId="0" animBg="1"/>
      <p:bldP spid="83" grpId="0" animBg="1"/>
      <p:bldP spid="84" grpId="0" animBg="1"/>
      <p:bldP spid="88" grpId="0" animBg="1"/>
      <p:bldP spid="89" grpId="0"/>
      <p:bldP spid="90" grpId="0" animBg="1"/>
      <p:bldP spid="91" grpId="0"/>
      <p:bldP spid="92" grpId="0" animBg="1"/>
      <p:bldP spid="2" grpId="0"/>
      <p:bldP spid="3" grpId="0" animBg="1"/>
      <p:bldP spid="6" grpId="0" animBg="1"/>
      <p:bldP spid="95" grpId="0" animBg="1"/>
      <p:bldP spid="96" grpId="0" animBg="1"/>
      <p:bldP spid="97" grpId="0"/>
      <p:bldP spid="43" grpId="0"/>
    </p:bldLst>
  </p:timing>
</p:sld>
</file>

<file path=ppt/slides/slide25.xml><?xml version="1.0" encoding="utf-8"?>
<p:sld xmlns:a16="http://schemas.microsoft.com/office/drawing/2014/main" xmlns:a14="http://schemas.microsoft.com/office/drawing/2010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extBox 30">
            <a:extLst>
              <a:ext uri="{FF2B5EF4-FFF2-40B4-BE49-F238E27FC236}">
                <a16:creationId xmlns:a16="http://schemas.microsoft.com/office/drawing/2014/main" id="{E0EA377E-6933-444C-8041-DB896E8CD725}"/>
              </a:ext>
            </a:extLst>
          </p:cNvPr>
          <p:cNvSpPr txBox="1"/>
          <p:nvPr/>
        </p:nvSpPr>
        <p:spPr>
          <a:xfrm>
            <a:off x="663037" y="1976543"/>
            <a:ext cx="265944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Expr   </a:t>
            </a:r>
            <a:r>
              <a:rPr lang="en-US" dirty="0"/>
              <a:t>::=  </a:t>
            </a:r>
            <a:r>
              <a:rPr lang="en-US" i="1" dirty="0"/>
              <a:t>Expr </a:t>
            </a:r>
            <a:r>
              <a:rPr lang="en-US" b="1" dirty="0"/>
              <a:t>minus</a:t>
            </a:r>
            <a:r>
              <a:rPr lang="en-US" i="1" dirty="0"/>
              <a:t> Term</a:t>
            </a:r>
            <a:endParaRPr lang="en-US" dirty="0"/>
          </a:p>
          <a:p>
            <a:r>
              <a:rPr lang="en-US" i="1" dirty="0"/>
              <a:t>             </a:t>
            </a:r>
            <a:r>
              <a:rPr lang="en-US" dirty="0"/>
              <a:t>|    </a:t>
            </a:r>
            <a:r>
              <a:rPr lang="en-US" i="1" dirty="0"/>
              <a:t>Term</a:t>
            </a:r>
          </a:p>
          <a:p>
            <a:r>
              <a:rPr lang="en-US" dirty="0"/>
              <a:t>Term  ::=  </a:t>
            </a:r>
            <a:r>
              <a:rPr lang="en-US" b="1" dirty="0" err="1"/>
              <a:t>intlit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18D17-624A-4996-8458-E634E28CA05F}" type="slidenum">
              <a:rPr lang="en-US" smtClean="0"/>
              <a:t>25</a:t>
            </a:fld>
            <a:endParaRPr lang="en-US"/>
          </a:p>
        </p:txBody>
      </p:sp>
      <p:sp>
        <p:nvSpPr>
          <p:cNvPr id="5" name="AutoShape 2" descr="data:image/jpeg;base64,/9j/4AAQSkZJRgABAQAAAQABAAD/2wCEAAkGBxAQDw8PDxAPDw8NDw0NDw0NDw8NDQ0NFBEWFhQRFBQYHCggGBolGxQUITEiJSkrLi4uFx8zODMsNyguLisBCgoKDgwNFA8PFCwcFBwsLCwrLCwsLCwsLDc2LDctLCwsLCwsLCwsLDcsLCwsLCwsKywsKys3LCssLCwsLCssK//AABEIALIBGwMBIgACEQEDEQH/xAAcAAACAgMBAQAAAAAAAAAAAAACAwEEAAUHBgj/xABEEAACAgECAgYGBgcFCQEAAAABAgADEQQSBSEGEzFBUWEHInGBkaEUIzJyorEzQ1Jic7LBQmOS0fA0RFOCk6Oz0/EW/8QAGQEBAQEBAQEAAAAAAAAAAAAAAQACAwQF/8QAHBEBAQEAAwEBAQAAAAAAAAAAAAERAhIxIUET/9oADAMBAAIRAxEAPwDpJEUwjoBEdZIMkNCZYhoo8NMMr5MIPFDMjEgPMzEJKyJO6ATIJLTA8WxiWaRWGeV7SIs2RbWSQLhKbiXGMq2CMqKmExbyN8QExTrGFoJmtGEEwS0N1immpWbE75O6JYyN01oPzBJgAyYyjGGYpkGQZuVmw1jIC5grMY4iB9kHfABgsZjk3xRbZK1lsO0ypYZzbRZZFZmGDmKdogkRpWRtnkdSSsS6S3tgskkpFYJEttXEvWY6iZOYW2CViEwDJg5ikOJXePYxLiWrFZ4sx7CLaKwjJgu0NzFESBTCKYRziKYRRRMEtMYQDNBhinIEPMXZEEu2ZizCJIE0BiGIvdI3TcZphg4g7oStNMm0LzmWU9pjaSB7Y1mB5Tc8Y3610Axlg5mLac66Qm0Ss6S2TFssz1a1UKQdssssXiZLs7LBxLT1xZrnk12JgmWFqkvp5alUwDHtXFMsQQRFMssMsWyyRBEWRLJSAa5rUqtFGWdS1daNZa611pzaywhUUZxzJ9s8vw7pJZqtW9VOnX6LW5Q6my0hrMPs3IqqRjPZk9hB74WyenjxvLxu3izLmlQWqWQHAd0yRjJU4JHlDs0uIyixrTAdZcamAa4pQKRb1y5YsS0QoOsXLdsrWLNRkpxEPGOMRRmoAmCTCxMxEFwhC2yQs1owOISiSoh4m5WaiNoPjFhcxtaTUrNgL055lZhNgW7sSrYnMwpiriZuhsIswIcSOrkzMwLuBrkdVLGJBE+e9JS1RgSRmTmKKtpEoW1zZtKlqSTXssA1y06Qeznjs58u2IISmaDplxmzTCujS0tdrNTgVDYxqrBJAdj2E5BwM9xJ5Ccu6W9LdVqry263T11N9VQjtWa8f2mIIy/n3d0t9BOlGpGu0iW51O+4obHLHU4t9U7rOZdV3btp8ORGIqYnp70f12n0q6jWa5rmttrrXS7rDXv2s+cZC+rtPYvwmt6I2XDh/E7w7V10PoFdq8LdbvZ1eup/7L7dvPu5eUuelzjranXGnDLTo91VaMCm5zjfaQfHAA8h5mW2SmnouipbS+p1evTUPTXYr3k7jXWoQHduAWvl3EmHplx1Xo7xOrVaaq+jJpsB2hhtdWBKsrD9oMCDLt1QM1XQ/R/RuH6WkqUYVB3RhtZbbCXcEdx3MZs3eIVLKMSrdVL7vK9hiGquSU7BNpeBKFqzUVUrIlxLNgiGWajKq4JimWWysApNQKpEjEs9XM6qaFV0QmWq6x3zAuJHOdI51Dp4Re2bTQaU2HHhDv0LBjhZJq0SWCOUsrXtzuWIc+EZRhQIHdK9vOPsEQwlapFZ1iWlrbkwXpmWlbEMCHskRWO6mCROa6TW1r/s/E9Xp/3NZSbl9mUO0fCXrelGroVWNmi1qFtuaLPrhyJyyert7POeH16Hu9szbPI6Pp2rfpdLqFwOZqHWqPEnkMCbXR9K9DbyXUIp8LMpj3nl84YW4AkOgmVXI4yjK48UYMPlIdoIhkEWahCdostEPO9I+hej1oJdOrtPZdVhXz5jsM8JpqqeBvYlYXWa7co6+xXrp09T8wgwD65XBPMH1hjPOdZZppuk/BU12nNDOajvWxbUUMyuARnB7eRIinG+mvFL+McQ2aaprerBqorRRu6sHJZieQ5nJJIA5Ca3T26nhWtp+k0bbdOwtSt8BHXmMq6HBHM8wcZ7e8Tt3Rzo5p9BV1dAyzYNt74NtzeLHw8AOQlbpj0bq4jpzS+FsXL0XYy1NuO3zU9hHePPESv8N4rXqqK9RUcpau4Z7VPYVPmDke6NdpyX0b8YfQ6y7hmszX1liogJylWqGRjn3ONmD2HC+M6q0ghniLHjWEVYs0FZzK9ksuIphFKbrF7ZadIplmozSGUQSojWSDtm2STiYBmGUzDqq5zUrNg6dLujm0QHtlzTJgRwqjBapcPfY/hmbyq5c5wJqtQg98itiO+VilW+K6frB6oAnnLaGBwZvDqCOfxEr3sDCXGr9aZlME15l9qcxJGJrWVUUxg04IjsiSg5wKjbRjulc1TcXVHvEqlIaXj9N0z0zfbDoe/Kgr+E/wBJsaeL6aw+rbXz7idp+BnIw8NbiO+eXHZ3ThvELKT1mntKkjblcEMPMHl4TYHpRY/LU6fSakeNtI3/ABHZ8JwKjiFiHKOynxViv5TZ6bpTqUx9aWx3OA/5yxO2V8R0BO46bUaVv29HqC34WwBLycZKGr6Pr7bFaytGp1dO5whOCd45e7znG9P04s/WVo3mpKH+s9N0U4+us1en09dVhtssU4XayqinLMxzyAAzmVid2KQGQRrGLaYaJZIpq48wCYgg1xbVx7tFEzUDkHpz4UqDS61TssLHTWYwGYAb0ceJXDD3jwnvejXEKtVpqGr1NWpc0oXdMI7MAAzNXklDntBm8uoR8b0R9p3LvVW2t4jPYYNOmrQk111oT2lEVC3twOcUr2UkRDrNjZk9sQ9Ug1zpFMkvPTKt+nLh0BKk1WPuXwAHfjAOSP8AQilZq4pq5pE1dq8hbYCD/bC2L/nLdfEbe80WexjU59zgD5ynKKyrjIYPVGQvEsfbptXzVetX4rylijiFDdliZ8CdpHxm5WSBUYYqM2dSqeYwfMHMLq5vWcBpk9XPhG7oVaySkZRYqvVu74tkxLhSA6jxmmWvYxdktOqyvYuYFXdjK7GW3qPxijTLThCjMtVafvJxBVMRgaGnDlAxjOZWann2ySfCTg+EC+ejpTAagieh+jL/AKBgWaZe4j8pwdHnthmYm7bS9vYezsxFnSeUU1daMzKqgszEKqqCzMxOAAB2kmfS/oq6DrwzTdbco+n6pVN5JDdQnaKFPZy/tEdp8QBOJdDdNt4nw1hyI1uk+doE+pCZjlTEEyDIJgkzJYRFssImQTJEssWRHOZoeNcYfT2Kq1i0MuSA4Vwc+Hh2/CagbbEzE1Om45v5GmwEDcdpVwozjJPKKv11uQQ+0KTlVVSG95BjgbTU3pWCXYADme849gldtUGC9WQxdlUE5AGT2nvlC5nO6xuWRk4GCVA8JouMcQSzTOihw1nqbWUA4yN2TnzmgucW6XaTRu4s1P0qzu02lVNqHsw1vYPjnynP+kHpO1TnFAq0yfsIotdh4M7Dn7gJ5njOiapvVzt/KeftrYmReqo6d3g+ulb9/epz8cTY09PKmP1lLLkAeqVcAe/E5+yEQMzOJ1fSdKNIxytvVn97cnz7PnNkNat2PrUtA7CWWzkfP3Ti4eMTUMOw4lidwSxE7ayD+1TY1Rx7Oa/KXKeJEY232jyvqS4f4lIPynEtNx/U1/Zusx4Fiw+Bm10vTXULgNscfvLg/EYjNix2McbcAFhTaCcfUuVb2lXAlqvjKEZK2IP2mQlM/eE5RpOnFf6yojzRgfkcfnNxpOl2nJylr1E9oYMvzHKanKs3jHRE1a2fYsU+xhG2rge2eKo40lvPdTb5+oW+I5y2usbI2FkHL1Vcso9zZ/Ob7s9G+cQCJrk4oezejeViNUfiuRNhVxCsAGypsEgb62S5c/8AKcj4R7RdU4PZGLWccxLOk12mY4WxM/st6jfBpsColqxpjXEOpnoPoyeWZVv0wHOZ7Hq02Jm6W7KcyoUmtGPAnoJxY9mhu970j83la7oBxnu4fd/1NN/7J9KSJ5e9dHzI3o+4z36C/wBz0H8nla3olxGs/WaLWKPEUWMPioM+pZkv6UuS9APRpZW9Ws17MjVsltOkU+srqcq1rd2Dz2j3nunUmjiIBEzeRhJMExpSCUjqwkwGaOKxTLHUUTPN9JeHay2xH0w0xFanAvewMWPkq4+ffPTFYBWMqx5PTcDu2qdXrnQsQxo022is88lSQNzD3y9reJaTTglyuSc/WEDPjgdpkcY6PNexZNVdRkk7UWtgCe3nyPznldT6NrCSRrA5PfZSwPvO8zes4bxPp4jblRCwPq5X1RtxjtPP5TTXdIaWABSxTnt9Uj84d/o81q/Zehx5O6n5rNbqOhXEF7aC33LK2+W6XqJ4nqNNYMB+0AHKtPLajQjcSpBB7METf38B1afb0148+qcj4gTX3aYryZWU+DAqfnJNPZo/KVzo/Kbh6fD5GQKj5y1NG+h8op9EZ6Ejxx8Ii5l7x8DiSaA6ZpDUsO6bglPH5ZhCtTnmOfuimi5wlczctpAfD3RDaEYklNLyO+X9Nxy+v7Nrjy3Ej4GIbQeEU2kYRTfU9Mbx9sJZ95cH5Ymx03TKsn163X7jBh88TxTVMO6KOYYnV9L0vpYbRcpX/h3qCo/xDHwm40vGFK5qPVNyIbT2MFPPs2ElfgBOIbo6nVuhyrMp8VJB+UMT6A0XHnA9aypjnBW5Hq7/ANtMg+8CbBekFJwLVZN3Y1ZXUVn3ocjt7xOB6fpLqU/WFvv+t8+2bbR9NCCOsrzjvRsH4H/OF0/Hb0eizlXcjEdqA4ce1TzEFtLOX0dOKrMB2JxjC6lBaB7GOce4iXU6RLgbdQQO4C9wP5oTnix3/EiZInNJmSJmYamYgMsLMzMEDEwiHBMjpZWLKR0gy0q5qi2qluCY6VJqzA6sy8YE1oxSKQNsvFRBKCalGKeINlYbtAPkwBEtmsSNkdZxqbuAaSz9JptOx8TUgPxAmv1HQXhz/wC77T4122p8t2J6XEjEdGORekHohptFRXbQb91lwqKvYrVqNjNnG3OfV8ZzzU6UgjnkEZ5ztfpVrzo6fLVL/wCKycx1GnyVH92x8O9I6lHg+lDbsgYG3tHtm5//ABmtdRbVpy9VgyjI1ZJHZ9nOe490fwTRgK/Lt2f1nW+jyY0mnHhWPzMJ9pcN1XR7U1/pNNeuO802Y+OMTXPpMcuYPh2H4T6UlfUaSuwYsrrcfvor/mJoa+cfo7Dv+MxkbHMAzvOq6J6Cz7WlqXzq3Un8BE1Op9Heib7DX1fddXH4lJ+ck4tYPFZXatT28vdOtav0ZdvVakHwFtRH4lP9JpdX6OdYv2RTb9yzB/EBIucPpAeyAdAZ7DV9EdXXzfS3Y8UXrB8VzNTboypwQynwYFT8DJNC+kYRRqYd03r1kf8AyKKeKwTSc4W8zamhT3SPoawL6/zMzF5mbp5tODLSN0DMjMtOGbpm6LzIzJYbugl4G6RujpwzdIzF7pBaRwwtBLRReCWijC0HMWWkb5Ie6QWii8EvNDDiYJMSXgl46MNJg7oovB3y1Y876RU3aSvy1CH/ALdk509P1iD+6sJ/xJOkdNuelHldWfwtPBPX9cn8G3+aubjNXeE0cnx+75eM6Pwjlp6R4VrPBcJXCv7R3eU9xw9vqav4aflDfqXyZBMQXgmyOrDy0gmI62R1kdWHEwCYo2QTZLRhpaJurVxh1Vx4OoYfOQXg7o6sarV9F9DZndpqhnvqBpP4CJptX6PNI36N7az4Erag9xAPznrS8E2S1Y51rPRzcP0VtVnkwapv6j5zUv0N1oJH0djjvD1kH35nWuskb4fD9et3SN0Rvmb55Ndup+6RuiN8gvHVixukF5W6yR1kliwXkF5WNkjrIpYNkEvEGyCbIg8vALxJsgGySPLwC8SXgF4hY3wS8rl5BeKOLwS8QXgl4o/fBNkQXg74hQ6UtnTH79Z+c8a6fWqf7i0fjrnrukBzp2+9X/MJ5f8AWL/Ct/nSajFXeFJlX+8O/wAp6vSvitB4Io+U8vwtRsfP7X9Jv6W9RPur+UP0xdNsHrZWLTN0UsGyR1srbpBeKWeskGyVS8HfJLW+YWlcNCzJDZ4svMaLaSSbIPWxbGBmOB7UyJkyeJ6UGYZkyICYJmTIgMgzJk0kGCZEyTKIJmTIoJgGZMikGCZkyICYMyZFIMEzJkQ1/Gv0De1P5xPNN+kX+Db/ADpMmTU8Zq/w77Lfe/pN3V9lfur+UmZJJkTJkkgwTImTQCZEyZFDWGJkyZpYYtpkySJaLmTJqCv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2E7B548D-8B71-4E47-82C1-D826FE9E22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7218"/>
            <a:ext cx="9144000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Preparing SDT Schemes</a:t>
            </a:r>
            <a:br>
              <a:rPr lang="en-US" sz="2000" i="1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i="1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SDT for Top-Down Parsing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064178C-DF95-45A2-BC9E-D441CAE786AC}"/>
              </a:ext>
            </a:extLst>
          </p:cNvPr>
          <p:cNvSpPr txBox="1"/>
          <p:nvPr/>
        </p:nvSpPr>
        <p:spPr>
          <a:xfrm>
            <a:off x="739237" y="1588187"/>
            <a:ext cx="5577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/>
              <a:t>CFG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70F004EF-BA96-4EDD-B321-BED8AB4F3586}"/>
              </a:ext>
            </a:extLst>
          </p:cNvPr>
          <p:cNvSpPr txBox="1"/>
          <p:nvPr/>
        </p:nvSpPr>
        <p:spPr>
          <a:xfrm>
            <a:off x="3470036" y="1591728"/>
            <a:ext cx="25886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/>
              <a:t>SDD Rules for Evaluation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A2371C4C-BE3D-4DF7-B28D-42E63007594C}"/>
              </a:ext>
            </a:extLst>
          </p:cNvPr>
          <p:cNvSpPr txBox="1"/>
          <p:nvPr/>
        </p:nvSpPr>
        <p:spPr>
          <a:xfrm>
            <a:off x="3470036" y="1854667"/>
            <a:ext cx="33917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err="1"/>
              <a:t>LHS.trans</a:t>
            </a:r>
            <a:r>
              <a:rPr lang="en-US" i="1" dirty="0"/>
              <a:t> </a:t>
            </a:r>
            <a:r>
              <a:rPr lang="en-US" dirty="0"/>
              <a:t>= </a:t>
            </a:r>
            <a:r>
              <a:rPr lang="en-US" i="1" dirty="0" err="1"/>
              <a:t>Expr</a:t>
            </a:r>
            <a:r>
              <a:rPr lang="en-US" dirty="0" err="1"/>
              <a:t>.trans</a:t>
            </a:r>
            <a:r>
              <a:rPr lang="en-US" dirty="0"/>
              <a:t> </a:t>
            </a:r>
            <a:r>
              <a:rPr lang="en-US" b="1" dirty="0"/>
              <a:t>-</a:t>
            </a:r>
            <a:r>
              <a:rPr lang="en-US" dirty="0"/>
              <a:t> </a:t>
            </a:r>
            <a:r>
              <a:rPr lang="en-US" i="1" dirty="0" err="1"/>
              <a:t>Term</a:t>
            </a:r>
            <a:r>
              <a:rPr lang="en-US" dirty="0" err="1"/>
              <a:t>.trans</a:t>
            </a:r>
            <a:endParaRPr lang="en-US" dirty="0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8D3B553F-F249-4A93-96AF-3D90DA9C4958}"/>
              </a:ext>
            </a:extLst>
          </p:cNvPr>
          <p:cNvSpPr txBox="1"/>
          <p:nvPr/>
        </p:nvSpPr>
        <p:spPr>
          <a:xfrm>
            <a:off x="3470036" y="2139089"/>
            <a:ext cx="22863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err="1"/>
              <a:t>LHS.trans</a:t>
            </a:r>
            <a:r>
              <a:rPr lang="en-US" i="1" dirty="0"/>
              <a:t> </a:t>
            </a:r>
            <a:r>
              <a:rPr lang="en-US" dirty="0"/>
              <a:t>= </a:t>
            </a:r>
            <a:r>
              <a:rPr lang="en-US" i="1" dirty="0" err="1"/>
              <a:t>Term</a:t>
            </a:r>
            <a:r>
              <a:rPr lang="en-US" dirty="0" err="1"/>
              <a:t>.trans</a:t>
            </a:r>
            <a:endParaRPr lang="en-US" dirty="0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6DDEAABE-B592-469F-AF5D-18FCA3E3EB8A}"/>
              </a:ext>
            </a:extLst>
          </p:cNvPr>
          <p:cNvSpPr txBox="1"/>
          <p:nvPr/>
        </p:nvSpPr>
        <p:spPr>
          <a:xfrm>
            <a:off x="3470036" y="2481987"/>
            <a:ext cx="22703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err="1"/>
              <a:t>LHS.trans</a:t>
            </a:r>
            <a:r>
              <a:rPr lang="en-US" i="1" dirty="0"/>
              <a:t> </a:t>
            </a:r>
            <a:r>
              <a:rPr lang="en-US" dirty="0"/>
              <a:t>= </a:t>
            </a:r>
            <a:r>
              <a:rPr lang="en-US" b="1" dirty="0" err="1"/>
              <a:t>intlit</a:t>
            </a:r>
            <a:r>
              <a:rPr lang="en-US" dirty="0" err="1"/>
              <a:t>.value</a:t>
            </a:r>
            <a:endParaRPr lang="en-US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E188A5D-8430-4E1E-9E40-C891C8C5FAD3}"/>
              </a:ext>
            </a:extLst>
          </p:cNvPr>
          <p:cNvSpPr txBox="1"/>
          <p:nvPr/>
        </p:nvSpPr>
        <p:spPr>
          <a:xfrm>
            <a:off x="383637" y="4645323"/>
            <a:ext cx="306019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Expr   </a:t>
            </a:r>
            <a:r>
              <a:rPr lang="en-US" dirty="0"/>
              <a:t>::=  </a:t>
            </a:r>
            <a:r>
              <a:rPr lang="en-US" i="1" dirty="0"/>
              <a:t>Expr </a:t>
            </a:r>
            <a:r>
              <a:rPr lang="en-US" b="1" dirty="0"/>
              <a:t>minus</a:t>
            </a:r>
            <a:r>
              <a:rPr lang="en-US" i="1" dirty="0"/>
              <a:t> Term </a:t>
            </a:r>
            <a:r>
              <a:rPr lang="en-US" dirty="0"/>
              <a:t>#1</a:t>
            </a:r>
          </a:p>
          <a:p>
            <a:r>
              <a:rPr lang="en-US" i="1" dirty="0"/>
              <a:t>             </a:t>
            </a:r>
            <a:r>
              <a:rPr lang="en-US" dirty="0"/>
              <a:t>|    </a:t>
            </a:r>
            <a:r>
              <a:rPr lang="en-US" i="1" dirty="0"/>
              <a:t>Term</a:t>
            </a:r>
          </a:p>
          <a:p>
            <a:r>
              <a:rPr lang="en-US" dirty="0"/>
              <a:t>Term  ::=  #2 </a:t>
            </a:r>
            <a:r>
              <a:rPr lang="en-US" b="1" dirty="0" err="1"/>
              <a:t>intlit</a:t>
            </a:r>
            <a:endParaRPr lang="en-US" b="1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B1D0F67-2C2E-48B5-9072-A86896ADC03A}"/>
              </a:ext>
            </a:extLst>
          </p:cNvPr>
          <p:cNvSpPr txBox="1"/>
          <p:nvPr/>
        </p:nvSpPr>
        <p:spPr>
          <a:xfrm>
            <a:off x="654174" y="4361121"/>
            <a:ext cx="17233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/>
              <a:t>Augmented CFG</a:t>
            </a:r>
          </a:p>
        </p:txBody>
      </p:sp>
      <p:sp>
        <p:nvSpPr>
          <p:cNvPr id="33" name="Arrow: Right 32">
            <a:extLst>
              <a:ext uri="{FF2B5EF4-FFF2-40B4-BE49-F238E27FC236}">
                <a16:creationId xmlns:a16="http://schemas.microsoft.com/office/drawing/2014/main" id="{1B1B87C0-A199-4EA0-A8A2-1CEB0F303150}"/>
              </a:ext>
            </a:extLst>
          </p:cNvPr>
          <p:cNvSpPr/>
          <p:nvPr/>
        </p:nvSpPr>
        <p:spPr>
          <a:xfrm rot="5400000">
            <a:off x="5983349" y="3405318"/>
            <a:ext cx="382772" cy="46271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Arrow: Right 33">
            <a:extLst>
              <a:ext uri="{FF2B5EF4-FFF2-40B4-BE49-F238E27FC236}">
                <a16:creationId xmlns:a16="http://schemas.microsoft.com/office/drawing/2014/main" id="{84A8AC9C-1B99-4EB5-A6B8-4FB9C1624D1E}"/>
              </a:ext>
            </a:extLst>
          </p:cNvPr>
          <p:cNvSpPr/>
          <p:nvPr/>
        </p:nvSpPr>
        <p:spPr>
          <a:xfrm rot="5400000">
            <a:off x="1577930" y="3405318"/>
            <a:ext cx="382772" cy="46271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200EA0D6-764F-4FF7-93D8-803E4C4E8F56}"/>
              </a:ext>
            </a:extLst>
          </p:cNvPr>
          <p:cNvSpPr/>
          <p:nvPr/>
        </p:nvSpPr>
        <p:spPr>
          <a:xfrm>
            <a:off x="78744" y="3930226"/>
            <a:ext cx="3454154" cy="284209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1E71FBCB-2E5E-4110-9649-A54E91612D5D}"/>
              </a:ext>
            </a:extLst>
          </p:cNvPr>
          <p:cNvSpPr/>
          <p:nvPr/>
        </p:nvSpPr>
        <p:spPr>
          <a:xfrm>
            <a:off x="3654820" y="3893176"/>
            <a:ext cx="5135878" cy="284209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CE312909-C750-48B3-9090-DDF6B2D21337}"/>
              </a:ext>
            </a:extLst>
          </p:cNvPr>
          <p:cNvGrpSpPr/>
          <p:nvPr/>
        </p:nvGrpSpPr>
        <p:grpSpPr>
          <a:xfrm>
            <a:off x="5225999" y="4285746"/>
            <a:ext cx="3117519" cy="1713614"/>
            <a:chOff x="3742664" y="3276600"/>
            <a:chExt cx="3117519" cy="1713614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5EA4A8AD-7D25-42C1-8023-85426A557C3D}"/>
                </a:ext>
              </a:extLst>
            </p:cNvPr>
            <p:cNvSpPr txBox="1"/>
            <p:nvPr/>
          </p:nvSpPr>
          <p:spPr>
            <a:xfrm>
              <a:off x="3998502" y="3276600"/>
              <a:ext cx="145520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u="sng" dirty="0"/>
                <a:t>Stack Actions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37F54F76-145C-44C5-9674-5275DD576728}"/>
                </a:ext>
              </a:extLst>
            </p:cNvPr>
            <p:cNvSpPr txBox="1"/>
            <p:nvPr/>
          </p:nvSpPr>
          <p:spPr>
            <a:xfrm>
              <a:off x="3742664" y="3581400"/>
              <a:ext cx="4171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#1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CB195022-6EB2-44BC-9023-01372D364D6A}"/>
                </a:ext>
              </a:extLst>
            </p:cNvPr>
            <p:cNvSpPr txBox="1"/>
            <p:nvPr/>
          </p:nvSpPr>
          <p:spPr>
            <a:xfrm>
              <a:off x="3742664" y="4620882"/>
              <a:ext cx="4171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#2</a:t>
              </a:r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DBEA7042-511C-473B-8A64-1F8234747297}"/>
                </a:ext>
              </a:extLst>
            </p:cNvPr>
            <p:cNvSpPr/>
            <p:nvPr/>
          </p:nvSpPr>
          <p:spPr>
            <a:xfrm>
              <a:off x="4036372" y="3581400"/>
              <a:ext cx="2587953" cy="92333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err="1"/>
                <a:t>tTrans</a:t>
              </a:r>
              <a:r>
                <a:rPr lang="en-US" dirty="0"/>
                <a:t> = </a:t>
              </a:r>
              <a:r>
                <a:rPr lang="en-US" dirty="0" err="1"/>
                <a:t>sem.pop</a:t>
              </a:r>
              <a:r>
                <a:rPr lang="en-US" dirty="0"/>
                <a:t>(); </a:t>
              </a:r>
            </a:p>
            <a:p>
              <a:r>
                <a:rPr lang="en-US" dirty="0" err="1"/>
                <a:t>eTrans</a:t>
              </a:r>
              <a:r>
                <a:rPr lang="en-US" dirty="0"/>
                <a:t> = </a:t>
              </a:r>
              <a:r>
                <a:rPr lang="en-US" dirty="0" err="1"/>
                <a:t>sem.pop</a:t>
              </a:r>
              <a:r>
                <a:rPr lang="en-US" dirty="0"/>
                <a:t>(); </a:t>
              </a:r>
            </a:p>
            <a:p>
              <a:r>
                <a:rPr lang="en-US" dirty="0" err="1"/>
                <a:t>sem.push</a:t>
              </a:r>
              <a:r>
                <a:rPr lang="en-US" dirty="0"/>
                <a:t>(</a:t>
              </a:r>
              <a:r>
                <a:rPr lang="en-US" dirty="0" err="1"/>
                <a:t>eTrans</a:t>
              </a:r>
              <a:r>
                <a:rPr lang="en-US" dirty="0"/>
                <a:t> - </a:t>
              </a:r>
              <a:r>
                <a:rPr lang="en-US" dirty="0" err="1"/>
                <a:t>tTrans</a:t>
              </a:r>
              <a:r>
                <a:rPr lang="en-US" dirty="0"/>
                <a:t>)</a:t>
              </a:r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1AA14C95-D84A-4E0C-9974-413EE0CA2983}"/>
                </a:ext>
              </a:extLst>
            </p:cNvPr>
            <p:cNvSpPr/>
            <p:nvPr/>
          </p:nvSpPr>
          <p:spPr>
            <a:xfrm>
              <a:off x="3998502" y="4606700"/>
              <a:ext cx="286168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/>
                <a:t> </a:t>
              </a:r>
              <a:r>
                <a:rPr lang="en-US" dirty="0" err="1"/>
                <a:t>sem.push</a:t>
              </a:r>
              <a:r>
                <a:rPr lang="en-US" dirty="0"/>
                <a:t>(</a:t>
              </a:r>
              <a:r>
                <a:rPr lang="en-US" dirty="0" err="1"/>
                <a:t>lookahead.value</a:t>
              </a:r>
              <a:r>
                <a:rPr lang="en-US" dirty="0"/>
                <a:t>)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82704659"/>
      </p:ext>
    </p:extLst>
  </p:cSld>
  <p:clrMapOvr>
    <a:masterClrMapping/>
  </p:clrMapOvr>
</p:sld>
</file>

<file path=ppt/slides/slide26.xml><?xml version="1.0" encoding="utf-8"?>
<p:sld xmlns:a16="http://schemas.microsoft.com/office/drawing/2014/main" xmlns:a14="http://schemas.microsoft.com/office/drawing/2010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extBox 30">
            <a:extLst>
              <a:ext uri="{FF2B5EF4-FFF2-40B4-BE49-F238E27FC236}">
                <a16:creationId xmlns:a16="http://schemas.microsoft.com/office/drawing/2014/main" id="{E0EA377E-6933-444C-8041-DB896E8CD725}"/>
              </a:ext>
            </a:extLst>
          </p:cNvPr>
          <p:cNvSpPr txBox="1"/>
          <p:nvPr/>
        </p:nvSpPr>
        <p:spPr>
          <a:xfrm>
            <a:off x="663037" y="1976543"/>
            <a:ext cx="265944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Expr   </a:t>
            </a:r>
            <a:r>
              <a:rPr lang="en-US" dirty="0"/>
              <a:t>::=  </a:t>
            </a:r>
            <a:r>
              <a:rPr lang="en-US" i="1" dirty="0"/>
              <a:t>Expr </a:t>
            </a:r>
            <a:r>
              <a:rPr lang="en-US" b="1" dirty="0"/>
              <a:t>minus</a:t>
            </a:r>
            <a:r>
              <a:rPr lang="en-US" i="1" dirty="0"/>
              <a:t> Term</a:t>
            </a:r>
            <a:endParaRPr lang="en-US" dirty="0"/>
          </a:p>
          <a:p>
            <a:r>
              <a:rPr lang="en-US" i="1" dirty="0"/>
              <a:t>             </a:t>
            </a:r>
            <a:r>
              <a:rPr lang="en-US" dirty="0"/>
              <a:t>|    </a:t>
            </a:r>
            <a:r>
              <a:rPr lang="en-US" i="1" dirty="0"/>
              <a:t>Term</a:t>
            </a:r>
          </a:p>
          <a:p>
            <a:r>
              <a:rPr lang="en-US" dirty="0"/>
              <a:t>Term  ::=  </a:t>
            </a:r>
            <a:r>
              <a:rPr lang="en-US" b="1" dirty="0" err="1"/>
              <a:t>intlit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18D17-624A-4996-8458-E634E28CA05F}" type="slidenum">
              <a:rPr lang="en-US" smtClean="0"/>
              <a:t>26</a:t>
            </a:fld>
            <a:endParaRPr lang="en-US"/>
          </a:p>
        </p:txBody>
      </p:sp>
      <p:sp>
        <p:nvSpPr>
          <p:cNvPr id="5" name="AutoShape 2" descr="data:image/jpeg;base64,/9j/4AAQSkZJRgABAQAAAQABAAD/2wCEAAkGBxAQDw8PDxAPDw8NDw0NDw0NDw8NDQ0NFBEWFhQRFBQYHCggGBolGxQUITEiJSkrLi4uFx8zODMsNyguLisBCgoKDgwNFA8PFCwcFBwsLCwrLCwsLCwsLDc2LDctLCwsLCwsLCwsLDcsLCwsLCwsKywsKys3LCssLCwsLCssK//AABEIALIBGwMBIgACEQEDEQH/xAAcAAACAgMBAQAAAAAAAAAAAAACAwEEAAUHBgj/xABEEAACAgECAgYGBgcFCQEAAAABAgADEQQSBSEGEzFBUWEHInGBkaEUIzJyorEzQ1Jic7LBQmOS0fA0RFOCk6Oz0/EW/8QAGQEBAQEBAQEAAAAAAAAAAAAAAQACAwQF/8QAHBEBAQEAAwEBAQAAAAAAAAAAAAERAhIxIUET/9oADAMBAAIRAxEAPwDpJEUwjoBEdZIMkNCZYhoo8NMMr5MIPFDMjEgPMzEJKyJO6ATIJLTA8WxiWaRWGeV7SIs2RbWSQLhKbiXGMq2CMqKmExbyN8QExTrGFoJmtGEEwS0N1immpWbE75O6JYyN01oPzBJgAyYyjGGYpkGQZuVmw1jIC5grMY4iB9kHfABgsZjk3xRbZK1lsO0ypYZzbRZZFZmGDmKdogkRpWRtnkdSSsS6S3tgskkpFYJEttXEvWY6iZOYW2CViEwDJg5ikOJXePYxLiWrFZ4sx7CLaKwjJgu0NzFESBTCKYRziKYRRRMEtMYQDNBhinIEPMXZEEu2ZizCJIE0BiGIvdI3TcZphg4g7oStNMm0LzmWU9pjaSB7Y1mB5Tc8Y3610Axlg5mLac66Qm0Ss6S2TFssz1a1UKQdssssXiZLs7LBxLT1xZrnk12JgmWFqkvp5alUwDHtXFMsQQRFMssMsWyyRBEWRLJSAa5rUqtFGWdS1daNZa611pzaywhUUZxzJ9s8vw7pJZqtW9VOnX6LW5Q6my0hrMPs3IqqRjPZk9hB74WyenjxvLxu3izLmlQWqWQHAd0yRjJU4JHlDs0uIyixrTAdZcamAa4pQKRb1y5YsS0QoOsXLdsrWLNRkpxEPGOMRRmoAmCTCxMxEFwhC2yQs1owOISiSoh4m5WaiNoPjFhcxtaTUrNgL055lZhNgW7sSrYnMwpiriZuhsIswIcSOrkzMwLuBrkdVLGJBE+e9JS1RgSRmTmKKtpEoW1zZtKlqSTXssA1y06Qeznjs58u2IISmaDplxmzTCujS0tdrNTgVDYxqrBJAdj2E5BwM9xJ5Ccu6W9LdVqry263T11N9VQjtWa8f2mIIy/n3d0t9BOlGpGu0iW51O+4obHLHU4t9U7rOZdV3btp8ORGIqYnp70f12n0q6jWa5rmttrrXS7rDXv2s+cZC+rtPYvwmt6I2XDh/E7w7V10PoFdq8LdbvZ1eup/7L7dvPu5eUuelzjranXGnDLTo91VaMCm5zjfaQfHAA8h5mW2SmnouipbS+p1evTUPTXYr3k7jXWoQHduAWvl3EmHplx1Xo7xOrVaaq+jJpsB2hhtdWBKsrD9oMCDLt1QM1XQ/R/RuH6WkqUYVB3RhtZbbCXcEdx3MZs3eIVLKMSrdVL7vK9hiGquSU7BNpeBKFqzUVUrIlxLNgiGWajKq4JimWWysApNQKpEjEs9XM6qaFV0QmWq6x3zAuJHOdI51Dp4Re2bTQaU2HHhDv0LBjhZJq0SWCOUsrXtzuWIc+EZRhQIHdK9vOPsEQwlapFZ1iWlrbkwXpmWlbEMCHskRWO6mCROa6TW1r/s/E9Xp/3NZSbl9mUO0fCXrelGroVWNmi1qFtuaLPrhyJyyert7POeH16Hu9szbPI6Pp2rfpdLqFwOZqHWqPEnkMCbXR9K9DbyXUIp8LMpj3nl84YW4AkOgmVXI4yjK48UYMPlIdoIhkEWahCdostEPO9I+hej1oJdOrtPZdVhXz5jsM8JpqqeBvYlYXWa7co6+xXrp09T8wgwD65XBPMH1hjPOdZZppuk/BU12nNDOajvWxbUUMyuARnB7eRIinG+mvFL+McQ2aaprerBqorRRu6sHJZieQ5nJJIA5Ca3T26nhWtp+k0bbdOwtSt8BHXmMq6HBHM8wcZ7e8Tt3Rzo5p9BV1dAyzYNt74NtzeLHw8AOQlbpj0bq4jpzS+FsXL0XYy1NuO3zU9hHePPESv8N4rXqqK9RUcpau4Z7VPYVPmDke6NdpyX0b8YfQ6y7hmszX1liogJylWqGRjn3ONmD2HC+M6q0ghniLHjWEVYs0FZzK9ksuIphFKbrF7ZadIplmozSGUQSojWSDtm2STiYBmGUzDqq5zUrNg6dLujm0QHtlzTJgRwqjBapcPfY/hmbyq5c5wJqtQg98itiO+VilW+K6frB6oAnnLaGBwZvDqCOfxEr3sDCXGr9aZlME15l9qcxJGJrWVUUxg04IjsiSg5wKjbRjulc1TcXVHvEqlIaXj9N0z0zfbDoe/Kgr+E/wBJsaeL6aw+rbXz7idp+BnIw8NbiO+eXHZ3ThvELKT1mntKkjblcEMPMHl4TYHpRY/LU6fSakeNtI3/ABHZ8JwKjiFiHKOynxViv5TZ6bpTqUx9aWx3OA/5yxO2V8R0BO46bUaVv29HqC34WwBLycZKGr6Pr7bFaytGp1dO5whOCd45e7znG9P04s/WVo3mpKH+s9N0U4+us1en09dVhtssU4XayqinLMxzyAAzmVid2KQGQRrGLaYaJZIpq48wCYgg1xbVx7tFEzUDkHpz4UqDS61TssLHTWYwGYAb0ceJXDD3jwnvejXEKtVpqGr1NWpc0oXdMI7MAAzNXklDntBm8uoR8b0R9p3LvVW2t4jPYYNOmrQk111oT2lEVC3twOcUr2UkRDrNjZk9sQ9Ug1zpFMkvPTKt+nLh0BKk1WPuXwAHfjAOSP8AQilZq4pq5pE1dq8hbYCD/bC2L/nLdfEbe80WexjU59zgD5ynKKyrjIYPVGQvEsfbptXzVetX4rylijiFDdliZ8CdpHxm5WSBUYYqM2dSqeYwfMHMLq5vWcBpk9XPhG7oVaySkZRYqvVu74tkxLhSA6jxmmWvYxdktOqyvYuYFXdjK7GW3qPxijTLThCjMtVafvJxBVMRgaGnDlAxjOZWann2ySfCTg+EC+ejpTAagieh+jL/AKBgWaZe4j8pwdHnthmYm7bS9vYezsxFnSeUU1daMzKqgszEKqqCzMxOAAB2kmfS/oq6DrwzTdbco+n6pVN5JDdQnaKFPZy/tEdp8QBOJdDdNt4nw1hyI1uk+doE+pCZjlTEEyDIJgkzJYRFssImQTJEssWRHOZoeNcYfT2Kq1i0MuSA4Vwc+Hh2/CagbbEzE1Om45v5GmwEDcdpVwozjJPKKv11uQQ+0KTlVVSG95BjgbTU3pWCXYADme849gldtUGC9WQxdlUE5AGT2nvlC5nO6xuWRk4GCVA8JouMcQSzTOihw1nqbWUA4yN2TnzmgucW6XaTRu4s1P0qzu02lVNqHsw1vYPjnynP+kHpO1TnFAq0yfsIotdh4M7Dn7gJ5njOiapvVzt/KeftrYmReqo6d3g+ulb9/epz8cTY09PKmP1lLLkAeqVcAe/E5+yEQMzOJ1fSdKNIxytvVn97cnz7PnNkNat2PrUtA7CWWzkfP3Ti4eMTUMOw4lidwSxE7ayD+1TY1Rx7Oa/KXKeJEY232jyvqS4f4lIPynEtNx/U1/Zusx4Fiw+Bm10vTXULgNscfvLg/EYjNix2McbcAFhTaCcfUuVb2lXAlqvjKEZK2IP2mQlM/eE5RpOnFf6yojzRgfkcfnNxpOl2nJylr1E9oYMvzHKanKs3jHRE1a2fYsU+xhG2rge2eKo40lvPdTb5+oW+I5y2usbI2FkHL1Vcso9zZ/Ob7s9G+cQCJrk4oezejeViNUfiuRNhVxCsAGypsEgb62S5c/8AKcj4R7RdU4PZGLWccxLOk12mY4WxM/st6jfBpsColqxpjXEOpnoPoyeWZVv0wHOZ7Hq02Jm6W7KcyoUmtGPAnoJxY9mhu970j83la7oBxnu4fd/1NN/7J9KSJ5e9dHzI3o+4z36C/wBz0H8nla3olxGs/WaLWKPEUWMPioM+pZkv6UuS9APRpZW9Ws17MjVsltOkU+srqcq1rd2Dz2j3nunUmjiIBEzeRhJMExpSCUjqwkwGaOKxTLHUUTPN9JeHay2xH0w0xFanAvewMWPkq4+ffPTFYBWMqx5PTcDu2qdXrnQsQxo022is88lSQNzD3y9reJaTTglyuSc/WEDPjgdpkcY6PNexZNVdRkk7UWtgCe3nyPznldT6NrCSRrA5PfZSwPvO8zes4bxPp4jblRCwPq5X1RtxjtPP5TTXdIaWABSxTnt9Uj84d/o81q/Zehx5O6n5rNbqOhXEF7aC33LK2+W6XqJ4nqNNYMB+0AHKtPLajQjcSpBB7METf38B1afb0148+qcj4gTX3aYryZWU+DAqfnJNPZo/KVzo/Kbh6fD5GQKj5y1NG+h8op9EZ6Ejxx8Ii5l7x8DiSaA6ZpDUsO6bglPH5ZhCtTnmOfuimi5wlczctpAfD3RDaEYklNLyO+X9Nxy+v7Nrjy3Ej4GIbQeEU2kYRTfU9Mbx9sJZ95cH5Ymx03TKsn163X7jBh88TxTVMO6KOYYnV9L0vpYbRcpX/h3qCo/xDHwm40vGFK5qPVNyIbT2MFPPs2ElfgBOIbo6nVuhyrMp8VJB+UMT6A0XHnA9aypjnBW5Hq7/ANtMg+8CbBekFJwLVZN3Y1ZXUVn3ocjt7xOB6fpLqU/WFvv+t8+2bbR9NCCOsrzjvRsH4H/OF0/Hb0eizlXcjEdqA4ce1TzEFtLOX0dOKrMB2JxjC6lBaB7GOce4iXU6RLgbdQQO4C9wP5oTnix3/EiZInNJmSJmYamYgMsLMzMEDEwiHBMjpZWLKR0gy0q5qi2qluCY6VJqzA6sy8YE1oxSKQNsvFRBKCalGKeINlYbtAPkwBEtmsSNkdZxqbuAaSz9JptOx8TUgPxAmv1HQXhz/wC77T4122p8t2J6XEjEdGORekHohptFRXbQb91lwqKvYrVqNjNnG3OfV8ZzzU6UgjnkEZ5ztfpVrzo6fLVL/wCKycx1GnyVH92x8O9I6lHg+lDbsgYG3tHtm5//ABmtdRbVpy9VgyjI1ZJHZ9nOe490fwTRgK/Lt2f1nW+jyY0mnHhWPzMJ9pcN1XR7U1/pNNeuO802Y+OMTXPpMcuYPh2H4T6UlfUaSuwYsrrcfvor/mJoa+cfo7Dv+MxkbHMAzvOq6J6Cz7WlqXzq3Un8BE1Op9Heib7DX1fddXH4lJ+ck4tYPFZXatT28vdOtav0ZdvVakHwFtRH4lP9JpdX6OdYv2RTb9yzB/EBIucPpAeyAdAZ7DV9EdXXzfS3Y8UXrB8VzNTboypwQynwYFT8DJNC+kYRRqYd03r1kf8AyKKeKwTSc4W8zamhT3SPoawL6/zMzF5mbp5tODLSN0DMjMtOGbpm6LzIzJYbugl4G6RujpwzdIzF7pBaRwwtBLRReCWijC0HMWWkb5Ie6QWii8EvNDDiYJMSXgl46MNJg7oovB3y1Y876RU3aSvy1CH/ALdk509P1iD+6sJ/xJOkdNuelHldWfwtPBPX9cn8G3+aubjNXeE0cnx+75eM6Pwjlp6R4VrPBcJXCv7R3eU9xw9vqav4aflDfqXyZBMQXgmyOrDy0gmI62R1kdWHEwCYo2QTZLRhpaJurVxh1Vx4OoYfOQXg7o6sarV9F9DZndpqhnvqBpP4CJptX6PNI36N7az4Erag9xAPznrS8E2S1Y51rPRzcP0VtVnkwapv6j5zUv0N1oJH0djjvD1kH35nWuskb4fD9et3SN0Rvmb55Ndup+6RuiN8gvHVixukF5W6yR1kliwXkF5WNkjrIpYNkEvEGyCbIg8vALxJsgGySPLwC8SXgF4hY3wS8rl5BeKOLwS8QXgl4o/fBNkQXg74hQ6UtnTH79Z+c8a6fWqf7i0fjrnrukBzp2+9X/MJ5f8AWL/Ct/nSajFXeFJlX+8O/wAp6vSvitB4Io+U8vwtRsfP7X9Jv6W9RPur+UP0xdNsHrZWLTN0UsGyR1srbpBeKWeskGyVS8HfJLW+YWlcNCzJDZ4svMaLaSSbIPWxbGBmOB7UyJkyeJ6UGYZkyICYJmTIgMgzJk0kGCZEyTKIJmTIoJgGZMikGCZkyICYMyZFIMEzJkQ1/Gv0De1P5xPNN+kX+Db/ADpMmTU8Zq/w77Lfe/pN3V9lfur+UmZJJkTJkkgwTImTQCZEyZFDWGJkyZpYYtpkySJaLmTJqCv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2E7B548D-8B71-4E47-82C1-D826FE9E22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7218"/>
            <a:ext cx="9144000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Preparing SDT Schemes</a:t>
            </a:r>
            <a:br>
              <a:rPr lang="en-US" sz="2000" i="1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i="1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SDT for Top-Down Parsing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064178C-DF95-45A2-BC9E-D441CAE786AC}"/>
              </a:ext>
            </a:extLst>
          </p:cNvPr>
          <p:cNvSpPr txBox="1"/>
          <p:nvPr/>
        </p:nvSpPr>
        <p:spPr>
          <a:xfrm>
            <a:off x="739237" y="1588187"/>
            <a:ext cx="5577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/>
              <a:t>CFG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70F004EF-BA96-4EDD-B321-BED8AB4F3586}"/>
              </a:ext>
            </a:extLst>
          </p:cNvPr>
          <p:cNvSpPr txBox="1"/>
          <p:nvPr/>
        </p:nvSpPr>
        <p:spPr>
          <a:xfrm>
            <a:off x="3470036" y="1591728"/>
            <a:ext cx="25886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/>
              <a:t>SDD Rules for Evaluation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A2371C4C-BE3D-4DF7-B28D-42E63007594C}"/>
              </a:ext>
            </a:extLst>
          </p:cNvPr>
          <p:cNvSpPr txBox="1"/>
          <p:nvPr/>
        </p:nvSpPr>
        <p:spPr>
          <a:xfrm>
            <a:off x="3470036" y="1854667"/>
            <a:ext cx="33917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err="1"/>
              <a:t>LHS.trans</a:t>
            </a:r>
            <a:r>
              <a:rPr lang="en-US" i="1" dirty="0"/>
              <a:t> </a:t>
            </a:r>
            <a:r>
              <a:rPr lang="en-US" dirty="0"/>
              <a:t>= </a:t>
            </a:r>
            <a:r>
              <a:rPr lang="en-US" i="1" dirty="0" err="1"/>
              <a:t>Expr</a:t>
            </a:r>
            <a:r>
              <a:rPr lang="en-US" dirty="0" err="1"/>
              <a:t>.trans</a:t>
            </a:r>
            <a:r>
              <a:rPr lang="en-US" dirty="0"/>
              <a:t> </a:t>
            </a:r>
            <a:r>
              <a:rPr lang="en-US" b="1" dirty="0"/>
              <a:t>-</a:t>
            </a:r>
            <a:r>
              <a:rPr lang="en-US" dirty="0"/>
              <a:t> </a:t>
            </a:r>
            <a:r>
              <a:rPr lang="en-US" i="1" dirty="0" err="1"/>
              <a:t>Term</a:t>
            </a:r>
            <a:r>
              <a:rPr lang="en-US" dirty="0" err="1"/>
              <a:t>.trans</a:t>
            </a:r>
            <a:endParaRPr lang="en-US" dirty="0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8D3B553F-F249-4A93-96AF-3D90DA9C4958}"/>
              </a:ext>
            </a:extLst>
          </p:cNvPr>
          <p:cNvSpPr txBox="1"/>
          <p:nvPr/>
        </p:nvSpPr>
        <p:spPr>
          <a:xfrm>
            <a:off x="3470036" y="2139089"/>
            <a:ext cx="22863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err="1"/>
              <a:t>LHS.trans</a:t>
            </a:r>
            <a:r>
              <a:rPr lang="en-US" i="1" dirty="0"/>
              <a:t> </a:t>
            </a:r>
            <a:r>
              <a:rPr lang="en-US" dirty="0"/>
              <a:t>= </a:t>
            </a:r>
            <a:r>
              <a:rPr lang="en-US" i="1" dirty="0" err="1"/>
              <a:t>Term</a:t>
            </a:r>
            <a:r>
              <a:rPr lang="en-US" dirty="0" err="1"/>
              <a:t>.trans</a:t>
            </a:r>
            <a:endParaRPr lang="en-US" dirty="0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6DDEAABE-B592-469F-AF5D-18FCA3E3EB8A}"/>
              </a:ext>
            </a:extLst>
          </p:cNvPr>
          <p:cNvSpPr txBox="1"/>
          <p:nvPr/>
        </p:nvSpPr>
        <p:spPr>
          <a:xfrm>
            <a:off x="3470036" y="2481987"/>
            <a:ext cx="22703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err="1"/>
              <a:t>LHS.trans</a:t>
            </a:r>
            <a:r>
              <a:rPr lang="en-US" i="1" dirty="0"/>
              <a:t> </a:t>
            </a:r>
            <a:r>
              <a:rPr lang="en-US" dirty="0"/>
              <a:t>= </a:t>
            </a:r>
            <a:r>
              <a:rPr lang="en-US" b="1" dirty="0" err="1"/>
              <a:t>intlit</a:t>
            </a:r>
            <a:r>
              <a:rPr lang="en-US" dirty="0" err="1"/>
              <a:t>.value</a:t>
            </a:r>
            <a:endParaRPr lang="en-US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E188A5D-8430-4E1E-9E40-C891C8C5FAD3}"/>
              </a:ext>
            </a:extLst>
          </p:cNvPr>
          <p:cNvSpPr txBox="1"/>
          <p:nvPr/>
        </p:nvSpPr>
        <p:spPr>
          <a:xfrm>
            <a:off x="383637" y="4645323"/>
            <a:ext cx="306019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Expr   </a:t>
            </a:r>
            <a:r>
              <a:rPr lang="en-US" dirty="0"/>
              <a:t>::=  </a:t>
            </a:r>
            <a:r>
              <a:rPr lang="en-US" i="1" dirty="0"/>
              <a:t>Expr </a:t>
            </a:r>
            <a:r>
              <a:rPr lang="en-US" b="1" dirty="0"/>
              <a:t>minus</a:t>
            </a:r>
            <a:r>
              <a:rPr lang="en-US" i="1" dirty="0"/>
              <a:t> Term </a:t>
            </a:r>
            <a:r>
              <a:rPr lang="en-US" dirty="0"/>
              <a:t>#1</a:t>
            </a:r>
          </a:p>
          <a:p>
            <a:r>
              <a:rPr lang="en-US" i="1" dirty="0"/>
              <a:t>             </a:t>
            </a:r>
            <a:r>
              <a:rPr lang="en-US" dirty="0"/>
              <a:t>|    </a:t>
            </a:r>
            <a:r>
              <a:rPr lang="en-US" i="1" dirty="0"/>
              <a:t>Term</a:t>
            </a:r>
          </a:p>
          <a:p>
            <a:r>
              <a:rPr lang="en-US" dirty="0"/>
              <a:t>Term  ::=  #2 </a:t>
            </a:r>
            <a:r>
              <a:rPr lang="en-US" b="1" dirty="0" err="1"/>
              <a:t>intlit</a:t>
            </a:r>
            <a:endParaRPr lang="en-US" b="1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B1D0F67-2C2E-48B5-9072-A86896ADC03A}"/>
              </a:ext>
            </a:extLst>
          </p:cNvPr>
          <p:cNvSpPr txBox="1"/>
          <p:nvPr/>
        </p:nvSpPr>
        <p:spPr>
          <a:xfrm>
            <a:off x="654174" y="4361121"/>
            <a:ext cx="17233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/>
              <a:t>Augmented CFG</a:t>
            </a:r>
          </a:p>
        </p:txBody>
      </p:sp>
      <p:sp>
        <p:nvSpPr>
          <p:cNvPr id="33" name="Arrow: Right 32">
            <a:extLst>
              <a:ext uri="{FF2B5EF4-FFF2-40B4-BE49-F238E27FC236}">
                <a16:creationId xmlns:a16="http://schemas.microsoft.com/office/drawing/2014/main" id="{1B1B87C0-A199-4EA0-A8A2-1CEB0F303150}"/>
              </a:ext>
            </a:extLst>
          </p:cNvPr>
          <p:cNvSpPr/>
          <p:nvPr/>
        </p:nvSpPr>
        <p:spPr>
          <a:xfrm rot="5400000">
            <a:off x="5983349" y="3405318"/>
            <a:ext cx="382772" cy="46271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Arrow: Right 33">
            <a:extLst>
              <a:ext uri="{FF2B5EF4-FFF2-40B4-BE49-F238E27FC236}">
                <a16:creationId xmlns:a16="http://schemas.microsoft.com/office/drawing/2014/main" id="{84A8AC9C-1B99-4EB5-A6B8-4FB9C1624D1E}"/>
              </a:ext>
            </a:extLst>
          </p:cNvPr>
          <p:cNvSpPr/>
          <p:nvPr/>
        </p:nvSpPr>
        <p:spPr>
          <a:xfrm rot="5400000">
            <a:off x="1577930" y="3405318"/>
            <a:ext cx="382772" cy="46271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200EA0D6-764F-4FF7-93D8-803E4C4E8F56}"/>
              </a:ext>
            </a:extLst>
          </p:cNvPr>
          <p:cNvSpPr/>
          <p:nvPr/>
        </p:nvSpPr>
        <p:spPr>
          <a:xfrm>
            <a:off x="78744" y="3930226"/>
            <a:ext cx="3454154" cy="284209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1E71FBCB-2E5E-4110-9649-A54E91612D5D}"/>
              </a:ext>
            </a:extLst>
          </p:cNvPr>
          <p:cNvSpPr/>
          <p:nvPr/>
        </p:nvSpPr>
        <p:spPr>
          <a:xfrm>
            <a:off x="3654820" y="3893176"/>
            <a:ext cx="5135878" cy="284209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CE312909-C750-48B3-9090-DDF6B2D21337}"/>
              </a:ext>
            </a:extLst>
          </p:cNvPr>
          <p:cNvGrpSpPr/>
          <p:nvPr/>
        </p:nvGrpSpPr>
        <p:grpSpPr>
          <a:xfrm>
            <a:off x="5225999" y="4285746"/>
            <a:ext cx="3117519" cy="1713614"/>
            <a:chOff x="3742664" y="3276600"/>
            <a:chExt cx="3117519" cy="1713614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5EA4A8AD-7D25-42C1-8023-85426A557C3D}"/>
                </a:ext>
              </a:extLst>
            </p:cNvPr>
            <p:cNvSpPr txBox="1"/>
            <p:nvPr/>
          </p:nvSpPr>
          <p:spPr>
            <a:xfrm>
              <a:off x="3998502" y="3276600"/>
              <a:ext cx="145520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u="sng" dirty="0"/>
                <a:t>Stack Actions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37F54F76-145C-44C5-9674-5275DD576728}"/>
                </a:ext>
              </a:extLst>
            </p:cNvPr>
            <p:cNvSpPr txBox="1"/>
            <p:nvPr/>
          </p:nvSpPr>
          <p:spPr>
            <a:xfrm>
              <a:off x="3742664" y="3581400"/>
              <a:ext cx="4171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#1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CB195022-6EB2-44BC-9023-01372D364D6A}"/>
                </a:ext>
              </a:extLst>
            </p:cNvPr>
            <p:cNvSpPr txBox="1"/>
            <p:nvPr/>
          </p:nvSpPr>
          <p:spPr>
            <a:xfrm>
              <a:off x="3742664" y="4620882"/>
              <a:ext cx="4171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#2</a:t>
              </a:r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DBEA7042-511C-473B-8A64-1F8234747297}"/>
                </a:ext>
              </a:extLst>
            </p:cNvPr>
            <p:cNvSpPr/>
            <p:nvPr/>
          </p:nvSpPr>
          <p:spPr>
            <a:xfrm>
              <a:off x="4036372" y="3581400"/>
              <a:ext cx="2587953" cy="92333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err="1"/>
                <a:t>tTrans</a:t>
              </a:r>
              <a:r>
                <a:rPr lang="en-US" dirty="0"/>
                <a:t> = </a:t>
              </a:r>
              <a:r>
                <a:rPr lang="en-US" dirty="0" err="1"/>
                <a:t>sem.pop</a:t>
              </a:r>
              <a:r>
                <a:rPr lang="en-US" dirty="0"/>
                <a:t>(); </a:t>
              </a:r>
            </a:p>
            <a:p>
              <a:r>
                <a:rPr lang="en-US" dirty="0" err="1"/>
                <a:t>eTrans</a:t>
              </a:r>
              <a:r>
                <a:rPr lang="en-US" dirty="0"/>
                <a:t> = </a:t>
              </a:r>
              <a:r>
                <a:rPr lang="en-US" dirty="0" err="1"/>
                <a:t>sem.pop</a:t>
              </a:r>
              <a:r>
                <a:rPr lang="en-US" dirty="0"/>
                <a:t>(); </a:t>
              </a:r>
            </a:p>
            <a:p>
              <a:r>
                <a:rPr lang="en-US" dirty="0" err="1"/>
                <a:t>sem.push</a:t>
              </a:r>
              <a:r>
                <a:rPr lang="en-US" dirty="0"/>
                <a:t>(</a:t>
              </a:r>
              <a:r>
                <a:rPr lang="en-US" dirty="0" err="1"/>
                <a:t>eTrans</a:t>
              </a:r>
              <a:r>
                <a:rPr lang="en-US" dirty="0"/>
                <a:t> - </a:t>
              </a:r>
              <a:r>
                <a:rPr lang="en-US" dirty="0" err="1"/>
                <a:t>tTrans</a:t>
              </a:r>
              <a:r>
                <a:rPr lang="en-US" dirty="0"/>
                <a:t>)</a:t>
              </a:r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1AA14C95-D84A-4E0C-9974-413EE0CA2983}"/>
                </a:ext>
              </a:extLst>
            </p:cNvPr>
            <p:cNvSpPr/>
            <p:nvPr/>
          </p:nvSpPr>
          <p:spPr>
            <a:xfrm>
              <a:off x="3998502" y="4606700"/>
              <a:ext cx="286168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/>
                <a:t> </a:t>
              </a:r>
              <a:r>
                <a:rPr lang="en-US" dirty="0" err="1"/>
                <a:t>sem.push</a:t>
              </a:r>
              <a:r>
                <a:rPr lang="en-US" dirty="0"/>
                <a:t>(</a:t>
              </a:r>
              <a:r>
                <a:rPr lang="en-US" dirty="0" err="1"/>
                <a:t>lookahead.value</a:t>
              </a:r>
              <a:r>
                <a:rPr lang="en-US" dirty="0"/>
                <a:t>) </a:t>
              </a:r>
            </a:p>
          </p:txBody>
        </p:sp>
      </p:grpSp>
      <p:sp>
        <p:nvSpPr>
          <p:cNvPr id="24" name="Cloud 23">
            <a:extLst>
              <a:ext uri="{FF2B5EF4-FFF2-40B4-BE49-F238E27FC236}">
                <a16:creationId xmlns:a16="http://schemas.microsoft.com/office/drawing/2014/main" id="{A7DB9EEC-0882-4D55-92AD-FF9B2B3944A2}"/>
              </a:ext>
            </a:extLst>
          </p:cNvPr>
          <p:cNvSpPr/>
          <p:nvPr/>
        </p:nvSpPr>
        <p:spPr>
          <a:xfrm rot="749738">
            <a:off x="3316469" y="1838421"/>
            <a:ext cx="4112769" cy="3079156"/>
          </a:xfrm>
          <a:prstGeom prst="cloud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09260B8-161C-4FF5-8595-87FC7F20B10D}"/>
              </a:ext>
            </a:extLst>
          </p:cNvPr>
          <p:cNvSpPr/>
          <p:nvPr/>
        </p:nvSpPr>
        <p:spPr>
          <a:xfrm>
            <a:off x="4467620" y="2479043"/>
            <a:ext cx="2048959" cy="175432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i="1" dirty="0"/>
              <a:t>Hey! This </a:t>
            </a:r>
          </a:p>
          <a:p>
            <a:r>
              <a:rPr lang="en-US" sz="3600" i="1" dirty="0"/>
              <a:t>grammar </a:t>
            </a:r>
          </a:p>
          <a:p>
            <a:r>
              <a:rPr lang="en-US" sz="3600" i="1" dirty="0"/>
              <a:t>isn’t LL(1)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555760488"/>
      </p:ext>
    </p:extLst>
  </p:cSld>
  <p:clrMapOvr>
    <a:masterClrMapping/>
  </p:clrMapOvr>
</p:sld>
</file>

<file path=ppt/slides/slide27.xml><?xml version="1.0" encoding="utf-8"?>
<p:sld xmlns:a16="http://schemas.microsoft.com/office/drawing/2014/main" xmlns:a14="http://schemas.microsoft.com/office/drawing/2010/main" xmlns:a1611="http://schemas.microsoft.com/office/drawing/2016/11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Title 1">
            <a:extLst>
              <a:ext uri="{FF2B5EF4-FFF2-40B4-BE49-F238E27FC236}">
                <a16:creationId xmlns:a16="http://schemas.microsoft.com/office/drawing/2014/main" id="{F8F5B76C-9810-495E-8540-BB5AD6D5D8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4887" y="878140"/>
            <a:ext cx="6678873" cy="994172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3375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Let’s Check on the Parse Tree</a:t>
            </a:r>
            <a:br>
              <a:rPr lang="en-US" sz="1500" i="1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1500" i="1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LL(1) Grammar Transformations</a:t>
            </a:r>
            <a:endParaRPr lang="en-US" sz="375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18D17-624A-4996-8458-E634E28CA05F}" type="slidenum">
              <a:rPr lang="en-US" smtClean="0"/>
              <a:t>27</a:t>
            </a:fld>
            <a:endParaRPr lang="en-US"/>
          </a:p>
        </p:txBody>
      </p:sp>
      <p:cxnSp>
        <p:nvCxnSpPr>
          <p:cNvPr id="40" name="Straight Connector 39"/>
          <p:cNvCxnSpPr/>
          <p:nvPr/>
        </p:nvCxnSpPr>
        <p:spPr>
          <a:xfrm>
            <a:off x="4400550" y="2114550"/>
            <a:ext cx="0" cy="36004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ectangle 1"/>
          <p:cNvSpPr>
            <a:spLocks noChangeArrowheads="1"/>
          </p:cNvSpPr>
          <p:nvPr/>
        </p:nvSpPr>
        <p:spPr bwMode="auto">
          <a:xfrm>
            <a:off x="4972050" y="2057401"/>
            <a:ext cx="2686050" cy="110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1650" i="1" dirty="0" err="1" bmk="">
                <a:solidFill>
                  <a:srgbClr val="000000"/>
                </a:solidFill>
                <a:latin typeface="Arial Unicode MS" pitchFamily="34" charset="-128"/>
                <a:cs typeface="Times New Roman" pitchFamily="18" charset="0"/>
              </a:rPr>
              <a:t>Exp</a:t>
            </a:r>
            <a:r>
              <a:rPr lang="en-US" altLang="en-US" sz="1650" dirty="0" bmk="">
                <a:solidFill>
                  <a:srgbClr val="000000"/>
                </a:solidFill>
                <a:latin typeface="Arial Unicode MS" pitchFamily="34" charset="-128"/>
                <a:cs typeface="Times New Roman" pitchFamily="18" charset="0"/>
              </a:rPr>
              <a:t>     →   </a:t>
            </a:r>
            <a:r>
              <a:rPr lang="en-US" altLang="en-US" sz="1650" i="1" dirty="0" bmk="">
                <a:solidFill>
                  <a:srgbClr val="000000"/>
                </a:solidFill>
                <a:latin typeface="Arial Unicode MS" pitchFamily="34" charset="-128"/>
                <a:cs typeface="Times New Roman" pitchFamily="18" charset="0"/>
              </a:rPr>
              <a:t>Factor </a:t>
            </a:r>
            <a:r>
              <a:rPr lang="en-US" altLang="en-US" sz="1650" i="1" dirty="0" err="1" bmk="">
                <a:solidFill>
                  <a:srgbClr val="000000"/>
                </a:solidFill>
                <a:latin typeface="Arial Unicode MS" pitchFamily="34" charset="-128"/>
                <a:cs typeface="Times New Roman" pitchFamily="18" charset="0"/>
              </a:rPr>
              <a:t>Exp</a:t>
            </a:r>
            <a:r>
              <a:rPr lang="en-US" altLang="en-US" sz="1650" i="1" dirty="0" bmk="">
                <a:solidFill>
                  <a:srgbClr val="000000"/>
                </a:solidFill>
                <a:latin typeface="Arial Unicode MS" pitchFamily="34" charset="-128"/>
                <a:cs typeface="Times New Roman" pitchFamily="18" charset="0"/>
              </a:rPr>
              <a:t>’ </a:t>
            </a:r>
            <a:r>
              <a:rPr lang="en-US" altLang="en-US" sz="1650" dirty="0" bmk="">
                <a:solidFill>
                  <a:srgbClr val="000000"/>
                </a:solidFill>
                <a:latin typeface="Arial Unicode MS" pitchFamily="34" charset="-128"/>
                <a:cs typeface="Times New Roman" pitchFamily="18" charset="0"/>
              </a:rPr>
              <a:t>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1650" i="1" dirty="0" err="1" bmk="">
                <a:solidFill>
                  <a:srgbClr val="000000"/>
                </a:solidFill>
                <a:latin typeface="Arial Unicode MS" pitchFamily="34" charset="-128"/>
                <a:cs typeface="Times New Roman" pitchFamily="18" charset="0"/>
              </a:rPr>
              <a:t>Exp</a:t>
            </a:r>
            <a:r>
              <a:rPr lang="en-US" altLang="en-US" sz="1650" i="1" dirty="0" bmk="">
                <a:solidFill>
                  <a:srgbClr val="000000"/>
                </a:solidFill>
                <a:latin typeface="Arial Unicode MS" pitchFamily="34" charset="-128"/>
                <a:cs typeface="Times New Roman" pitchFamily="18" charset="0"/>
              </a:rPr>
              <a:t>’</a:t>
            </a:r>
            <a:r>
              <a:rPr lang="en-US" altLang="en-US" sz="1650" dirty="0" bmk="">
                <a:solidFill>
                  <a:srgbClr val="000000"/>
                </a:solidFill>
                <a:latin typeface="Arial Unicode MS" pitchFamily="34" charset="-128"/>
                <a:cs typeface="Times New Roman" pitchFamily="18" charset="0"/>
              </a:rPr>
              <a:t>    →   - </a:t>
            </a:r>
            <a:r>
              <a:rPr lang="en-US" altLang="en-US" sz="1650" i="1" dirty="0" bmk="">
                <a:solidFill>
                  <a:srgbClr val="000000"/>
                </a:solidFill>
                <a:latin typeface="Arial Unicode MS" pitchFamily="34" charset="-128"/>
                <a:cs typeface="Times New Roman" pitchFamily="18" charset="0"/>
              </a:rPr>
              <a:t>Factor</a:t>
            </a:r>
            <a:r>
              <a:rPr lang="en-US" altLang="en-US" sz="1650" dirty="0" bmk="">
                <a:solidFill>
                  <a:srgbClr val="000000"/>
                </a:solidFill>
                <a:latin typeface="Arial Unicode MS" pitchFamily="34" charset="-128"/>
                <a:cs typeface="Times New Roman" pitchFamily="18" charset="0"/>
              </a:rPr>
              <a:t>  </a:t>
            </a:r>
            <a:r>
              <a:rPr lang="en-US" altLang="en-US" sz="1650" i="1" dirty="0" err="1" bmk="">
                <a:solidFill>
                  <a:srgbClr val="000000"/>
                </a:solidFill>
                <a:latin typeface="Arial Unicode MS" pitchFamily="34" charset="-128"/>
                <a:cs typeface="Times New Roman" pitchFamily="18" charset="0"/>
              </a:rPr>
              <a:t>Exp</a:t>
            </a:r>
            <a:r>
              <a:rPr lang="en-US" altLang="en-US" sz="1650" i="1" dirty="0" bmk="">
                <a:solidFill>
                  <a:srgbClr val="000000"/>
                </a:solidFill>
                <a:latin typeface="Arial Unicode MS" pitchFamily="34" charset="-128"/>
                <a:cs typeface="Times New Roman" pitchFamily="18" charset="0"/>
              </a:rPr>
              <a:t>’ </a:t>
            </a:r>
            <a:endParaRPr lang="en-US" altLang="en-US" sz="1650" dirty="0" bmk="">
              <a:solidFill>
                <a:srgbClr val="000000"/>
              </a:solidFill>
              <a:latin typeface="Arial Unicode MS" pitchFamily="34" charset="-128"/>
              <a:cs typeface="Times New Roman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1650" dirty="0" bmk="">
                <a:solidFill>
                  <a:srgbClr val="000000"/>
                </a:solidFill>
                <a:latin typeface="Arial Unicode MS" pitchFamily="34" charset="-128"/>
                <a:cs typeface="Times New Roman" pitchFamily="18" charset="0"/>
              </a:rPr>
              <a:t>            |    </a:t>
            </a:r>
            <a:r>
              <a:rPr lang="el-GR" dirty="0"/>
              <a:t>ε</a:t>
            </a:r>
            <a:endParaRPr lang="en-US" altLang="en-US" sz="1650" dirty="0" bmk="">
              <a:solidFill>
                <a:srgbClr val="000000"/>
              </a:solidFill>
              <a:latin typeface="Arial Unicode MS" pitchFamily="34" charset="-128"/>
              <a:cs typeface="Times New Roman" pitchFamily="18" charset="0"/>
            </a:endParaRPr>
          </a:p>
          <a:p>
            <a:pPr defTabSz="685800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1650" dirty="0" bmk="">
                <a:solidFill>
                  <a:srgbClr val="000000"/>
                </a:solidFill>
                <a:latin typeface="Arial Unicode MS" pitchFamily="34" charset="-128"/>
                <a:cs typeface="Times New Roman" pitchFamily="18" charset="0"/>
              </a:rPr>
              <a:t>Factor →   </a:t>
            </a:r>
            <a:r>
              <a:rPr lang="en-US" altLang="en-US" sz="1650" b="1" dirty="0" err="1" bmk="">
                <a:solidFill>
                  <a:srgbClr val="000000"/>
                </a:solidFill>
                <a:latin typeface="Arial Unicode MS" pitchFamily="34" charset="-128"/>
                <a:cs typeface="Times New Roman" pitchFamily="18" charset="0"/>
              </a:rPr>
              <a:t>intlit</a:t>
            </a:r>
            <a:r>
              <a:rPr lang="en-US" altLang="en-US" sz="1650" dirty="0" bmk="">
                <a:solidFill>
                  <a:srgbClr val="000000"/>
                </a:solidFill>
                <a:latin typeface="Arial Unicode MS" pitchFamily="34" charset="-128"/>
                <a:cs typeface="Times New Roman" pitchFamily="18" charset="0"/>
              </a:rPr>
              <a:t> | </a:t>
            </a:r>
            <a:r>
              <a:rPr lang="en-US" altLang="en-US" sz="1650" b="1" dirty="0" bmk="">
                <a:solidFill>
                  <a:srgbClr val="000000"/>
                </a:solidFill>
                <a:latin typeface="Arial Unicode MS" pitchFamily="34" charset="-128"/>
                <a:cs typeface="Times New Roman" pitchFamily="18" charset="0"/>
              </a:rPr>
              <a:t>(</a:t>
            </a:r>
            <a:r>
              <a:rPr lang="en-US" altLang="en-US" sz="1650" dirty="0" bmk="">
                <a:solidFill>
                  <a:srgbClr val="000000"/>
                </a:solidFill>
                <a:latin typeface="Arial Unicode MS" pitchFamily="34" charset="-128"/>
                <a:cs typeface="Times New Roman" pitchFamily="18" charset="0"/>
              </a:rPr>
              <a:t> </a:t>
            </a:r>
            <a:r>
              <a:rPr lang="en-US" altLang="en-US" sz="1650" dirty="0" err="1" bmk="">
                <a:solidFill>
                  <a:srgbClr val="000000"/>
                </a:solidFill>
                <a:latin typeface="Arial Unicode MS" pitchFamily="34" charset="-128"/>
                <a:cs typeface="Times New Roman" pitchFamily="18" charset="0"/>
              </a:rPr>
              <a:t>Exp</a:t>
            </a:r>
            <a:r>
              <a:rPr lang="en-US" altLang="en-US" sz="1650" dirty="0" bmk="">
                <a:solidFill>
                  <a:srgbClr val="000000"/>
                </a:solidFill>
                <a:latin typeface="Arial Unicode MS" pitchFamily="34" charset="-128"/>
                <a:cs typeface="Times New Roman" pitchFamily="18" charset="0"/>
              </a:rPr>
              <a:t> </a:t>
            </a:r>
            <a:r>
              <a:rPr lang="en-US" altLang="en-US" sz="1650" b="1" dirty="0" bmk="">
                <a:solidFill>
                  <a:srgbClr val="000000"/>
                </a:solidFill>
                <a:latin typeface="Arial Unicode MS" pitchFamily="34" charset="-128"/>
                <a:cs typeface="Times New Roman" pitchFamily="18" charset="0"/>
              </a:rPr>
              <a:t>)</a:t>
            </a:r>
            <a:r>
              <a:rPr lang="en-US" altLang="en-US" sz="1650" dirty="0" bmk="">
                <a:solidFill>
                  <a:srgbClr val="000000"/>
                </a:solidFill>
                <a:latin typeface="Arial Unicode MS" pitchFamily="34" charset="-128"/>
                <a:cs typeface="Times New Roman" pitchFamily="18" charset="0"/>
              </a:rPr>
              <a:t> </a:t>
            </a:r>
            <a:endParaRPr lang="en-US" altLang="en-US" sz="165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8" name="Picture 4" descr="DISGUSTED LOOK MEMES image memes at relatably.com">
            <a:extLst>
              <a:ext uri="{FF2B5EF4-FFF2-40B4-BE49-F238E27FC236}">
                <a16:creationId xmlns:a16="http://schemas.microsoft.com/office/drawing/2014/main" id="{C9F035E9-BA15-40E6-A7DF-00B61C05FC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7466" y="2410777"/>
            <a:ext cx="2403099" cy="24030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86C26794-3D06-4986-B937-156A4DA56F9B}"/>
              </a:ext>
            </a:extLst>
          </p:cNvPr>
          <p:cNvSpPr txBox="1"/>
          <p:nvPr/>
        </p:nvSpPr>
        <p:spPr>
          <a:xfrm>
            <a:off x="5029199" y="3233350"/>
            <a:ext cx="454073" cy="3000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350" i="1" dirty="0"/>
              <a:t>Exp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D865A12E-0897-469C-9C80-E715418901ED}"/>
              </a:ext>
            </a:extLst>
          </p:cNvPr>
          <p:cNvSpPr txBox="1"/>
          <p:nvPr/>
        </p:nvSpPr>
        <p:spPr>
          <a:xfrm>
            <a:off x="4405313" y="3756451"/>
            <a:ext cx="682526" cy="3000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350" i="1" dirty="0"/>
              <a:t>Factor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14168353-DE9E-44D7-A3DE-CC7A677E486B}"/>
              </a:ext>
            </a:extLst>
          </p:cNvPr>
          <p:cNvSpPr txBox="1"/>
          <p:nvPr/>
        </p:nvSpPr>
        <p:spPr>
          <a:xfrm>
            <a:off x="5772149" y="3747700"/>
            <a:ext cx="454071" cy="3000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350" i="1" dirty="0"/>
              <a:t>Exp</a:t>
            </a:r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D27BBD50-107B-4CF1-9E44-D0436E045606}"/>
              </a:ext>
            </a:extLst>
          </p:cNvPr>
          <p:cNvCxnSpPr>
            <a:cxnSpLocks/>
            <a:endCxn id="33" idx="0"/>
          </p:cNvCxnSpPr>
          <p:nvPr/>
        </p:nvCxnSpPr>
        <p:spPr>
          <a:xfrm flipH="1">
            <a:off x="4746576" y="3510350"/>
            <a:ext cx="454074" cy="246101"/>
          </a:xfrm>
          <a:prstGeom prst="lin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A91A3062-2F6C-4530-8C13-37F78F9E55EA}"/>
              </a:ext>
            </a:extLst>
          </p:cNvPr>
          <p:cNvCxnSpPr>
            <a:cxnSpLocks/>
            <a:endCxn id="34" idx="0"/>
          </p:cNvCxnSpPr>
          <p:nvPr/>
        </p:nvCxnSpPr>
        <p:spPr>
          <a:xfrm>
            <a:off x="5187204" y="3510350"/>
            <a:ext cx="811981" cy="237350"/>
          </a:xfrm>
          <a:prstGeom prst="lin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BAF75F3A-EE75-4B98-A53E-1FD42C1AD4A0}"/>
              </a:ext>
            </a:extLst>
          </p:cNvPr>
          <p:cNvSpPr txBox="1"/>
          <p:nvPr/>
        </p:nvSpPr>
        <p:spPr>
          <a:xfrm>
            <a:off x="4514850" y="4196149"/>
            <a:ext cx="400050" cy="30008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350" b="1" dirty="0"/>
              <a:t>2</a:t>
            </a:r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A95C0062-F6A0-4775-AF05-4C414D19A5E2}"/>
              </a:ext>
            </a:extLst>
          </p:cNvPr>
          <p:cNvCxnSpPr>
            <a:endCxn id="37" idx="0"/>
          </p:cNvCxnSpPr>
          <p:nvPr/>
        </p:nvCxnSpPr>
        <p:spPr>
          <a:xfrm>
            <a:off x="4714875" y="4015949"/>
            <a:ext cx="0" cy="180200"/>
          </a:xfrm>
          <a:prstGeom prst="lin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id="{124395C9-623F-42A2-A30F-5DD2810FC625}"/>
              </a:ext>
            </a:extLst>
          </p:cNvPr>
          <p:cNvSpPr txBox="1"/>
          <p:nvPr/>
        </p:nvSpPr>
        <p:spPr>
          <a:xfrm>
            <a:off x="5143500" y="4303752"/>
            <a:ext cx="400050" cy="30008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350" dirty="0"/>
              <a:t>-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FC83D6CF-CFD0-4089-99C2-1CE970EA87DB}"/>
              </a:ext>
            </a:extLst>
          </p:cNvPr>
          <p:cNvSpPr txBox="1"/>
          <p:nvPr/>
        </p:nvSpPr>
        <p:spPr>
          <a:xfrm>
            <a:off x="5666959" y="4295001"/>
            <a:ext cx="629741" cy="3000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350" i="1" dirty="0"/>
              <a:t>Factor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CCE9CF8F-0BD2-4D05-AC25-A61225CC486D}"/>
              </a:ext>
            </a:extLst>
          </p:cNvPr>
          <p:cNvSpPr txBox="1"/>
          <p:nvPr/>
        </p:nvSpPr>
        <p:spPr>
          <a:xfrm>
            <a:off x="6784040" y="4295001"/>
            <a:ext cx="531159" cy="3000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350" i="1" dirty="0"/>
              <a:t>Exp</a:t>
            </a:r>
          </a:p>
        </p:txBody>
      </p: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BB598536-D08C-4185-A20C-F32FF5882A4D}"/>
              </a:ext>
            </a:extLst>
          </p:cNvPr>
          <p:cNvCxnSpPr>
            <a:cxnSpLocks/>
            <a:stCxn id="34" idx="2"/>
            <a:endCxn id="39" idx="0"/>
          </p:cNvCxnSpPr>
          <p:nvPr/>
        </p:nvCxnSpPr>
        <p:spPr>
          <a:xfrm flipH="1">
            <a:off x="5343525" y="4047782"/>
            <a:ext cx="655660" cy="255970"/>
          </a:xfrm>
          <a:prstGeom prst="lin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BF7BB343-47B0-4E66-A7FE-073AFE16E494}"/>
              </a:ext>
            </a:extLst>
          </p:cNvPr>
          <p:cNvCxnSpPr>
            <a:cxnSpLocks/>
            <a:stCxn id="34" idx="2"/>
            <a:endCxn id="41" idx="0"/>
          </p:cNvCxnSpPr>
          <p:nvPr/>
        </p:nvCxnSpPr>
        <p:spPr>
          <a:xfrm flipH="1">
            <a:off x="5981830" y="4047782"/>
            <a:ext cx="17355" cy="247219"/>
          </a:xfrm>
          <a:prstGeom prst="lin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DA0BA053-137C-48C2-8EEB-1FC47A8D995F}"/>
              </a:ext>
            </a:extLst>
          </p:cNvPr>
          <p:cNvCxnSpPr>
            <a:cxnSpLocks/>
            <a:stCxn id="34" idx="2"/>
            <a:endCxn id="43" idx="0"/>
          </p:cNvCxnSpPr>
          <p:nvPr/>
        </p:nvCxnSpPr>
        <p:spPr>
          <a:xfrm>
            <a:off x="5999185" y="4047782"/>
            <a:ext cx="1050435" cy="247219"/>
          </a:xfrm>
          <a:prstGeom prst="lin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69" name="TextBox 68">
            <a:extLst>
              <a:ext uri="{FF2B5EF4-FFF2-40B4-BE49-F238E27FC236}">
                <a16:creationId xmlns:a16="http://schemas.microsoft.com/office/drawing/2014/main" id="{C9401A41-E29F-4C04-8869-D0341596A699}"/>
              </a:ext>
            </a:extLst>
          </p:cNvPr>
          <p:cNvSpPr txBox="1"/>
          <p:nvPr/>
        </p:nvSpPr>
        <p:spPr>
          <a:xfrm>
            <a:off x="6286500" y="4826853"/>
            <a:ext cx="400050" cy="30008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350" dirty="0"/>
              <a:t>-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36ABAE4C-2807-4E72-8771-755001CC72EA}"/>
              </a:ext>
            </a:extLst>
          </p:cNvPr>
          <p:cNvSpPr txBox="1"/>
          <p:nvPr/>
        </p:nvSpPr>
        <p:spPr>
          <a:xfrm>
            <a:off x="6694523" y="4818102"/>
            <a:ext cx="677825" cy="3000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350" i="1" dirty="0"/>
              <a:t>Factor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D687A292-7977-4A06-8DAC-2B72E1534F6B}"/>
              </a:ext>
            </a:extLst>
          </p:cNvPr>
          <p:cNvSpPr txBox="1"/>
          <p:nvPr/>
        </p:nvSpPr>
        <p:spPr>
          <a:xfrm>
            <a:off x="7372350" y="4818102"/>
            <a:ext cx="531410" cy="3000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350" i="1" dirty="0"/>
              <a:t>Exp</a:t>
            </a:r>
          </a:p>
        </p:txBody>
      </p:sp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80F12AD3-F507-4CF0-85DD-0698FEDAC71C}"/>
              </a:ext>
            </a:extLst>
          </p:cNvPr>
          <p:cNvCxnSpPr>
            <a:endCxn id="69" idx="0"/>
          </p:cNvCxnSpPr>
          <p:nvPr/>
        </p:nvCxnSpPr>
        <p:spPr>
          <a:xfrm flipH="1">
            <a:off x="6486525" y="4580751"/>
            <a:ext cx="485775" cy="246102"/>
          </a:xfrm>
          <a:prstGeom prst="lin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803FEF2C-E3F0-4F37-9333-59C48346700A}"/>
              </a:ext>
            </a:extLst>
          </p:cNvPr>
          <p:cNvCxnSpPr>
            <a:cxnSpLocks/>
            <a:stCxn id="43" idx="2"/>
            <a:endCxn id="70" idx="0"/>
          </p:cNvCxnSpPr>
          <p:nvPr/>
        </p:nvCxnSpPr>
        <p:spPr>
          <a:xfrm flipH="1">
            <a:off x="7033436" y="4595083"/>
            <a:ext cx="16184" cy="223019"/>
          </a:xfrm>
          <a:prstGeom prst="lin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78" name="Straight Connector 77">
            <a:extLst>
              <a:ext uri="{FF2B5EF4-FFF2-40B4-BE49-F238E27FC236}">
                <a16:creationId xmlns:a16="http://schemas.microsoft.com/office/drawing/2014/main" id="{51D4E100-2AB7-4965-A2DE-A604A80156FC}"/>
              </a:ext>
            </a:extLst>
          </p:cNvPr>
          <p:cNvCxnSpPr>
            <a:cxnSpLocks/>
            <a:stCxn id="43" idx="2"/>
            <a:endCxn id="73" idx="0"/>
          </p:cNvCxnSpPr>
          <p:nvPr/>
        </p:nvCxnSpPr>
        <p:spPr>
          <a:xfrm>
            <a:off x="7049620" y="4595083"/>
            <a:ext cx="588435" cy="223019"/>
          </a:xfrm>
          <a:prstGeom prst="lin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79" name="TextBox 78">
            <a:extLst>
              <a:ext uri="{FF2B5EF4-FFF2-40B4-BE49-F238E27FC236}">
                <a16:creationId xmlns:a16="http://schemas.microsoft.com/office/drawing/2014/main" id="{A40A7D5C-F8FC-4F83-884D-D7E3A9D1CCD3}"/>
              </a:ext>
            </a:extLst>
          </p:cNvPr>
          <p:cNvSpPr txBox="1"/>
          <p:nvPr/>
        </p:nvSpPr>
        <p:spPr>
          <a:xfrm>
            <a:off x="5743575" y="4809351"/>
            <a:ext cx="400050" cy="30008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350" b="1" dirty="0"/>
              <a:t>3</a:t>
            </a:r>
          </a:p>
        </p:txBody>
      </p:sp>
      <p:cxnSp>
        <p:nvCxnSpPr>
          <p:cNvPr id="80" name="Straight Connector 79">
            <a:extLst>
              <a:ext uri="{FF2B5EF4-FFF2-40B4-BE49-F238E27FC236}">
                <a16:creationId xmlns:a16="http://schemas.microsoft.com/office/drawing/2014/main" id="{7911BF51-6CE4-412D-9490-DA0EEE96C260}"/>
              </a:ext>
            </a:extLst>
          </p:cNvPr>
          <p:cNvCxnSpPr>
            <a:endCxn id="79" idx="0"/>
          </p:cNvCxnSpPr>
          <p:nvPr/>
        </p:nvCxnSpPr>
        <p:spPr>
          <a:xfrm>
            <a:off x="5943600" y="4629150"/>
            <a:ext cx="0" cy="180201"/>
          </a:xfrm>
          <a:prstGeom prst="lin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81" name="TextBox 80">
            <a:extLst>
              <a:ext uri="{FF2B5EF4-FFF2-40B4-BE49-F238E27FC236}">
                <a16:creationId xmlns:a16="http://schemas.microsoft.com/office/drawing/2014/main" id="{99A7230F-CF63-4D8D-9E90-D7E656D5920F}"/>
              </a:ext>
            </a:extLst>
          </p:cNvPr>
          <p:cNvSpPr txBox="1"/>
          <p:nvPr/>
        </p:nvSpPr>
        <p:spPr>
          <a:xfrm>
            <a:off x="6800850" y="5323701"/>
            <a:ext cx="400050" cy="30008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350" b="1" dirty="0"/>
              <a:t>4</a:t>
            </a:r>
          </a:p>
        </p:txBody>
      </p:sp>
      <p:cxnSp>
        <p:nvCxnSpPr>
          <p:cNvPr id="82" name="Straight Connector 81">
            <a:extLst>
              <a:ext uri="{FF2B5EF4-FFF2-40B4-BE49-F238E27FC236}">
                <a16:creationId xmlns:a16="http://schemas.microsoft.com/office/drawing/2014/main" id="{49B4F9BF-0C90-4978-A1EA-6849BC702A71}"/>
              </a:ext>
            </a:extLst>
          </p:cNvPr>
          <p:cNvCxnSpPr>
            <a:cxnSpLocks/>
            <a:stCxn id="70" idx="2"/>
            <a:endCxn id="81" idx="0"/>
          </p:cNvCxnSpPr>
          <p:nvPr/>
        </p:nvCxnSpPr>
        <p:spPr>
          <a:xfrm flipH="1">
            <a:off x="7000875" y="5118184"/>
            <a:ext cx="32561" cy="205517"/>
          </a:xfrm>
          <a:prstGeom prst="lin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83" name="TextBox 82">
            <a:extLst>
              <a:ext uri="{FF2B5EF4-FFF2-40B4-BE49-F238E27FC236}">
                <a16:creationId xmlns:a16="http://schemas.microsoft.com/office/drawing/2014/main" id="{60C26FAB-2125-46B9-83E7-79239504E751}"/>
              </a:ext>
            </a:extLst>
          </p:cNvPr>
          <p:cNvSpPr txBox="1"/>
          <p:nvPr/>
        </p:nvSpPr>
        <p:spPr>
          <a:xfrm>
            <a:off x="7372350" y="5314950"/>
            <a:ext cx="400050" cy="30008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350" b="1" dirty="0"/>
              <a:t>ε</a:t>
            </a:r>
          </a:p>
        </p:txBody>
      </p:sp>
      <p:cxnSp>
        <p:nvCxnSpPr>
          <p:cNvPr id="84" name="Straight Connector 83">
            <a:extLst>
              <a:ext uri="{FF2B5EF4-FFF2-40B4-BE49-F238E27FC236}">
                <a16:creationId xmlns:a16="http://schemas.microsoft.com/office/drawing/2014/main" id="{8AEE435A-0F26-4535-8E1B-00B1AF83226A}"/>
              </a:ext>
            </a:extLst>
          </p:cNvPr>
          <p:cNvCxnSpPr>
            <a:endCxn id="83" idx="0"/>
          </p:cNvCxnSpPr>
          <p:nvPr/>
        </p:nvCxnSpPr>
        <p:spPr>
          <a:xfrm>
            <a:off x="7572375" y="5086350"/>
            <a:ext cx="0" cy="228600"/>
          </a:xfrm>
          <a:prstGeom prst="lin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15" name="Cloud 14">
            <a:extLst>
              <a:ext uri="{FF2B5EF4-FFF2-40B4-BE49-F238E27FC236}">
                <a16:creationId xmlns:a16="http://schemas.microsoft.com/office/drawing/2014/main" id="{52897328-EEB0-7BC2-B172-7E87BE774403}"/>
              </a:ext>
            </a:extLst>
          </p:cNvPr>
          <p:cNvSpPr/>
          <p:nvPr/>
        </p:nvSpPr>
        <p:spPr>
          <a:xfrm rot="749738">
            <a:off x="3316469" y="1838421"/>
            <a:ext cx="4112769" cy="3079156"/>
          </a:xfrm>
          <a:prstGeom prst="cloud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08C38C9-5EF9-20D7-1EF6-37D539DB1118}"/>
              </a:ext>
            </a:extLst>
          </p:cNvPr>
          <p:cNvSpPr/>
          <p:nvPr/>
        </p:nvSpPr>
        <p:spPr>
          <a:xfrm>
            <a:off x="3698345" y="2891740"/>
            <a:ext cx="347364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i="1" dirty="0"/>
              <a:t>Does it still work?</a:t>
            </a:r>
            <a:endParaRPr lang="en-US" sz="3600" dirty="0"/>
          </a:p>
        </p:txBody>
      </p:sp>
      <p:pic>
        <p:nvPicPr>
          <p:cNvPr id="19" name="Picture 18" descr="A yellow smiley face wearing sunglasses&#10;&#10;Description automatically generated">
            <a:extLst>
              <a:ext uri="{FF2B5EF4-FFF2-40B4-BE49-F238E27FC236}">
                <a16:creationId xmlns:a16="http://schemas.microsoft.com/office/drawing/2014/main" id="{E4466B28-7F8B-C77A-F358-2502E2D146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1539596" y="2710463"/>
            <a:ext cx="2403099" cy="1602066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18B175C2-2684-97AE-609D-276BD221ABF3}"/>
              </a:ext>
            </a:extLst>
          </p:cNvPr>
          <p:cNvSpPr/>
          <p:nvPr/>
        </p:nvSpPr>
        <p:spPr>
          <a:xfrm>
            <a:off x="3656871" y="2618854"/>
            <a:ext cx="365280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i="1" dirty="0"/>
              <a:t>Yeah, better than ever!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17353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7" grpId="0"/>
      <p:bldP spid="17" grpId="1"/>
      <p:bldP spid="20" grpId="0"/>
    </p:bldLst>
  </p:timing>
</p:sld>
</file>

<file path=ppt/slides/slide28.xml><?xml version="1.0" encoding="utf-8"?>
<p:sld xmlns:a14="http://schemas.microsoft.com/office/drawing/2010/main"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18D17-624A-4996-8458-E634E28CA05F}" type="slidenum">
              <a:rPr lang="en-US" smtClean="0"/>
              <a:t>28</a:t>
            </a:fld>
            <a:endParaRPr lang="en-US"/>
          </a:p>
        </p:txBody>
      </p:sp>
      <p:sp>
        <p:nvSpPr>
          <p:cNvPr id="5" name="AutoShape 2" descr="data:image/jpeg;base64,/9j/4AAQSkZJRgABAQAAAQABAAD/2wCEAAkGBxAQDw8PDxAPDw8NDw0NDw0NDw8NDQ0NFBEWFhQRFBQYHCggGBolGxQUITEiJSkrLi4uFx8zODMsNyguLisBCgoKDgwNFA8PFCwcFBwsLCwrLCwsLCwsLDc2LDctLCwsLCwsLCwsLDcsLCwsLCwsKywsKys3LCssLCwsLCssK//AABEIALIBGwMBIgACEQEDEQH/xAAcAAACAgMBAQAAAAAAAAAAAAACAwEEAAUHBgj/xABEEAACAgECAgYGBgcFCQEAAAABAgADEQQSBSEGEzFBUWEHInGBkaEUIzJyorEzQ1Jic7LBQmOS0fA0RFOCk6Oz0/EW/8QAGQEBAQEBAQEAAAAAAAAAAAAAAQACAwQF/8QAHBEBAQEAAwEBAQAAAAAAAAAAAAERAhIxIUET/9oADAMBAAIRAxEAPwDpJEUwjoBEdZIMkNCZYhoo8NMMr5MIPFDMjEgPMzEJKyJO6ATIJLTA8WxiWaRWGeV7SIs2RbWSQLhKbiXGMq2CMqKmExbyN8QExTrGFoJmtGEEwS0N1immpWbE75O6JYyN01oPzBJgAyYyjGGYpkGQZuVmw1jIC5grMY4iB9kHfABgsZjk3xRbZK1lsO0ypYZzbRZZFZmGDmKdogkRpWRtnkdSSsS6S3tgskkpFYJEttXEvWY6iZOYW2CViEwDJg5ikOJXePYxLiWrFZ4sx7CLaKwjJgu0NzFESBTCKYRziKYRRRMEtMYQDNBhinIEPMXZEEu2ZizCJIE0BiGIvdI3TcZphg4g7oStNMm0LzmWU9pjaSB7Y1mB5Tc8Y3610Axlg5mLac66Qm0Ss6S2TFssz1a1UKQdssssXiZLs7LBxLT1xZrnk12JgmWFqkvp5alUwDHtXFMsQQRFMssMsWyyRBEWRLJSAa5rUqtFGWdS1daNZa611pzaywhUUZxzJ9s8vw7pJZqtW9VOnX6LW5Q6my0hrMPs3IqqRjPZk9hB74WyenjxvLxu3izLmlQWqWQHAd0yRjJU4JHlDs0uIyixrTAdZcamAa4pQKRb1y5YsS0QoOsXLdsrWLNRkpxEPGOMRRmoAmCTCxMxEFwhC2yQs1owOISiSoh4m5WaiNoPjFhcxtaTUrNgL055lZhNgW7sSrYnMwpiriZuhsIswIcSOrkzMwLuBrkdVLGJBE+e9JS1RgSRmTmKKtpEoW1zZtKlqSTXssA1y06Qeznjs58u2IISmaDplxmzTCujS0tdrNTgVDYxqrBJAdj2E5BwM9xJ5Ccu6W9LdVqry263T11N9VQjtWa8f2mIIy/n3d0t9BOlGpGu0iW51O+4obHLHU4t9U7rOZdV3btp8ORGIqYnp70f12n0q6jWa5rmttrrXS7rDXv2s+cZC+rtPYvwmt6I2XDh/E7w7V10PoFdq8LdbvZ1eup/7L7dvPu5eUuelzjranXGnDLTo91VaMCm5zjfaQfHAA8h5mW2SmnouipbS+p1evTUPTXYr3k7jXWoQHduAWvl3EmHplx1Xo7xOrVaaq+jJpsB2hhtdWBKsrD9oMCDLt1QM1XQ/R/RuH6WkqUYVB3RhtZbbCXcEdx3MZs3eIVLKMSrdVL7vK9hiGquSU7BNpeBKFqzUVUrIlxLNgiGWajKq4JimWWysApNQKpEjEs9XM6qaFV0QmWq6x3zAuJHOdI51Dp4Re2bTQaU2HHhDv0LBjhZJq0SWCOUsrXtzuWIc+EZRhQIHdK9vOPsEQwlapFZ1iWlrbkwXpmWlbEMCHskRWO6mCROa6TW1r/s/E9Xp/3NZSbl9mUO0fCXrelGroVWNmi1qFtuaLPrhyJyyert7POeH16Hu9szbPI6Pp2rfpdLqFwOZqHWqPEnkMCbXR9K9DbyXUIp8LMpj3nl84YW4AkOgmVXI4yjK48UYMPlIdoIhkEWahCdostEPO9I+hej1oJdOrtPZdVhXz5jsM8JpqqeBvYlYXWa7co6+xXrp09T8wgwD65XBPMH1hjPOdZZppuk/BU12nNDOajvWxbUUMyuARnB7eRIinG+mvFL+McQ2aaprerBqorRRu6sHJZieQ5nJJIA5Ca3T26nhWtp+k0bbdOwtSt8BHXmMq6HBHM8wcZ7e8Tt3Rzo5p9BV1dAyzYNt74NtzeLHw8AOQlbpj0bq4jpzS+FsXL0XYy1NuO3zU9hHePPESv8N4rXqqK9RUcpau4Z7VPYVPmDke6NdpyX0b8YfQ6y7hmszX1liogJylWqGRjn3ONmD2HC+M6q0ghniLHjWEVYs0FZzK9ksuIphFKbrF7ZadIplmozSGUQSojWSDtm2STiYBmGUzDqq5zUrNg6dLujm0QHtlzTJgRwqjBapcPfY/hmbyq5c5wJqtQg98itiO+VilW+K6frB6oAnnLaGBwZvDqCOfxEr3sDCXGr9aZlME15l9qcxJGJrWVUUxg04IjsiSg5wKjbRjulc1TcXVHvEqlIaXj9N0z0zfbDoe/Kgr+E/wBJsaeL6aw+rbXz7idp+BnIw8NbiO+eXHZ3ThvELKT1mntKkjblcEMPMHl4TYHpRY/LU6fSakeNtI3/ABHZ8JwKjiFiHKOynxViv5TZ6bpTqUx9aWx3OA/5yxO2V8R0BO46bUaVv29HqC34WwBLycZKGr6Pr7bFaytGp1dO5whOCd45e7znG9P04s/WVo3mpKH+s9N0U4+us1en09dVhtssU4XayqinLMxzyAAzmVid2KQGQRrGLaYaJZIpq48wCYgg1xbVx7tFEzUDkHpz4UqDS61TssLHTWYwGYAb0ceJXDD3jwnvejXEKtVpqGr1NWpc0oXdMI7MAAzNXklDntBm8uoR8b0R9p3LvVW2t4jPYYNOmrQk111oT2lEVC3twOcUr2UkRDrNjZk9sQ9Ug1zpFMkvPTKt+nLh0BKk1WPuXwAHfjAOSP8AQilZq4pq5pE1dq8hbYCD/bC2L/nLdfEbe80WexjU59zgD5ynKKyrjIYPVGQvEsfbptXzVetX4rylijiFDdliZ8CdpHxm5WSBUYYqM2dSqeYwfMHMLq5vWcBpk9XPhG7oVaySkZRYqvVu74tkxLhSA6jxmmWvYxdktOqyvYuYFXdjK7GW3qPxijTLThCjMtVafvJxBVMRgaGnDlAxjOZWann2ySfCTg+EC+ejpTAagieh+jL/AKBgWaZe4j8pwdHnthmYm7bS9vYezsxFnSeUU1daMzKqgszEKqqCzMxOAAB2kmfS/oq6DrwzTdbco+n6pVN5JDdQnaKFPZy/tEdp8QBOJdDdNt4nw1hyI1uk+doE+pCZjlTEEyDIJgkzJYRFssImQTJEssWRHOZoeNcYfT2Kq1i0MuSA4Vwc+Hh2/CagbbEzE1Om45v5GmwEDcdpVwozjJPKKv11uQQ+0KTlVVSG95BjgbTU3pWCXYADme849gldtUGC9WQxdlUE5AGT2nvlC5nO6xuWRk4GCVA8JouMcQSzTOihw1nqbWUA4yN2TnzmgucW6XaTRu4s1P0qzu02lVNqHsw1vYPjnynP+kHpO1TnFAq0yfsIotdh4M7Dn7gJ5njOiapvVzt/KeftrYmReqo6d3g+ulb9/epz8cTY09PKmP1lLLkAeqVcAe/E5+yEQMzOJ1fSdKNIxytvVn97cnz7PnNkNat2PrUtA7CWWzkfP3Ti4eMTUMOw4lidwSxE7ayD+1TY1Rx7Oa/KXKeJEY232jyvqS4f4lIPynEtNx/U1/Zusx4Fiw+Bm10vTXULgNscfvLg/EYjNix2McbcAFhTaCcfUuVb2lXAlqvjKEZK2IP2mQlM/eE5RpOnFf6yojzRgfkcfnNxpOl2nJylr1E9oYMvzHKanKs3jHRE1a2fYsU+xhG2rge2eKo40lvPdTb5+oW+I5y2usbI2FkHL1Vcso9zZ/Ob7s9G+cQCJrk4oezejeViNUfiuRNhVxCsAGypsEgb62S5c/8AKcj4R7RdU4PZGLWccxLOk12mY4WxM/st6jfBpsColqxpjXEOpnoPoyeWZVv0wHOZ7Hq02Jm6W7KcyoUmtGPAnoJxY9mhu970j83la7oBxnu4fd/1NN/7J9KSJ5e9dHzI3o+4z36C/wBz0H8nla3olxGs/WaLWKPEUWMPioM+pZkv6UuS9APRpZW9Ws17MjVsltOkU+srqcq1rd2Dz2j3nunUmjiIBEzeRhJMExpSCUjqwkwGaOKxTLHUUTPN9JeHay2xH0w0xFanAvewMWPkq4+ffPTFYBWMqx5PTcDu2qdXrnQsQxo022is88lSQNzD3y9reJaTTglyuSc/WEDPjgdpkcY6PNexZNVdRkk7UWtgCe3nyPznldT6NrCSRrA5PfZSwPvO8zes4bxPp4jblRCwPq5X1RtxjtPP5TTXdIaWABSxTnt9Uj84d/o81q/Zehx5O6n5rNbqOhXEF7aC33LK2+W6XqJ4nqNNYMB+0AHKtPLajQjcSpBB7METf38B1afb0148+qcj4gTX3aYryZWU+DAqfnJNPZo/KVzo/Kbh6fD5GQKj5y1NG+h8op9EZ6Ejxx8Ii5l7x8DiSaA6ZpDUsO6bglPH5ZhCtTnmOfuimi5wlczctpAfD3RDaEYklNLyO+X9Nxy+v7Nrjy3Ej4GIbQeEU2kYRTfU9Mbx9sJZ95cH5Ymx03TKsn163X7jBh88TxTVMO6KOYYnV9L0vpYbRcpX/h3qCo/xDHwm40vGFK5qPVNyIbT2MFPPs2ElfgBOIbo6nVuhyrMp8VJB+UMT6A0XHnA9aypjnBW5Hq7/ANtMg+8CbBekFJwLVZN3Y1ZXUVn3ocjt7xOB6fpLqU/WFvv+t8+2bbR9NCCOsrzjvRsH4H/OF0/Hb0eizlXcjEdqA4ce1TzEFtLOX0dOKrMB2JxjC6lBaB7GOce4iXU6RLgbdQQO4C9wP5oTnix3/EiZInNJmSJmYamYgMsLMzMEDEwiHBMjpZWLKR0gy0q5qi2qluCY6VJqzA6sy8YE1oxSKQNsvFRBKCalGKeINlYbtAPkwBEtmsSNkdZxqbuAaSz9JptOx8TUgPxAmv1HQXhz/wC77T4122p8t2J6XEjEdGORekHohptFRXbQb91lwqKvYrVqNjNnG3OfV8ZzzU6UgjnkEZ5ztfpVrzo6fLVL/wCKycx1GnyVH92x8O9I6lHg+lDbsgYG3tHtm5//ABmtdRbVpy9VgyjI1ZJHZ9nOe490fwTRgK/Lt2f1nW+jyY0mnHhWPzMJ9pcN1XR7U1/pNNeuO802Y+OMTXPpMcuYPh2H4T6UlfUaSuwYsrrcfvor/mJoa+cfo7Dv+MxkbHMAzvOq6J6Cz7WlqXzq3Un8BE1Op9Heib7DX1fddXH4lJ+ck4tYPFZXatT28vdOtav0ZdvVakHwFtRH4lP9JpdX6OdYv2RTb9yzB/EBIucPpAeyAdAZ7DV9EdXXzfS3Y8UXrB8VzNTboypwQynwYFT8DJNC+kYRRqYd03r1kf8AyKKeKwTSc4W8zamhT3SPoawL6/zMzF5mbp5tODLSN0DMjMtOGbpm6LzIzJYbugl4G6RujpwzdIzF7pBaRwwtBLRReCWijC0HMWWkb5Ie6QWii8EvNDDiYJMSXgl46MNJg7oovB3y1Y876RU3aSvy1CH/ALdk509P1iD+6sJ/xJOkdNuelHldWfwtPBPX9cn8G3+aubjNXeE0cnx+75eM6Pwjlp6R4VrPBcJXCv7R3eU9xw9vqav4aflDfqXyZBMQXgmyOrDy0gmI62R1kdWHEwCYo2QTZLRhpaJurVxh1Vx4OoYfOQXg7o6sarV9F9DZndpqhnvqBpP4CJptX6PNI36N7az4Erag9xAPznrS8E2S1Y51rPRzcP0VtVnkwapv6j5zUv0N1oJH0djjvD1kH35nWuskb4fD9et3SN0Rvmb55Ndup+6RuiN8gvHVixukF5W6yR1kliwXkF5WNkjrIpYNkEvEGyCbIg8vALxJsgGySPLwC8SXgF4hY3wS8rl5BeKOLwS8QXgl4o/fBNkQXg74hQ6UtnTH79Z+c8a6fWqf7i0fjrnrukBzp2+9X/MJ5f8AWL/Ct/nSajFXeFJlX+8O/wAp6vSvitB4Io+U8vwtRsfP7X9Jv6W9RPur+UP0xdNsHrZWLTN0UsGyR1srbpBeKWeskGyVS8HfJLW+YWlcNCzJDZ4svMaLaSSbIPWxbGBmOB7UyJkyeJ6UGYZkyICYJmTIgMgzJk0kGCZEyTKIJmTIoJgGZMikGCZkyICYMyZFIMEzJkQ1/Gv0De1P5xPNN+kX+Db/ADpMmTU8Zq/w77Lfe/pN3V9lfur+UmZJJkTJkkgwTImTQCZEyZFDWGJkyZpYYtpkySJaLmTJqCv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2E7B548D-8B71-4E47-82C1-D826FE9E22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7218"/>
            <a:ext cx="9144000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Actions Preserved Through Transforms</a:t>
            </a:r>
            <a:br>
              <a:rPr lang="en-US" sz="2000" i="1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i="1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SDT for Top-Down Parsing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8" name="Right Arrow 34">
            <a:extLst>
              <a:ext uri="{FF2B5EF4-FFF2-40B4-BE49-F238E27FC236}">
                <a16:creationId xmlns:a16="http://schemas.microsoft.com/office/drawing/2014/main" id="{FC55E990-A861-47A5-BFE2-5E3EBD81B5DC}"/>
              </a:ext>
            </a:extLst>
          </p:cNvPr>
          <p:cNvSpPr/>
          <p:nvPr/>
        </p:nvSpPr>
        <p:spPr>
          <a:xfrm rot="5400000">
            <a:off x="1539562" y="2446215"/>
            <a:ext cx="399302" cy="417300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9FA170C-BB04-4960-9705-4607F190B7D6}"/>
              </a:ext>
            </a:extLst>
          </p:cNvPr>
          <p:cNvSpPr txBox="1"/>
          <p:nvPr/>
        </p:nvSpPr>
        <p:spPr>
          <a:xfrm>
            <a:off x="1140021" y="3228834"/>
            <a:ext cx="259077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E   </a:t>
            </a:r>
            <a:r>
              <a:rPr lang="en-US" dirty="0"/>
              <a:t>::=  </a:t>
            </a:r>
            <a:r>
              <a:rPr lang="en-US" i="1" dirty="0"/>
              <a:t>T</a:t>
            </a:r>
            <a:r>
              <a:rPr lang="en-US" dirty="0"/>
              <a:t> </a:t>
            </a:r>
            <a:r>
              <a:rPr lang="en-US" i="1" dirty="0"/>
              <a:t>E</a:t>
            </a:r>
            <a:r>
              <a:rPr lang="en-US" dirty="0"/>
              <a:t>’</a:t>
            </a:r>
          </a:p>
          <a:p>
            <a:r>
              <a:rPr lang="en-US" i="1" dirty="0"/>
              <a:t>E</a:t>
            </a:r>
            <a:r>
              <a:rPr lang="en-US" dirty="0"/>
              <a:t>’  ::=   </a:t>
            </a:r>
            <a:r>
              <a:rPr lang="en-US" b="1" dirty="0"/>
              <a:t>minus</a:t>
            </a:r>
            <a:r>
              <a:rPr lang="en-US" dirty="0"/>
              <a:t> </a:t>
            </a:r>
            <a:r>
              <a:rPr lang="en-US" i="1" dirty="0"/>
              <a:t>T </a:t>
            </a:r>
            <a:r>
              <a:rPr lang="en-US" dirty="0"/>
              <a:t>#1 </a:t>
            </a:r>
            <a:r>
              <a:rPr lang="en-US" i="1" dirty="0"/>
              <a:t>E</a:t>
            </a:r>
            <a:r>
              <a:rPr lang="en-US" dirty="0"/>
              <a:t>’  |   </a:t>
            </a:r>
            <a:r>
              <a:rPr lang="el-GR" dirty="0">
                <a:latin typeface="MathJax_Math-italic"/>
              </a:rPr>
              <a:t>ε</a:t>
            </a:r>
            <a:endParaRPr lang="en-US" dirty="0"/>
          </a:p>
          <a:p>
            <a:r>
              <a:rPr lang="en-US" i="1" dirty="0"/>
              <a:t>T</a:t>
            </a:r>
            <a:r>
              <a:rPr lang="en-US" dirty="0"/>
              <a:t>   ::=  #2 </a:t>
            </a:r>
            <a:r>
              <a:rPr lang="en-US" b="1" dirty="0" err="1"/>
              <a:t>intlit</a:t>
            </a:r>
            <a:endParaRPr lang="en-US" b="1" i="1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192C7C2-5D56-4BE5-92F3-55D9F5F16E44}"/>
              </a:ext>
            </a:extLst>
          </p:cNvPr>
          <p:cNvSpPr txBox="1"/>
          <p:nvPr/>
        </p:nvSpPr>
        <p:spPr>
          <a:xfrm>
            <a:off x="1138543" y="2936932"/>
            <a:ext cx="10678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/>
              <a:t>LL(1) CFG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63C4DAF8-3BD1-42B3-AE5A-4D35657809CA}"/>
              </a:ext>
            </a:extLst>
          </p:cNvPr>
          <p:cNvSpPr txBox="1"/>
          <p:nvPr/>
        </p:nvSpPr>
        <p:spPr>
          <a:xfrm>
            <a:off x="1026317" y="1213868"/>
            <a:ext cx="17233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/>
              <a:t>Augmented CFG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3B58BE09-F91C-4015-8EF6-95297AEC3972}"/>
              </a:ext>
            </a:extLst>
          </p:cNvPr>
          <p:cNvSpPr/>
          <p:nvPr/>
        </p:nvSpPr>
        <p:spPr>
          <a:xfrm>
            <a:off x="346307" y="5119468"/>
            <a:ext cx="1114652" cy="46082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i="1" dirty="0"/>
              <a:t>T E’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E6CC0A06-4F95-4771-A62D-E8FF57B4FE0F}"/>
              </a:ext>
            </a:extLst>
          </p:cNvPr>
          <p:cNvSpPr/>
          <p:nvPr/>
        </p:nvSpPr>
        <p:spPr>
          <a:xfrm>
            <a:off x="1460959" y="5119468"/>
            <a:ext cx="1448511" cy="46082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97687798-E77D-4B77-8B23-51873911910D}"/>
              </a:ext>
            </a:extLst>
          </p:cNvPr>
          <p:cNvSpPr/>
          <p:nvPr/>
        </p:nvSpPr>
        <p:spPr>
          <a:xfrm>
            <a:off x="549545" y="4748367"/>
            <a:ext cx="6345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err="1"/>
              <a:t>intlit</a:t>
            </a:r>
            <a:endParaRPr lang="en-US" dirty="0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BF7F4701-0E54-4D66-B3D2-4EA5401918F8}"/>
              </a:ext>
            </a:extLst>
          </p:cNvPr>
          <p:cNvSpPr/>
          <p:nvPr/>
        </p:nvSpPr>
        <p:spPr>
          <a:xfrm>
            <a:off x="1938456" y="4747331"/>
            <a:ext cx="76655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minus</a:t>
            </a:r>
            <a:endParaRPr lang="en-US" dirty="0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017E85ED-336C-403D-AFC8-4AADE98FFFEE}"/>
              </a:ext>
            </a:extLst>
          </p:cNvPr>
          <p:cNvSpPr/>
          <p:nvPr/>
        </p:nvSpPr>
        <p:spPr>
          <a:xfrm>
            <a:off x="3122127" y="4747330"/>
            <a:ext cx="5541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EOF</a:t>
            </a:r>
            <a:endParaRPr lang="en-US" dirty="0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79C95D76-9525-4526-A25B-A61093748747}"/>
              </a:ext>
            </a:extLst>
          </p:cNvPr>
          <p:cNvSpPr/>
          <p:nvPr/>
        </p:nvSpPr>
        <p:spPr>
          <a:xfrm>
            <a:off x="31343" y="5160756"/>
            <a:ext cx="2968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/>
              <a:t>E</a:t>
            </a:r>
            <a:endParaRPr lang="en-US" dirty="0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2B67B9BC-CFE6-48B9-80B3-F1EE5939DD11}"/>
              </a:ext>
            </a:extLst>
          </p:cNvPr>
          <p:cNvSpPr/>
          <p:nvPr/>
        </p:nvSpPr>
        <p:spPr>
          <a:xfrm>
            <a:off x="2909470" y="5119468"/>
            <a:ext cx="1008369" cy="46082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78621BB1-CBE6-454B-AF1F-D5772E524BDE}"/>
              </a:ext>
            </a:extLst>
          </p:cNvPr>
          <p:cNvSpPr/>
          <p:nvPr/>
        </p:nvSpPr>
        <p:spPr>
          <a:xfrm>
            <a:off x="346307" y="5592613"/>
            <a:ext cx="1114652" cy="46082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i="1" dirty="0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DB50F429-CD6E-43C2-8DDA-E08FCCFC9025}"/>
              </a:ext>
            </a:extLst>
          </p:cNvPr>
          <p:cNvSpPr/>
          <p:nvPr/>
        </p:nvSpPr>
        <p:spPr>
          <a:xfrm>
            <a:off x="1460959" y="5592613"/>
            <a:ext cx="1448511" cy="46082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/>
              <a:t>minus</a:t>
            </a:r>
            <a:r>
              <a:rPr lang="en-US" dirty="0"/>
              <a:t> </a:t>
            </a:r>
            <a:r>
              <a:rPr lang="en-US" i="1" dirty="0"/>
              <a:t>T</a:t>
            </a:r>
            <a:r>
              <a:rPr lang="en-US" dirty="0"/>
              <a:t> #1 </a:t>
            </a:r>
            <a:r>
              <a:rPr lang="en-US" i="1" dirty="0"/>
              <a:t>E</a:t>
            </a:r>
            <a:r>
              <a:rPr lang="en-US" dirty="0"/>
              <a:t>’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B3A26199-E817-48BB-8649-537C42CF0B75}"/>
              </a:ext>
            </a:extLst>
          </p:cNvPr>
          <p:cNvSpPr/>
          <p:nvPr/>
        </p:nvSpPr>
        <p:spPr>
          <a:xfrm>
            <a:off x="2909470" y="5592613"/>
            <a:ext cx="1008369" cy="46082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ε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81B833A9-3354-4A28-BAB0-EE8AE573DA17}"/>
              </a:ext>
            </a:extLst>
          </p:cNvPr>
          <p:cNvSpPr/>
          <p:nvPr/>
        </p:nvSpPr>
        <p:spPr>
          <a:xfrm>
            <a:off x="37433" y="5659955"/>
            <a:ext cx="3545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/>
              <a:t>E’</a:t>
            </a:r>
            <a:endParaRPr lang="en-US" dirty="0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431A9446-1248-486F-89FC-F62E77B33E9B}"/>
              </a:ext>
            </a:extLst>
          </p:cNvPr>
          <p:cNvSpPr/>
          <p:nvPr/>
        </p:nvSpPr>
        <p:spPr>
          <a:xfrm>
            <a:off x="346307" y="6065760"/>
            <a:ext cx="1114652" cy="46082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#2</a:t>
            </a:r>
            <a:r>
              <a:rPr lang="en-US" b="1" dirty="0"/>
              <a:t> </a:t>
            </a:r>
            <a:r>
              <a:rPr lang="en-US" b="1" dirty="0" err="1"/>
              <a:t>intlit</a:t>
            </a:r>
            <a:r>
              <a:rPr lang="en-US" b="1" dirty="0"/>
              <a:t> 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1163B4E8-D289-4CB7-A95A-7A02813F94B1}"/>
              </a:ext>
            </a:extLst>
          </p:cNvPr>
          <p:cNvSpPr/>
          <p:nvPr/>
        </p:nvSpPr>
        <p:spPr>
          <a:xfrm>
            <a:off x="1460959" y="6065760"/>
            <a:ext cx="1448511" cy="46082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61628510-5DC7-4B46-8B33-DF0B42F3D449}"/>
              </a:ext>
            </a:extLst>
          </p:cNvPr>
          <p:cNvSpPr/>
          <p:nvPr/>
        </p:nvSpPr>
        <p:spPr>
          <a:xfrm>
            <a:off x="2909470" y="6065760"/>
            <a:ext cx="1008369" cy="46082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BBC88E0F-621D-4E9C-97DD-B24DD84768EE}"/>
              </a:ext>
            </a:extLst>
          </p:cNvPr>
          <p:cNvSpPr/>
          <p:nvPr/>
        </p:nvSpPr>
        <p:spPr>
          <a:xfrm>
            <a:off x="31343" y="6122467"/>
            <a:ext cx="2968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/>
              <a:t>T</a:t>
            </a:r>
            <a:endParaRPr lang="en-US" dirty="0"/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5C16221C-AD63-4C97-B716-704399C51EF8}"/>
              </a:ext>
            </a:extLst>
          </p:cNvPr>
          <p:cNvSpPr txBox="1"/>
          <p:nvPr/>
        </p:nvSpPr>
        <p:spPr>
          <a:xfrm>
            <a:off x="1035180" y="1508706"/>
            <a:ext cx="199445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E   </a:t>
            </a:r>
            <a:r>
              <a:rPr lang="en-US" dirty="0"/>
              <a:t>::=  </a:t>
            </a:r>
            <a:r>
              <a:rPr lang="en-US" i="1" dirty="0"/>
              <a:t>E </a:t>
            </a:r>
            <a:r>
              <a:rPr lang="en-US" b="1" dirty="0"/>
              <a:t>minus</a:t>
            </a:r>
            <a:r>
              <a:rPr lang="en-US" i="1" dirty="0"/>
              <a:t> T </a:t>
            </a:r>
            <a:r>
              <a:rPr lang="en-US" dirty="0"/>
              <a:t>#1</a:t>
            </a:r>
          </a:p>
          <a:p>
            <a:r>
              <a:rPr lang="en-US" i="1" dirty="0"/>
              <a:t>      </a:t>
            </a:r>
            <a:r>
              <a:rPr lang="en-US" dirty="0"/>
              <a:t>|   </a:t>
            </a:r>
            <a:r>
              <a:rPr lang="en-US" i="1" dirty="0"/>
              <a:t>T</a:t>
            </a:r>
          </a:p>
          <a:p>
            <a:r>
              <a:rPr lang="en-US" i="1" dirty="0"/>
              <a:t>T</a:t>
            </a:r>
            <a:r>
              <a:rPr lang="en-US" dirty="0"/>
              <a:t>  ::=  #2 </a:t>
            </a:r>
            <a:r>
              <a:rPr lang="en-US" b="1" dirty="0" err="1"/>
              <a:t>intlit</a:t>
            </a:r>
            <a:endParaRPr lang="en-US" b="1" dirty="0"/>
          </a:p>
        </p:txBody>
      </p:sp>
      <p:sp>
        <p:nvSpPr>
          <p:cNvPr id="66" name="Right Arrow 34">
            <a:extLst>
              <a:ext uri="{FF2B5EF4-FFF2-40B4-BE49-F238E27FC236}">
                <a16:creationId xmlns:a16="http://schemas.microsoft.com/office/drawing/2014/main" id="{65E47075-6301-444B-9A19-5F9129A97DBE}"/>
              </a:ext>
            </a:extLst>
          </p:cNvPr>
          <p:cNvSpPr/>
          <p:nvPr/>
        </p:nvSpPr>
        <p:spPr>
          <a:xfrm rot="5400000">
            <a:off x="1565284" y="4270054"/>
            <a:ext cx="399302" cy="417300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F3DCCA91-FA00-4F27-9C80-B24384D71B7F}"/>
              </a:ext>
            </a:extLst>
          </p:cNvPr>
          <p:cNvGrpSpPr/>
          <p:nvPr/>
        </p:nvGrpSpPr>
        <p:grpSpPr>
          <a:xfrm>
            <a:off x="5368934" y="4221951"/>
            <a:ext cx="2720225" cy="1862472"/>
            <a:chOff x="3720651" y="3276600"/>
            <a:chExt cx="2720225" cy="1862472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0193987A-9927-446A-81D6-2F1E4EBA49EC}"/>
                </a:ext>
              </a:extLst>
            </p:cNvPr>
            <p:cNvSpPr txBox="1"/>
            <p:nvPr/>
          </p:nvSpPr>
          <p:spPr>
            <a:xfrm>
              <a:off x="3720651" y="3276600"/>
              <a:ext cx="188987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u="sng" dirty="0"/>
                <a:t>Eval Stack Actions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4E023073-9AAF-47AC-9DF8-88781C76A545}"/>
                </a:ext>
              </a:extLst>
            </p:cNvPr>
            <p:cNvSpPr txBox="1"/>
            <p:nvPr/>
          </p:nvSpPr>
          <p:spPr>
            <a:xfrm>
              <a:off x="3742664" y="3581400"/>
              <a:ext cx="4171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#1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754369E2-BD9F-40A6-A593-4F483171D7F9}"/>
                </a:ext>
              </a:extLst>
            </p:cNvPr>
            <p:cNvSpPr txBox="1"/>
            <p:nvPr/>
          </p:nvSpPr>
          <p:spPr>
            <a:xfrm>
              <a:off x="3742664" y="4769740"/>
              <a:ext cx="4171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#2</a:t>
              </a:r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E7CE5240-6054-4128-A9A8-EA64F423E689}"/>
                </a:ext>
              </a:extLst>
            </p:cNvPr>
            <p:cNvSpPr/>
            <p:nvPr/>
          </p:nvSpPr>
          <p:spPr>
            <a:xfrm>
              <a:off x="4036372" y="3581400"/>
              <a:ext cx="2404504" cy="120032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err="1"/>
                <a:t>tTrans</a:t>
              </a:r>
              <a:r>
                <a:rPr lang="en-US" dirty="0"/>
                <a:t> = </a:t>
              </a:r>
              <a:r>
                <a:rPr lang="en-US" dirty="0" err="1"/>
                <a:t>sem.pop</a:t>
              </a:r>
              <a:r>
                <a:rPr lang="en-US" dirty="0"/>
                <a:t>() ; </a:t>
              </a:r>
            </a:p>
            <a:p>
              <a:r>
                <a:rPr lang="en-US" dirty="0" err="1"/>
                <a:t>eTrans</a:t>
              </a:r>
              <a:r>
                <a:rPr lang="en-US" dirty="0"/>
                <a:t> =sem. pop() ; </a:t>
              </a:r>
            </a:p>
            <a:p>
              <a:r>
                <a:rPr lang="en-US" dirty="0" err="1"/>
                <a:t>LTrans</a:t>
              </a:r>
              <a:r>
                <a:rPr lang="en-US" dirty="0"/>
                <a:t> = </a:t>
              </a:r>
              <a:r>
                <a:rPr lang="en-US" dirty="0" err="1"/>
                <a:t>eTrans</a:t>
              </a:r>
              <a:r>
                <a:rPr lang="en-US" dirty="0"/>
                <a:t> - </a:t>
              </a:r>
              <a:r>
                <a:rPr lang="en-US" dirty="0" err="1"/>
                <a:t>tTrans</a:t>
              </a:r>
              <a:r>
                <a:rPr lang="en-US" dirty="0"/>
                <a:t>;</a:t>
              </a:r>
            </a:p>
            <a:p>
              <a:r>
                <a:rPr lang="en-US" dirty="0" err="1"/>
                <a:t>sem.push</a:t>
              </a:r>
              <a:r>
                <a:rPr lang="en-US" dirty="0"/>
                <a:t>(</a:t>
              </a:r>
              <a:r>
                <a:rPr lang="en-US" dirty="0" err="1"/>
                <a:t>LTrans</a:t>
              </a:r>
              <a:r>
                <a:rPr lang="en-US" dirty="0"/>
                <a:t>)</a:t>
              </a:r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6765AD6F-E588-4B21-A0CF-E0F4082D06D8}"/>
                </a:ext>
              </a:extLst>
            </p:cNvPr>
            <p:cNvSpPr/>
            <p:nvPr/>
          </p:nvSpPr>
          <p:spPr>
            <a:xfrm>
              <a:off x="3998502" y="4755558"/>
              <a:ext cx="233455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/>
                <a:t> </a:t>
              </a:r>
              <a:r>
                <a:rPr lang="en-US" dirty="0" err="1"/>
                <a:t>sem.push</a:t>
              </a:r>
              <a:r>
                <a:rPr lang="en-US" dirty="0"/>
                <a:t>(</a:t>
              </a:r>
              <a:r>
                <a:rPr lang="en-US" b="1" dirty="0" err="1"/>
                <a:t>intlit</a:t>
              </a:r>
              <a:r>
                <a:rPr lang="en-US" dirty="0" err="1"/>
                <a:t>.value</a:t>
              </a:r>
              <a:r>
                <a:rPr lang="en-US" dirty="0"/>
                <a:t>)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538527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4" grpId="0"/>
      <p:bldP spid="25" grpId="0"/>
      <p:bldP spid="45" grpId="0" animBg="1"/>
      <p:bldP spid="46" grpId="0" animBg="1"/>
      <p:bldP spid="47" grpId="0"/>
      <p:bldP spid="48" grpId="0"/>
      <p:bldP spid="49" grpId="0"/>
      <p:bldP spid="50" grpId="0"/>
      <p:bldP spid="51" grpId="0" animBg="1"/>
      <p:bldP spid="52" grpId="0" animBg="1"/>
      <p:bldP spid="53" grpId="0" animBg="1"/>
      <p:bldP spid="54" grpId="0" animBg="1"/>
      <p:bldP spid="55" grpId="0"/>
      <p:bldP spid="56" grpId="0" animBg="1"/>
      <p:bldP spid="57" grpId="0" animBg="1"/>
      <p:bldP spid="58" grpId="0" animBg="1"/>
      <p:bldP spid="59" grpId="0"/>
      <p:bldP spid="66" grpId="0" animBg="1"/>
    </p:bldLst>
  </p:timing>
</p:sld>
</file>

<file path=ppt/slides/slide29.xml><?xml version="1.0" encoding="utf-8"?>
<p:sld xmlns:a14="http://schemas.microsoft.com/office/drawing/2010/main"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2" descr="data:image/jpeg;base64,/9j/4AAQSkZJRgABAQAAAQABAAD/2wCEAAkGBxAQDw8PDxAPDw8NDw0NDw0NDw8NDQ0NFBEWFhQRFBQYHCggGBolGxQUITEiJSkrLi4uFx8zODMsNyguLisBCgoKDgwNFA8PFCwcFBwsLCwrLCwsLCwsLDc2LDctLCwsLCwsLCwsLDcsLCwsLCwsKywsKys3LCssLCwsLCssK//AABEIALIBGwMBIgACEQEDEQH/xAAcAAACAgMBAQAAAAAAAAAAAAACAwEEAAUHBgj/xABEEAACAgECAgYGBgcFCQEAAAABAgADEQQSBSEGEzFBUWEHInGBkaEUIzJyorEzQ1Jic7LBQmOS0fA0RFOCk6Oz0/EW/8QAGQEBAQEBAQEAAAAAAAAAAAAAAQACAwQF/8QAHBEBAQEAAwEBAQAAAAAAAAAAAAERAhIxIUET/9oADAMBAAIRAxEAPwDpJEUwjoBEdZIMkNCZYhoo8NMMr5MIPFDMjEgPMzEJKyJO6ATIJLTA8WxiWaRWGeV7SIs2RbWSQLhKbiXGMq2CMqKmExbyN8QExTrGFoJmtGEEwS0N1immpWbE75O6JYyN01oPzBJgAyYyjGGYpkGQZuVmw1jIC5grMY4iB9kHfABgsZjk3xRbZK1lsO0ypYZzbRZZFZmGDmKdogkRpWRtnkdSSsS6S3tgskkpFYJEttXEvWY6iZOYW2CViEwDJg5ikOJXePYxLiWrFZ4sx7CLaKwjJgu0NzFESBTCKYRziKYRRRMEtMYQDNBhinIEPMXZEEu2ZizCJIE0BiGIvdI3TcZphg4g7oStNMm0LzmWU9pjaSB7Y1mB5Tc8Y3610Axlg5mLac66Qm0Ss6S2TFssz1a1UKQdssssXiZLs7LBxLT1xZrnk12JgmWFqkvp5alUwDHtXFMsQQRFMssMsWyyRBEWRLJSAa5rUqtFGWdS1daNZa611pzaywhUUZxzJ9s8vw7pJZqtW9VOnX6LW5Q6my0hrMPs3IqqRjPZk9hB74WyenjxvLxu3izLmlQWqWQHAd0yRjJU4JHlDs0uIyixrTAdZcamAa4pQKRb1y5YsS0QoOsXLdsrWLNRkpxEPGOMRRmoAmCTCxMxEFwhC2yQs1owOISiSoh4m5WaiNoPjFhcxtaTUrNgL055lZhNgW7sSrYnMwpiriZuhsIswIcSOrkzMwLuBrkdVLGJBE+e9JS1RgSRmTmKKtpEoW1zZtKlqSTXssA1y06Qeznjs58u2IISmaDplxmzTCujS0tdrNTgVDYxqrBJAdj2E5BwM9xJ5Ccu6W9LdVqry263T11N9VQjtWa8f2mIIy/n3d0t9BOlGpGu0iW51O+4obHLHU4t9U7rOZdV3btp8ORGIqYnp70f12n0q6jWa5rmttrrXS7rDXv2s+cZC+rtPYvwmt6I2XDh/E7w7V10PoFdq8LdbvZ1eup/7L7dvPu5eUuelzjranXGnDLTo91VaMCm5zjfaQfHAA8h5mW2SmnouipbS+p1evTUPTXYr3k7jXWoQHduAWvl3EmHplx1Xo7xOrVaaq+jJpsB2hhtdWBKsrD9oMCDLt1QM1XQ/R/RuH6WkqUYVB3RhtZbbCXcEdx3MZs3eIVLKMSrdVL7vK9hiGquSU7BNpeBKFqzUVUrIlxLNgiGWajKq4JimWWysApNQKpEjEs9XM6qaFV0QmWq6x3zAuJHOdI51Dp4Re2bTQaU2HHhDv0LBjhZJq0SWCOUsrXtzuWIc+EZRhQIHdK9vOPsEQwlapFZ1iWlrbkwXpmWlbEMCHskRWO6mCROa6TW1r/s/E9Xp/3NZSbl9mUO0fCXrelGroVWNmi1qFtuaLPrhyJyyert7POeH16Hu9szbPI6Pp2rfpdLqFwOZqHWqPEnkMCbXR9K9DbyXUIp8LMpj3nl84YW4AkOgmVXI4yjK48UYMPlIdoIhkEWahCdostEPO9I+hej1oJdOrtPZdVhXz5jsM8JpqqeBvYlYXWa7co6+xXrp09T8wgwD65XBPMH1hjPOdZZppuk/BU12nNDOajvWxbUUMyuARnB7eRIinG+mvFL+McQ2aaprerBqorRRu6sHJZieQ5nJJIA5Ca3T26nhWtp+k0bbdOwtSt8BHXmMq6HBHM8wcZ7e8Tt3Rzo5p9BV1dAyzYNt74NtzeLHw8AOQlbpj0bq4jpzS+FsXL0XYy1NuO3zU9hHePPESv8N4rXqqK9RUcpau4Z7VPYVPmDke6NdpyX0b8YfQ6y7hmszX1liogJylWqGRjn3ONmD2HC+M6q0ghniLHjWEVYs0FZzK9ksuIphFKbrF7ZadIplmozSGUQSojWSDtm2STiYBmGUzDqq5zUrNg6dLujm0QHtlzTJgRwqjBapcPfY/hmbyq5c5wJqtQg98itiO+VilW+K6frB6oAnnLaGBwZvDqCOfxEr3sDCXGr9aZlME15l9qcxJGJrWVUUxg04IjsiSg5wKjbRjulc1TcXVHvEqlIaXj9N0z0zfbDoe/Kgr+E/wBJsaeL6aw+rbXz7idp+BnIw8NbiO+eXHZ3ThvELKT1mntKkjblcEMPMHl4TYHpRY/LU6fSakeNtI3/ABHZ8JwKjiFiHKOynxViv5TZ6bpTqUx9aWx3OA/5yxO2V8R0BO46bUaVv29HqC34WwBLycZKGr6Pr7bFaytGp1dO5whOCd45e7znG9P04s/WVo3mpKH+s9N0U4+us1en09dVhtssU4XayqinLMxzyAAzmVid2KQGQRrGLaYaJZIpq48wCYgg1xbVx7tFEzUDkHpz4UqDS61TssLHTWYwGYAb0ceJXDD3jwnvejXEKtVpqGr1NWpc0oXdMI7MAAzNXklDntBm8uoR8b0R9p3LvVW2t4jPYYNOmrQk111oT2lEVC3twOcUr2UkRDrNjZk9sQ9Ug1zpFMkvPTKt+nLh0BKk1WPuXwAHfjAOSP8AQilZq4pq5pE1dq8hbYCD/bC2L/nLdfEbe80WexjU59zgD5ynKKyrjIYPVGQvEsfbptXzVetX4rylijiFDdliZ8CdpHxm5WSBUYYqM2dSqeYwfMHMLq5vWcBpk9XPhG7oVaySkZRYqvVu74tkxLhSA6jxmmWvYxdktOqyvYuYFXdjK7GW3qPxijTLThCjMtVafvJxBVMRgaGnDlAxjOZWann2ySfCTg+EC+ejpTAagieh+jL/AKBgWaZe4j8pwdHnthmYm7bS9vYezsxFnSeUU1daMzKqgszEKqqCzMxOAAB2kmfS/oq6DrwzTdbco+n6pVN5JDdQnaKFPZy/tEdp8QBOJdDdNt4nw1hyI1uk+doE+pCZjlTEEyDIJgkzJYRFssImQTJEssWRHOZoeNcYfT2Kq1i0MuSA4Vwc+Hh2/CagbbEzE1Om45v5GmwEDcdpVwozjJPKKv11uQQ+0KTlVVSG95BjgbTU3pWCXYADme849gldtUGC9WQxdlUE5AGT2nvlC5nO6xuWRk4GCVA8JouMcQSzTOihw1nqbWUA4yN2TnzmgucW6XaTRu4s1P0qzu02lVNqHsw1vYPjnynP+kHpO1TnFAq0yfsIotdh4M7Dn7gJ5njOiapvVzt/KeftrYmReqo6d3g+ulb9/epz8cTY09PKmP1lLLkAeqVcAe/E5+yEQMzOJ1fSdKNIxytvVn97cnz7PnNkNat2PrUtA7CWWzkfP3Ti4eMTUMOw4lidwSxE7ayD+1TY1Rx7Oa/KXKeJEY232jyvqS4f4lIPynEtNx/U1/Zusx4Fiw+Bm10vTXULgNscfvLg/EYjNix2McbcAFhTaCcfUuVb2lXAlqvjKEZK2IP2mQlM/eE5RpOnFf6yojzRgfkcfnNxpOl2nJylr1E9oYMvzHKanKs3jHRE1a2fYsU+xhG2rge2eKo40lvPdTb5+oW+I5y2usbI2FkHL1Vcso9zZ/Ob7s9G+cQCJrk4oezejeViNUfiuRNhVxCsAGypsEgb62S5c/8AKcj4R7RdU4PZGLWccxLOk12mY4WxM/st6jfBpsColqxpjXEOpnoPoyeWZVv0wHOZ7Hq02Jm6W7KcyoUmtGPAnoJxY9mhu970j83la7oBxnu4fd/1NN/7J9KSJ5e9dHzI3o+4z36C/wBz0H8nla3olxGs/WaLWKPEUWMPioM+pZkv6UuS9APRpZW9Ws17MjVsltOkU+srqcq1rd2Dz2j3nunUmjiIBEzeRhJMExpSCUjqwkwGaOKxTLHUUTPN9JeHay2xH0w0xFanAvewMWPkq4+ffPTFYBWMqx5PTcDu2qdXrnQsQxo022is88lSQNzD3y9reJaTTglyuSc/WEDPjgdpkcY6PNexZNVdRkk7UWtgCe3nyPznldT6NrCSRrA5PfZSwPvO8zes4bxPp4jblRCwPq5X1RtxjtPP5TTXdIaWABSxTnt9Uj84d/o81q/Zehx5O6n5rNbqOhXEF7aC33LK2+W6XqJ4nqNNYMB+0AHKtPLajQjcSpBB7METf38B1afb0148+qcj4gTX3aYryZWU+DAqfnJNPZo/KVzo/Kbh6fD5GQKj5y1NG+h8op9EZ6Ejxx8Ii5l7x8DiSaA6ZpDUsO6bglPH5ZhCtTnmOfuimi5wlczctpAfD3RDaEYklNLyO+X9Nxy+v7Nrjy3Ej4GIbQeEU2kYRTfU9Mbx9sJZ95cH5Ymx03TKsn163X7jBh88TxTVMO6KOYYnV9L0vpYbRcpX/h3qCo/xDHwm40vGFK5qPVNyIbT2MFPPs2ElfgBOIbo6nVuhyrMp8VJB+UMT6A0XHnA9aypjnBW5Hq7/ANtMg+8CbBekFJwLVZN3Y1ZXUVn3ocjt7xOB6fpLqU/WFvv+t8+2bbR9NCCOsrzjvRsH4H/OF0/Hb0eizlXcjEdqA4ce1TzEFtLOX0dOKrMB2JxjC6lBaB7GOce4iXU6RLgbdQQO4C9wP5oTnix3/EiZInNJmSJmYamYgMsLMzMEDEwiHBMjpZWLKR0gy0q5qi2qluCY6VJqzA6sy8YE1oxSKQNsvFRBKCalGKeINlYbtAPkwBEtmsSNkdZxqbuAaSz9JptOx8TUgPxAmv1HQXhz/wC77T4122p8t2J6XEjEdGORekHohptFRXbQb91lwqKvYrVqNjNnG3OfV8ZzzU6UgjnkEZ5ztfpVrzo6fLVL/wCKycx1GnyVH92x8O9I6lHg+lDbsgYG3tHtm5//ABmtdRbVpy9VgyjI1ZJHZ9nOe490fwTRgK/Lt2f1nW+jyY0mnHhWPzMJ9pcN1XR7U1/pNNeuO802Y+OMTXPpMcuYPh2H4T6UlfUaSuwYsrrcfvor/mJoa+cfo7Dv+MxkbHMAzvOq6J6Cz7WlqXzq3Un8BE1Op9Heib7DX1fddXH4lJ+ck4tYPFZXatT28vdOtav0ZdvVakHwFtRH4lP9JpdX6OdYv2RTb9yzB/EBIucPpAeyAdAZ7DV9EdXXzfS3Y8UXrB8VzNTboypwQynwYFT8DJNC+kYRRqYd03r1kf8AyKKeKwTSc4W8zamhT3SPoawL6/zMzF5mbp5tODLSN0DMjMtOGbpm6LzIzJYbugl4G6RujpwzdIzF7pBaRwwtBLRReCWijC0HMWWkb5Ie6QWii8EvNDDiYJMSXgl46MNJg7oovB3y1Y876RU3aSvy1CH/ALdk509P1iD+6sJ/xJOkdNuelHldWfwtPBPX9cn8G3+aubjNXeE0cnx+75eM6Pwjlp6R4VrPBcJXCv7R3eU9xw9vqav4aflDfqXyZBMQXgmyOrDy0gmI62R1kdWHEwCYo2QTZLRhpaJurVxh1Vx4OoYfOQXg7o6sarV9F9DZndpqhnvqBpP4CJptX6PNI36N7az4Erag9xAPznrS8E2S1Y51rPRzcP0VtVnkwapv6j5zUv0N1oJH0djjvD1kH35nWuskb4fD9et3SN0Rvmb55Ndup+6RuiN8gvHVixukF5W6yR1kliwXkF5WNkjrIpYNkEvEGyCbIg8vALxJsgGySPLwC8SXgF4hY3wS8rl5BeKOLwS8QXgl4o/fBNkQXg74hQ6UtnTH79Z+c8a6fWqf7i0fjrnrukBzp2+9X/MJ5f8AWL/Ct/nSajFXeFJlX+8O/wAp6vSvitB4Io+U8vwtRsfP7X9Jv6W9RPur+UP0xdNsHrZWLTN0UsGyR1srbpBeKWeskGyVS8HfJLW+YWlcNCzJDZ4svMaLaSSbIPWxbGBmOB7UyJkyeJ6UGYZkyICYJmTIgMgzJk0kGCZEyTKIJmTIoJgGZMikGCZkyICYMyZFIMEzJkQ1/Gv0De1P5xPNN+kX+Db/ADpMmTU8Zq/w77Lfe/pN3V9lfur+UmZJJkTJkkgwTImTQCZEyZFDWGJkyZpYYtpkySJaLmTJqCv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" name="Slide Number Placeholder 3">
            <a:extLst>
              <a:ext uri="{FF2B5EF4-FFF2-40B4-BE49-F238E27FC236}">
                <a16:creationId xmlns:a16="http://schemas.microsoft.com/office/drawing/2014/main" id="{7A48B69A-7F98-4C05-AE5B-BF642E55C0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88573" y="6589986"/>
            <a:ext cx="2057400" cy="257610"/>
          </a:xfrm>
        </p:spPr>
        <p:txBody>
          <a:bodyPr/>
          <a:lstStyle/>
          <a:p>
            <a:fld id="{E2218D17-624A-4996-8458-E634E28CA05F}" type="slidenum">
              <a:rPr lang="en-US" smtClean="0"/>
              <a:t>29</a:t>
            </a:fld>
            <a:endParaRPr lang="en-US" dirty="0"/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24350557-3C6E-4B55-A4D3-6C48B49A6CF6}"/>
              </a:ext>
            </a:extLst>
          </p:cNvPr>
          <p:cNvSpPr txBox="1"/>
          <p:nvPr/>
        </p:nvSpPr>
        <p:spPr>
          <a:xfrm>
            <a:off x="269628" y="1657566"/>
            <a:ext cx="194155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E  </a:t>
            </a:r>
            <a:r>
              <a:rPr lang="en-US" dirty="0"/>
              <a:t>::=  </a:t>
            </a:r>
            <a:r>
              <a:rPr lang="en-US" i="1" dirty="0"/>
              <a:t>E </a:t>
            </a:r>
            <a:r>
              <a:rPr lang="en-US" b="1" dirty="0"/>
              <a:t>minus</a:t>
            </a:r>
            <a:r>
              <a:rPr lang="en-US" i="1" dirty="0"/>
              <a:t> T </a:t>
            </a:r>
            <a:r>
              <a:rPr lang="en-US" dirty="0"/>
              <a:t>#1</a:t>
            </a:r>
          </a:p>
          <a:p>
            <a:r>
              <a:rPr lang="en-US" i="1" dirty="0"/>
              <a:t>      </a:t>
            </a:r>
            <a:r>
              <a:rPr lang="en-US" dirty="0"/>
              <a:t>|  </a:t>
            </a:r>
            <a:r>
              <a:rPr lang="en-US" i="1" dirty="0"/>
              <a:t>T</a:t>
            </a:r>
          </a:p>
          <a:p>
            <a:r>
              <a:rPr lang="en-US" i="1" dirty="0"/>
              <a:t>T</a:t>
            </a:r>
            <a:r>
              <a:rPr lang="en-US" dirty="0"/>
              <a:t>  ::=  #2 </a:t>
            </a:r>
            <a:r>
              <a:rPr lang="en-US" b="1" dirty="0" err="1"/>
              <a:t>intlit</a:t>
            </a:r>
            <a:endParaRPr lang="en-US" b="1" dirty="0"/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6D2A9C8D-16AD-4AC2-A40A-A79AFC429F8D}"/>
              </a:ext>
            </a:extLst>
          </p:cNvPr>
          <p:cNvSpPr txBox="1"/>
          <p:nvPr/>
        </p:nvSpPr>
        <p:spPr>
          <a:xfrm>
            <a:off x="260765" y="1373364"/>
            <a:ext cx="17233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/>
              <a:t>Augmented CFG</a:t>
            </a:r>
          </a:p>
        </p:txBody>
      </p:sp>
      <p:sp>
        <p:nvSpPr>
          <p:cNvPr id="109" name="Rectangle 108">
            <a:extLst>
              <a:ext uri="{FF2B5EF4-FFF2-40B4-BE49-F238E27FC236}">
                <a16:creationId xmlns:a16="http://schemas.microsoft.com/office/drawing/2014/main" id="{7F24D3CD-1418-4495-8E53-A7C8D04113CB}"/>
              </a:ext>
            </a:extLst>
          </p:cNvPr>
          <p:cNvSpPr/>
          <p:nvPr/>
        </p:nvSpPr>
        <p:spPr>
          <a:xfrm>
            <a:off x="2601352" y="1662062"/>
            <a:ext cx="1114652" cy="46082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i="1" dirty="0"/>
              <a:t>T E’</a:t>
            </a:r>
          </a:p>
        </p:txBody>
      </p:sp>
      <p:sp>
        <p:nvSpPr>
          <p:cNvPr id="110" name="Rectangle 109">
            <a:extLst>
              <a:ext uri="{FF2B5EF4-FFF2-40B4-BE49-F238E27FC236}">
                <a16:creationId xmlns:a16="http://schemas.microsoft.com/office/drawing/2014/main" id="{B491D712-07B1-424F-A810-E36570AAEAEC}"/>
              </a:ext>
            </a:extLst>
          </p:cNvPr>
          <p:cNvSpPr/>
          <p:nvPr/>
        </p:nvSpPr>
        <p:spPr>
          <a:xfrm>
            <a:off x="3716004" y="1662062"/>
            <a:ext cx="1448511" cy="46082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1" name="Rectangle 110">
            <a:extLst>
              <a:ext uri="{FF2B5EF4-FFF2-40B4-BE49-F238E27FC236}">
                <a16:creationId xmlns:a16="http://schemas.microsoft.com/office/drawing/2014/main" id="{6F92FA0B-6C82-4B8A-A03F-B4C6F0BAAACA}"/>
              </a:ext>
            </a:extLst>
          </p:cNvPr>
          <p:cNvSpPr/>
          <p:nvPr/>
        </p:nvSpPr>
        <p:spPr>
          <a:xfrm>
            <a:off x="2804590" y="1290961"/>
            <a:ext cx="6345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err="1"/>
              <a:t>intlit</a:t>
            </a:r>
            <a:endParaRPr lang="en-US" dirty="0"/>
          </a:p>
        </p:txBody>
      </p:sp>
      <p:sp>
        <p:nvSpPr>
          <p:cNvPr id="112" name="Rectangle 111">
            <a:extLst>
              <a:ext uri="{FF2B5EF4-FFF2-40B4-BE49-F238E27FC236}">
                <a16:creationId xmlns:a16="http://schemas.microsoft.com/office/drawing/2014/main" id="{38AC32EA-1C01-424A-A123-89253CB03FD1}"/>
              </a:ext>
            </a:extLst>
          </p:cNvPr>
          <p:cNvSpPr/>
          <p:nvPr/>
        </p:nvSpPr>
        <p:spPr>
          <a:xfrm>
            <a:off x="4005541" y="1289925"/>
            <a:ext cx="76655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minus</a:t>
            </a:r>
            <a:endParaRPr lang="en-US" dirty="0"/>
          </a:p>
        </p:txBody>
      </p:sp>
      <p:sp>
        <p:nvSpPr>
          <p:cNvPr id="113" name="Rectangle 112">
            <a:extLst>
              <a:ext uri="{FF2B5EF4-FFF2-40B4-BE49-F238E27FC236}">
                <a16:creationId xmlns:a16="http://schemas.microsoft.com/office/drawing/2014/main" id="{FD5EA354-22FB-48B7-BD2E-CA54DE8518DE}"/>
              </a:ext>
            </a:extLst>
          </p:cNvPr>
          <p:cNvSpPr/>
          <p:nvPr/>
        </p:nvSpPr>
        <p:spPr>
          <a:xfrm>
            <a:off x="4935212" y="1289924"/>
            <a:ext cx="5541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EOF</a:t>
            </a:r>
            <a:endParaRPr lang="en-US" dirty="0"/>
          </a:p>
        </p:txBody>
      </p:sp>
      <p:sp>
        <p:nvSpPr>
          <p:cNvPr id="114" name="Rectangle 113">
            <a:extLst>
              <a:ext uri="{FF2B5EF4-FFF2-40B4-BE49-F238E27FC236}">
                <a16:creationId xmlns:a16="http://schemas.microsoft.com/office/drawing/2014/main" id="{AD4F10C9-0636-4700-972A-D670C17FF840}"/>
              </a:ext>
            </a:extLst>
          </p:cNvPr>
          <p:cNvSpPr/>
          <p:nvPr/>
        </p:nvSpPr>
        <p:spPr>
          <a:xfrm>
            <a:off x="2286388" y="1703350"/>
            <a:ext cx="2968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/>
              <a:t>E</a:t>
            </a:r>
            <a:endParaRPr lang="en-US" dirty="0"/>
          </a:p>
        </p:txBody>
      </p:sp>
      <p:sp>
        <p:nvSpPr>
          <p:cNvPr id="115" name="Rectangle 114">
            <a:extLst>
              <a:ext uri="{FF2B5EF4-FFF2-40B4-BE49-F238E27FC236}">
                <a16:creationId xmlns:a16="http://schemas.microsoft.com/office/drawing/2014/main" id="{48F3C9B8-1B18-41A6-96E4-CE103DF1F430}"/>
              </a:ext>
            </a:extLst>
          </p:cNvPr>
          <p:cNvSpPr/>
          <p:nvPr/>
        </p:nvSpPr>
        <p:spPr>
          <a:xfrm>
            <a:off x="5164515" y="1662062"/>
            <a:ext cx="1008369" cy="46082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6" name="Rectangle 115">
            <a:extLst>
              <a:ext uri="{FF2B5EF4-FFF2-40B4-BE49-F238E27FC236}">
                <a16:creationId xmlns:a16="http://schemas.microsoft.com/office/drawing/2014/main" id="{4417DE24-33E4-4F8B-9293-3D4E208BB5D9}"/>
              </a:ext>
            </a:extLst>
          </p:cNvPr>
          <p:cNvSpPr/>
          <p:nvPr/>
        </p:nvSpPr>
        <p:spPr>
          <a:xfrm>
            <a:off x="2601352" y="2135207"/>
            <a:ext cx="1114652" cy="46082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i="1" dirty="0"/>
          </a:p>
        </p:txBody>
      </p:sp>
      <p:sp>
        <p:nvSpPr>
          <p:cNvPr id="117" name="Rectangle 116">
            <a:extLst>
              <a:ext uri="{FF2B5EF4-FFF2-40B4-BE49-F238E27FC236}">
                <a16:creationId xmlns:a16="http://schemas.microsoft.com/office/drawing/2014/main" id="{BF95287E-7DD0-48A8-B73C-3355273D365D}"/>
              </a:ext>
            </a:extLst>
          </p:cNvPr>
          <p:cNvSpPr/>
          <p:nvPr/>
        </p:nvSpPr>
        <p:spPr>
          <a:xfrm>
            <a:off x="3716004" y="2135207"/>
            <a:ext cx="1448511" cy="46082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/>
              <a:t>minus</a:t>
            </a:r>
            <a:r>
              <a:rPr lang="en-US" dirty="0"/>
              <a:t> </a:t>
            </a:r>
            <a:r>
              <a:rPr lang="en-US" i="1" dirty="0"/>
              <a:t>T</a:t>
            </a:r>
            <a:r>
              <a:rPr lang="en-US" dirty="0"/>
              <a:t> #1 </a:t>
            </a:r>
            <a:r>
              <a:rPr lang="en-US" i="1" dirty="0"/>
              <a:t>E</a:t>
            </a:r>
            <a:r>
              <a:rPr lang="en-US" dirty="0"/>
              <a:t>’</a:t>
            </a:r>
          </a:p>
        </p:txBody>
      </p:sp>
      <p:sp>
        <p:nvSpPr>
          <p:cNvPr id="118" name="Rectangle 117">
            <a:extLst>
              <a:ext uri="{FF2B5EF4-FFF2-40B4-BE49-F238E27FC236}">
                <a16:creationId xmlns:a16="http://schemas.microsoft.com/office/drawing/2014/main" id="{FC659B78-11D6-4869-B8F6-874444E5856A}"/>
              </a:ext>
            </a:extLst>
          </p:cNvPr>
          <p:cNvSpPr/>
          <p:nvPr/>
        </p:nvSpPr>
        <p:spPr>
          <a:xfrm>
            <a:off x="5164515" y="2135207"/>
            <a:ext cx="1008369" cy="46082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ε</a:t>
            </a:r>
          </a:p>
        </p:txBody>
      </p:sp>
      <p:sp>
        <p:nvSpPr>
          <p:cNvPr id="119" name="Rectangle 118">
            <a:extLst>
              <a:ext uri="{FF2B5EF4-FFF2-40B4-BE49-F238E27FC236}">
                <a16:creationId xmlns:a16="http://schemas.microsoft.com/office/drawing/2014/main" id="{CD103051-764C-4D32-8903-1675308D3EDB}"/>
              </a:ext>
            </a:extLst>
          </p:cNvPr>
          <p:cNvSpPr/>
          <p:nvPr/>
        </p:nvSpPr>
        <p:spPr>
          <a:xfrm>
            <a:off x="2292478" y="2202549"/>
            <a:ext cx="3545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/>
              <a:t>E’</a:t>
            </a:r>
            <a:endParaRPr lang="en-US" dirty="0"/>
          </a:p>
        </p:txBody>
      </p:sp>
      <p:sp>
        <p:nvSpPr>
          <p:cNvPr id="120" name="Rectangle 119">
            <a:extLst>
              <a:ext uri="{FF2B5EF4-FFF2-40B4-BE49-F238E27FC236}">
                <a16:creationId xmlns:a16="http://schemas.microsoft.com/office/drawing/2014/main" id="{86C52BF9-0B81-457D-903E-9EDD3BB779F5}"/>
              </a:ext>
            </a:extLst>
          </p:cNvPr>
          <p:cNvSpPr/>
          <p:nvPr/>
        </p:nvSpPr>
        <p:spPr>
          <a:xfrm>
            <a:off x="2601352" y="2608354"/>
            <a:ext cx="1114652" cy="46082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#2</a:t>
            </a:r>
            <a:r>
              <a:rPr lang="en-US" b="1" dirty="0"/>
              <a:t> </a:t>
            </a:r>
            <a:r>
              <a:rPr lang="en-US" b="1" dirty="0" err="1"/>
              <a:t>intlit</a:t>
            </a:r>
            <a:r>
              <a:rPr lang="en-US" b="1" dirty="0"/>
              <a:t> </a:t>
            </a:r>
          </a:p>
        </p:txBody>
      </p:sp>
      <p:sp>
        <p:nvSpPr>
          <p:cNvPr id="121" name="Rectangle 120">
            <a:extLst>
              <a:ext uri="{FF2B5EF4-FFF2-40B4-BE49-F238E27FC236}">
                <a16:creationId xmlns:a16="http://schemas.microsoft.com/office/drawing/2014/main" id="{B57012ED-6FB5-4135-87AD-F0061EED572C}"/>
              </a:ext>
            </a:extLst>
          </p:cNvPr>
          <p:cNvSpPr/>
          <p:nvPr/>
        </p:nvSpPr>
        <p:spPr>
          <a:xfrm>
            <a:off x="3716004" y="2608354"/>
            <a:ext cx="1448511" cy="46082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2" name="Rectangle 121">
            <a:extLst>
              <a:ext uri="{FF2B5EF4-FFF2-40B4-BE49-F238E27FC236}">
                <a16:creationId xmlns:a16="http://schemas.microsoft.com/office/drawing/2014/main" id="{E50C91CB-E830-4623-804E-967A9BDF0693}"/>
              </a:ext>
            </a:extLst>
          </p:cNvPr>
          <p:cNvSpPr/>
          <p:nvPr/>
        </p:nvSpPr>
        <p:spPr>
          <a:xfrm>
            <a:off x="5164515" y="2608354"/>
            <a:ext cx="1008369" cy="46082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3" name="Rectangle 122">
            <a:extLst>
              <a:ext uri="{FF2B5EF4-FFF2-40B4-BE49-F238E27FC236}">
                <a16:creationId xmlns:a16="http://schemas.microsoft.com/office/drawing/2014/main" id="{000B799D-F749-4617-991E-BCDE73FA4CDC}"/>
              </a:ext>
            </a:extLst>
          </p:cNvPr>
          <p:cNvSpPr/>
          <p:nvPr/>
        </p:nvSpPr>
        <p:spPr>
          <a:xfrm>
            <a:off x="2286388" y="2665061"/>
            <a:ext cx="2968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/>
              <a:t>T</a:t>
            </a:r>
            <a:endParaRPr lang="en-US" dirty="0"/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3751B11E-2A9E-4CEC-8DA1-495A694D83E3}"/>
              </a:ext>
            </a:extLst>
          </p:cNvPr>
          <p:cNvGrpSpPr/>
          <p:nvPr/>
        </p:nvGrpSpPr>
        <p:grpSpPr>
          <a:xfrm>
            <a:off x="6357763" y="1383052"/>
            <a:ext cx="2720225" cy="1862472"/>
            <a:chOff x="3720651" y="3276600"/>
            <a:chExt cx="2720225" cy="1862472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FAE359CB-86CC-407C-B895-9DF803CCF71F}"/>
                </a:ext>
              </a:extLst>
            </p:cNvPr>
            <p:cNvSpPr txBox="1"/>
            <p:nvPr/>
          </p:nvSpPr>
          <p:spPr>
            <a:xfrm>
              <a:off x="3720651" y="3276600"/>
              <a:ext cx="188987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u="sng" dirty="0"/>
                <a:t>Eval Stack Actions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30E23E25-852D-4BA4-AC4B-EC0633DE4913}"/>
                </a:ext>
              </a:extLst>
            </p:cNvPr>
            <p:cNvSpPr txBox="1"/>
            <p:nvPr/>
          </p:nvSpPr>
          <p:spPr>
            <a:xfrm>
              <a:off x="3742664" y="3581400"/>
              <a:ext cx="4171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#1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94BF460B-01BF-4E1C-87D6-830BC7FF5BAF}"/>
                </a:ext>
              </a:extLst>
            </p:cNvPr>
            <p:cNvSpPr txBox="1"/>
            <p:nvPr/>
          </p:nvSpPr>
          <p:spPr>
            <a:xfrm>
              <a:off x="3742664" y="4769740"/>
              <a:ext cx="4171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#2</a:t>
              </a:r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FCFE6A4C-3AD8-454E-AC6E-D7298ABBE1A2}"/>
                </a:ext>
              </a:extLst>
            </p:cNvPr>
            <p:cNvSpPr/>
            <p:nvPr/>
          </p:nvSpPr>
          <p:spPr>
            <a:xfrm>
              <a:off x="4036372" y="3581400"/>
              <a:ext cx="2404504" cy="120032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err="1"/>
                <a:t>tTrans</a:t>
              </a:r>
              <a:r>
                <a:rPr lang="en-US" dirty="0"/>
                <a:t> = </a:t>
              </a:r>
              <a:r>
                <a:rPr lang="en-US" dirty="0" err="1"/>
                <a:t>sem.pop</a:t>
              </a:r>
              <a:r>
                <a:rPr lang="en-US" dirty="0"/>
                <a:t>() ; </a:t>
              </a:r>
            </a:p>
            <a:p>
              <a:r>
                <a:rPr lang="en-US" dirty="0" err="1"/>
                <a:t>eTrans</a:t>
              </a:r>
              <a:r>
                <a:rPr lang="en-US" dirty="0"/>
                <a:t> =sem. pop() ; </a:t>
              </a:r>
            </a:p>
            <a:p>
              <a:r>
                <a:rPr lang="en-US" dirty="0" err="1"/>
                <a:t>LTrans</a:t>
              </a:r>
              <a:r>
                <a:rPr lang="en-US" dirty="0"/>
                <a:t> = </a:t>
              </a:r>
              <a:r>
                <a:rPr lang="en-US" dirty="0" err="1"/>
                <a:t>eTrans</a:t>
              </a:r>
              <a:r>
                <a:rPr lang="en-US" dirty="0"/>
                <a:t> - </a:t>
              </a:r>
              <a:r>
                <a:rPr lang="en-US" dirty="0" err="1"/>
                <a:t>tTrans</a:t>
              </a:r>
              <a:r>
                <a:rPr lang="en-US" dirty="0"/>
                <a:t>;</a:t>
              </a:r>
            </a:p>
            <a:p>
              <a:r>
                <a:rPr lang="en-US" dirty="0" err="1"/>
                <a:t>sem.push</a:t>
              </a:r>
              <a:r>
                <a:rPr lang="en-US" dirty="0"/>
                <a:t>(</a:t>
              </a:r>
              <a:r>
                <a:rPr lang="en-US" dirty="0" err="1"/>
                <a:t>LTrans</a:t>
              </a:r>
              <a:r>
                <a:rPr lang="en-US" dirty="0"/>
                <a:t>)</a:t>
              </a:r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5E0573DC-B26B-4F5D-A5E8-7C2EB6DC47D9}"/>
                </a:ext>
              </a:extLst>
            </p:cNvPr>
            <p:cNvSpPr/>
            <p:nvPr/>
          </p:nvSpPr>
          <p:spPr>
            <a:xfrm>
              <a:off x="3998502" y="4755558"/>
              <a:ext cx="233455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/>
                <a:t> </a:t>
              </a:r>
              <a:r>
                <a:rPr lang="en-US" dirty="0" err="1"/>
                <a:t>sem.push</a:t>
              </a:r>
              <a:r>
                <a:rPr lang="en-US" dirty="0"/>
                <a:t>(</a:t>
              </a:r>
              <a:r>
                <a:rPr lang="en-US" b="1" dirty="0" err="1"/>
                <a:t>intlit</a:t>
              </a:r>
              <a:r>
                <a:rPr lang="en-US" dirty="0" err="1"/>
                <a:t>.value</a:t>
              </a:r>
              <a:r>
                <a:rPr lang="en-US" dirty="0"/>
                <a:t>) </a:t>
              </a: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E1493649-0F1B-4040-80C4-380CE0B6BA44}"/>
              </a:ext>
            </a:extLst>
          </p:cNvPr>
          <p:cNvSpPr txBox="1"/>
          <p:nvPr/>
        </p:nvSpPr>
        <p:spPr>
          <a:xfrm>
            <a:off x="3884931" y="4621427"/>
            <a:ext cx="171636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Time to see the </a:t>
            </a:r>
          </a:p>
          <a:p>
            <a:pPr algn="ctr"/>
            <a:r>
              <a:rPr lang="en-US" dirty="0"/>
              <a:t>parser in action!</a:t>
            </a:r>
          </a:p>
        </p:txBody>
      </p:sp>
      <p:sp>
        <p:nvSpPr>
          <p:cNvPr id="37" name="Title 1">
            <a:extLst>
              <a:ext uri="{FF2B5EF4-FFF2-40B4-BE49-F238E27FC236}">
                <a16:creationId xmlns:a16="http://schemas.microsoft.com/office/drawing/2014/main" id="{D1354D46-AB5B-4CA6-A6F2-2A6CF26170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7218"/>
            <a:ext cx="9144000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Actions Preserved Through Transforms</a:t>
            </a:r>
            <a:br>
              <a:rPr lang="en-US" sz="2000" i="1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i="1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SDT for Top-Down Parsing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3108927"/>
      </p:ext>
    </p:extLst>
  </p:cSld>
  <p:clrMapOvr>
    <a:masterClrMapping/>
  </p:clrMapOvr>
</p:sld>
</file>

<file path=ppt/slides/slide30.xml><?xml version="1.0" encoding="utf-8"?>
<p:sld xmlns:a14="http://schemas.microsoft.com/office/drawing/2010/main" xmlns:a16="http://schemas.microsoft.com/office/drawing/2014/main" xmlns:p14="http://schemas.microsoft.com/office/powerpoint/2010/main" xmlns:mc="http://schemas.openxmlformats.org/markup-compatibility/2006" xmlns:p159="http://schemas.microsoft.com/office/powerpoint/2015/09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2" descr="data:image/jpeg;base64,/9j/4AAQSkZJRgABAQAAAQABAAD/2wCEAAkGBxAQDw8PDxAPDw8NDw0NDw0NDw8NDQ0NFBEWFhQRFBQYHCggGBolGxQUITEiJSkrLi4uFx8zODMsNyguLisBCgoKDgwNFA8PFCwcFBwsLCwrLCwsLCwsLDc2LDctLCwsLCwsLCwsLDcsLCwsLCwsKywsKys3LCssLCwsLCssK//AABEIALIBGwMBIgACEQEDEQH/xAAcAAACAgMBAQAAAAAAAAAAAAACAwEEAAUHBgj/xABEEAACAgECAgYGBgcFCQEAAAABAgADEQQSBSEGEzFBUWEHInGBkaEUIzJyorEzQ1Jic7LBQmOS0fA0RFOCk6Oz0/EW/8QAGQEBAQEBAQEAAAAAAAAAAAAAAQACAwQF/8QAHBEBAQEAAwEBAQAAAAAAAAAAAAERAhIxIUET/9oADAMBAAIRAxEAPwDpJEUwjoBEdZIMkNCZYhoo8NMMr5MIPFDMjEgPMzEJKyJO6ATIJLTA8WxiWaRWGeV7SIs2RbWSQLhKbiXGMq2CMqKmExbyN8QExTrGFoJmtGEEwS0N1immpWbE75O6JYyN01oPzBJgAyYyjGGYpkGQZuVmw1jIC5grMY4iB9kHfABgsZjk3xRbZK1lsO0ypYZzbRZZFZmGDmKdogkRpWRtnkdSSsS6S3tgskkpFYJEttXEvWY6iZOYW2CViEwDJg5ikOJXePYxLiWrFZ4sx7CLaKwjJgu0NzFESBTCKYRziKYRRRMEtMYQDNBhinIEPMXZEEu2ZizCJIE0BiGIvdI3TcZphg4g7oStNMm0LzmWU9pjaSB7Y1mB5Tc8Y3610Axlg5mLac66Qm0Ss6S2TFssz1a1UKQdssssXiZLs7LBxLT1xZrnk12JgmWFqkvp5alUwDHtXFMsQQRFMssMsWyyRBEWRLJSAa5rUqtFGWdS1daNZa611pzaywhUUZxzJ9s8vw7pJZqtW9VOnX6LW5Q6my0hrMPs3IqqRjPZk9hB74WyenjxvLxu3izLmlQWqWQHAd0yRjJU4JHlDs0uIyixrTAdZcamAa4pQKRb1y5YsS0QoOsXLdsrWLNRkpxEPGOMRRmoAmCTCxMxEFwhC2yQs1owOISiSoh4m5WaiNoPjFhcxtaTUrNgL055lZhNgW7sSrYnMwpiriZuhsIswIcSOrkzMwLuBrkdVLGJBE+e9JS1RgSRmTmKKtpEoW1zZtKlqSTXssA1y06Qeznjs58u2IISmaDplxmzTCujS0tdrNTgVDYxqrBJAdj2E5BwM9xJ5Ccu6W9LdVqry263T11N9VQjtWa8f2mIIy/n3d0t9BOlGpGu0iW51O+4obHLHU4t9U7rOZdV3btp8ORGIqYnp70f12n0q6jWa5rmttrrXS7rDXv2s+cZC+rtPYvwmt6I2XDh/E7w7V10PoFdq8LdbvZ1eup/7L7dvPu5eUuelzjranXGnDLTo91VaMCm5zjfaQfHAA8h5mW2SmnouipbS+p1evTUPTXYr3k7jXWoQHduAWvl3EmHplx1Xo7xOrVaaq+jJpsB2hhtdWBKsrD9oMCDLt1QM1XQ/R/RuH6WkqUYVB3RhtZbbCXcEdx3MZs3eIVLKMSrdVL7vK9hiGquSU7BNpeBKFqzUVUrIlxLNgiGWajKq4JimWWysApNQKpEjEs9XM6qaFV0QmWq6x3zAuJHOdI51Dp4Re2bTQaU2HHhDv0LBjhZJq0SWCOUsrXtzuWIc+EZRhQIHdK9vOPsEQwlapFZ1iWlrbkwXpmWlbEMCHskRWO6mCROa6TW1r/s/E9Xp/3NZSbl9mUO0fCXrelGroVWNmi1qFtuaLPrhyJyyert7POeH16Hu9szbPI6Pp2rfpdLqFwOZqHWqPEnkMCbXR9K9DbyXUIp8LMpj3nl84YW4AkOgmVXI4yjK48UYMPlIdoIhkEWahCdostEPO9I+hej1oJdOrtPZdVhXz5jsM8JpqqeBvYlYXWa7co6+xXrp09T8wgwD65XBPMH1hjPOdZZppuk/BU12nNDOajvWxbUUMyuARnB7eRIinG+mvFL+McQ2aaprerBqorRRu6sHJZieQ5nJJIA5Ca3T26nhWtp+k0bbdOwtSt8BHXmMq6HBHM8wcZ7e8Tt3Rzo5p9BV1dAyzYNt74NtzeLHw8AOQlbpj0bq4jpzS+FsXL0XYy1NuO3zU9hHePPESv8N4rXqqK9RUcpau4Z7VPYVPmDke6NdpyX0b8YfQ6y7hmszX1liogJylWqGRjn3ONmD2HC+M6q0ghniLHjWEVYs0FZzK9ksuIphFKbrF7ZadIplmozSGUQSojWSDtm2STiYBmGUzDqq5zUrNg6dLujm0QHtlzTJgRwqjBapcPfY/hmbyq5c5wJqtQg98itiO+VilW+K6frB6oAnnLaGBwZvDqCOfxEr3sDCXGr9aZlME15l9qcxJGJrWVUUxg04IjsiSg5wKjbRjulc1TcXVHvEqlIaXj9N0z0zfbDoe/Kgr+E/wBJsaeL6aw+rbXz7idp+BnIw8NbiO+eXHZ3ThvELKT1mntKkjblcEMPMHl4TYHpRY/LU6fSakeNtI3/ABHZ8JwKjiFiHKOynxViv5TZ6bpTqUx9aWx3OA/5yxO2V8R0BO46bUaVv29HqC34WwBLycZKGr6Pr7bFaytGp1dO5whOCd45e7znG9P04s/WVo3mpKH+s9N0U4+us1en09dVhtssU4XayqinLMxzyAAzmVid2KQGQRrGLaYaJZIpq48wCYgg1xbVx7tFEzUDkHpz4UqDS61TssLHTWYwGYAb0ceJXDD3jwnvejXEKtVpqGr1NWpc0oXdMI7MAAzNXklDntBm8uoR8b0R9p3LvVW2t4jPYYNOmrQk111oT2lEVC3twOcUr2UkRDrNjZk9sQ9Ug1zpFMkvPTKt+nLh0BKk1WPuXwAHfjAOSP8AQilZq4pq5pE1dq8hbYCD/bC2L/nLdfEbe80WexjU59zgD5ynKKyrjIYPVGQvEsfbptXzVetX4rylijiFDdliZ8CdpHxm5WSBUYYqM2dSqeYwfMHMLq5vWcBpk9XPhG7oVaySkZRYqvVu74tkxLhSA6jxmmWvYxdktOqyvYuYFXdjK7GW3qPxijTLThCjMtVafvJxBVMRgaGnDlAxjOZWann2ySfCTg+EC+ejpTAagieh+jL/AKBgWaZe4j8pwdHnthmYm7bS9vYezsxFnSeUU1daMzKqgszEKqqCzMxOAAB2kmfS/oq6DrwzTdbco+n6pVN5JDdQnaKFPZy/tEdp8QBOJdDdNt4nw1hyI1uk+doE+pCZjlTEEyDIJgkzJYRFssImQTJEssWRHOZoeNcYfT2Kq1i0MuSA4Vwc+Hh2/CagbbEzE1Om45v5GmwEDcdpVwozjJPKKv11uQQ+0KTlVVSG95BjgbTU3pWCXYADme849gldtUGC9WQxdlUE5AGT2nvlC5nO6xuWRk4GCVA8JouMcQSzTOihw1nqbWUA4yN2TnzmgucW6XaTRu4s1P0qzu02lVNqHsw1vYPjnynP+kHpO1TnFAq0yfsIotdh4M7Dn7gJ5njOiapvVzt/KeftrYmReqo6d3g+ulb9/epz8cTY09PKmP1lLLkAeqVcAe/E5+yEQMzOJ1fSdKNIxytvVn97cnz7PnNkNat2PrUtA7CWWzkfP3Ti4eMTUMOw4lidwSxE7ayD+1TY1Rx7Oa/KXKeJEY232jyvqS4f4lIPynEtNx/U1/Zusx4Fiw+Bm10vTXULgNscfvLg/EYjNix2McbcAFhTaCcfUuVb2lXAlqvjKEZK2IP2mQlM/eE5RpOnFf6yojzRgfkcfnNxpOl2nJylr1E9oYMvzHKanKs3jHRE1a2fYsU+xhG2rge2eKo40lvPdTb5+oW+I5y2usbI2FkHL1Vcso9zZ/Ob7s9G+cQCJrk4oezejeViNUfiuRNhVxCsAGypsEgb62S5c/8AKcj4R7RdU4PZGLWccxLOk12mY4WxM/st6jfBpsColqxpjXEOpnoPoyeWZVv0wHOZ7Hq02Jm6W7KcyoUmtGPAnoJxY9mhu970j83la7oBxnu4fd/1NN/7J9KSJ5e9dHzI3o+4z36C/wBz0H8nla3olxGs/WaLWKPEUWMPioM+pZkv6UuS9APRpZW9Ws17MjVsltOkU+srqcq1rd2Dz2j3nunUmjiIBEzeRhJMExpSCUjqwkwGaOKxTLHUUTPN9JeHay2xH0w0xFanAvewMWPkq4+ffPTFYBWMqx5PTcDu2qdXrnQsQxo022is88lSQNzD3y9reJaTTglyuSc/WEDPjgdpkcY6PNexZNVdRkk7UWtgCe3nyPznldT6NrCSRrA5PfZSwPvO8zes4bxPp4jblRCwPq5X1RtxjtPP5TTXdIaWABSxTnt9Uj84d/o81q/Zehx5O6n5rNbqOhXEF7aC33LK2+W6XqJ4nqNNYMB+0AHKtPLajQjcSpBB7METf38B1afb0148+qcj4gTX3aYryZWU+DAqfnJNPZo/KVzo/Kbh6fD5GQKj5y1NG+h8op9EZ6Ejxx8Ii5l7x8DiSaA6ZpDUsO6bglPH5ZhCtTnmOfuimi5wlczctpAfD3RDaEYklNLyO+X9Nxy+v7Nrjy3Ej4GIbQeEU2kYRTfU9Mbx9sJZ95cH5Ymx03TKsn163X7jBh88TxTVMO6KOYYnV9L0vpYbRcpX/h3qCo/xDHwm40vGFK5qPVNyIbT2MFPPs2ElfgBOIbo6nVuhyrMp8VJB+UMT6A0XHnA9aypjnBW5Hq7/ANtMg+8CbBekFJwLVZN3Y1ZXUVn3ocjt7xOB6fpLqU/WFvv+t8+2bbR9NCCOsrzjvRsH4H/OF0/Hb0eizlXcjEdqA4ce1TzEFtLOX0dOKrMB2JxjC6lBaB7GOce4iXU6RLgbdQQO4C9wP5oTnix3/EiZInNJmSJmYamYgMsLMzMEDEwiHBMjpZWLKR0gy0q5qi2qluCY6VJqzA6sy8YE1oxSKQNsvFRBKCalGKeINlYbtAPkwBEtmsSNkdZxqbuAaSz9JptOx8TUgPxAmv1HQXhz/wC77T4122p8t2J6XEjEdGORekHohptFRXbQb91lwqKvYrVqNjNnG3OfV8ZzzU6UgjnkEZ5ztfpVrzo6fLVL/wCKycx1GnyVH92x8O9I6lHg+lDbsgYG3tHtm5//ABmtdRbVpy9VgyjI1ZJHZ9nOe490fwTRgK/Lt2f1nW+jyY0mnHhWPzMJ9pcN1XR7U1/pNNeuO802Y+OMTXPpMcuYPh2H4T6UlfUaSuwYsrrcfvor/mJoa+cfo7Dv+MxkbHMAzvOq6J6Cz7WlqXzq3Un8BE1Op9Heib7DX1fddXH4lJ+ck4tYPFZXatT28vdOtav0ZdvVakHwFtRH4lP9JpdX6OdYv2RTb9yzB/EBIucPpAeyAdAZ7DV9EdXXzfS3Y8UXrB8VzNTboypwQynwYFT8DJNC+kYRRqYd03r1kf8AyKKeKwTSc4W8zamhT3SPoawL6/zMzF5mbp5tODLSN0DMjMtOGbpm6LzIzJYbugl4G6RujpwzdIzF7pBaRwwtBLRReCWijC0HMWWkb5Ie6QWii8EvNDDiYJMSXgl46MNJg7oovB3y1Y876RU3aSvy1CH/ALdk509P1iD+6sJ/xJOkdNuelHldWfwtPBPX9cn8G3+aubjNXeE0cnx+75eM6Pwjlp6R4VrPBcJXCv7R3eU9xw9vqav4aflDfqXyZBMQXgmyOrDy0gmI62R1kdWHEwCYo2QTZLRhpaJurVxh1Vx4OoYfOQXg7o6sarV9F9DZndpqhnvqBpP4CJptX6PNI36N7az4Erag9xAPznrS8E2S1Y51rPRzcP0VtVnkwapv6j5zUv0N1oJH0djjvD1kH35nWuskb4fD9et3SN0Rvmb55Ndup+6RuiN8gvHVixukF5W6yR1kliwXkF5WNkjrIpYNkEvEGyCbIg8vALxJsgGySPLwC8SXgF4hY3wS8rl5BeKOLwS8QXgl4o/fBNkQXg74hQ6UtnTH79Z+c8a6fWqf7i0fjrnrukBzp2+9X/MJ5f8AWL/Ct/nSajFXeFJlX+8O/wAp6vSvitB4Io+U8vwtRsfP7X9Jv6W9RPur+UP0xdNsHrZWLTN0UsGyR1srbpBeKWeskGyVS8HfJLW+YWlcNCzJDZ4svMaLaSSbIPWxbGBmOB7UyJkyeJ6UGYZkyICYJmTIgMgzJk0kGCZEyTKIJmTIoJgGZMikGCZkyICYMyZFIMEzJkQ1/Gv0De1P5xPNN+kX+Db/ADpMmTU8Zq/w77Lfe/pN3V9lfur+UmZJJkTJkkgwTImTQCZEyZFDWGJkyZpYYtpkySJaLmTJqCv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2E7B548D-8B71-4E47-82C1-D826FE9E22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7218"/>
            <a:ext cx="9144000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Actions Preserved Through Transforms</a:t>
            </a:r>
            <a:br>
              <a:rPr lang="en-US" sz="2000" i="1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i="1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SDT for Top-Down Parsing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54" name="Slide Number Placeholder 3">
            <a:extLst>
              <a:ext uri="{FF2B5EF4-FFF2-40B4-BE49-F238E27FC236}">
                <a16:creationId xmlns:a16="http://schemas.microsoft.com/office/drawing/2014/main" id="{7A48B69A-7F98-4C05-AE5B-BF642E55C0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88573" y="6589986"/>
            <a:ext cx="2057400" cy="257610"/>
          </a:xfrm>
        </p:spPr>
        <p:txBody>
          <a:bodyPr/>
          <a:lstStyle/>
          <a:p>
            <a:fld id="{E2218D17-624A-4996-8458-E634E28CA05F}" type="slidenum">
              <a:rPr lang="en-US" smtClean="0"/>
              <a:t>30</a:t>
            </a:fld>
            <a:endParaRPr lang="en-US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BE6EB693-3731-4387-9DEF-DD0F02A67CD3}"/>
              </a:ext>
            </a:extLst>
          </p:cNvPr>
          <p:cNvGrpSpPr/>
          <p:nvPr/>
        </p:nvGrpSpPr>
        <p:grpSpPr>
          <a:xfrm>
            <a:off x="6782685" y="4839780"/>
            <a:ext cx="2080883" cy="1811347"/>
            <a:chOff x="6782685" y="4839780"/>
            <a:chExt cx="2080883" cy="1811347"/>
          </a:xfrm>
        </p:grpSpPr>
        <p:sp>
          <p:nvSpPr>
            <p:cNvPr id="158" name="!!eof1">
              <a:extLst>
                <a:ext uri="{FF2B5EF4-FFF2-40B4-BE49-F238E27FC236}">
                  <a16:creationId xmlns:a16="http://schemas.microsoft.com/office/drawing/2014/main" id="{3A167DCF-4422-45B6-954F-2CE5C17EB52B}"/>
                </a:ext>
              </a:extLst>
            </p:cNvPr>
            <p:cNvSpPr/>
            <p:nvPr/>
          </p:nvSpPr>
          <p:spPr>
            <a:xfrm>
              <a:off x="6806317" y="5738300"/>
              <a:ext cx="546046" cy="297269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600" b="1" dirty="0" err="1"/>
                <a:t>eof</a:t>
              </a:r>
              <a:endParaRPr lang="en-US" sz="1600" b="1" dirty="0"/>
            </a:p>
          </p:txBody>
        </p:sp>
        <p:sp>
          <p:nvSpPr>
            <p:cNvPr id="159" name="!!stack1">
              <a:extLst>
                <a:ext uri="{FF2B5EF4-FFF2-40B4-BE49-F238E27FC236}">
                  <a16:creationId xmlns:a16="http://schemas.microsoft.com/office/drawing/2014/main" id="{C7876A83-4BEA-4BB8-A9B6-C0F74CC783B8}"/>
                </a:ext>
              </a:extLst>
            </p:cNvPr>
            <p:cNvSpPr/>
            <p:nvPr/>
          </p:nvSpPr>
          <p:spPr>
            <a:xfrm>
              <a:off x="6782685" y="6041527"/>
              <a:ext cx="570304" cy="6096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sz="1400" dirty="0"/>
                <a:t>Predict</a:t>
              </a:r>
            </a:p>
            <a:p>
              <a:pPr algn="ctr"/>
              <a:r>
                <a:rPr lang="en-US" sz="1400" dirty="0"/>
                <a:t>Stack</a:t>
              </a:r>
            </a:p>
          </p:txBody>
        </p:sp>
        <p:sp>
          <p:nvSpPr>
            <p:cNvPr id="160" name="!!ipar1">
              <a:extLst>
                <a:ext uri="{FF2B5EF4-FFF2-40B4-BE49-F238E27FC236}">
                  <a16:creationId xmlns:a16="http://schemas.microsoft.com/office/drawing/2014/main" id="{8EEC6DCC-EC60-402B-8B4C-9AFEEAF88E55}"/>
                </a:ext>
              </a:extLst>
            </p:cNvPr>
            <p:cNvSpPr/>
            <p:nvPr/>
          </p:nvSpPr>
          <p:spPr>
            <a:xfrm>
              <a:off x="6806316" y="5434318"/>
              <a:ext cx="546181" cy="297269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i="1" dirty="0"/>
                <a:t>E’</a:t>
              </a:r>
            </a:p>
          </p:txBody>
        </p:sp>
        <p:sp>
          <p:nvSpPr>
            <p:cNvPr id="161" name="Stack1">
              <a:extLst>
                <a:ext uri="{FF2B5EF4-FFF2-40B4-BE49-F238E27FC236}">
                  <a16:creationId xmlns:a16="http://schemas.microsoft.com/office/drawing/2014/main" id="{158FA083-7C55-4F07-85CA-CA00EB6CD5F2}"/>
                </a:ext>
              </a:extLst>
            </p:cNvPr>
            <p:cNvSpPr/>
            <p:nvPr/>
          </p:nvSpPr>
          <p:spPr>
            <a:xfrm>
              <a:off x="7359693" y="6039301"/>
              <a:ext cx="729564" cy="6096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sz="1400" dirty="0"/>
                <a:t>Semantic</a:t>
              </a:r>
            </a:p>
            <a:p>
              <a:pPr algn="ctr"/>
              <a:r>
                <a:rPr lang="en-US" sz="1400" dirty="0"/>
                <a:t>Stack</a:t>
              </a:r>
            </a:p>
          </p:txBody>
        </p:sp>
        <p:sp>
          <p:nvSpPr>
            <p:cNvPr id="162" name="Rectangle 161">
              <a:extLst>
                <a:ext uri="{FF2B5EF4-FFF2-40B4-BE49-F238E27FC236}">
                  <a16:creationId xmlns:a16="http://schemas.microsoft.com/office/drawing/2014/main" id="{8BEE0043-51B0-4B31-AD08-3B5777D1E746}"/>
                </a:ext>
              </a:extLst>
            </p:cNvPr>
            <p:cNvSpPr/>
            <p:nvPr/>
          </p:nvSpPr>
          <p:spPr>
            <a:xfrm>
              <a:off x="8101481" y="6039508"/>
              <a:ext cx="691116" cy="6096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/>
                <a:t>Look</a:t>
              </a:r>
            </a:p>
            <a:p>
              <a:pPr algn="ctr"/>
              <a:r>
                <a:rPr lang="en-US" sz="1400" dirty="0"/>
                <a:t>Ahead</a:t>
              </a:r>
            </a:p>
          </p:txBody>
        </p:sp>
        <p:sp>
          <p:nvSpPr>
            <p:cNvPr id="163" name="Rectangle 162">
              <a:extLst>
                <a:ext uri="{FF2B5EF4-FFF2-40B4-BE49-F238E27FC236}">
                  <a16:creationId xmlns:a16="http://schemas.microsoft.com/office/drawing/2014/main" id="{ED11F613-EB7D-4A73-A86D-A6AC95D982F6}"/>
                </a:ext>
              </a:extLst>
            </p:cNvPr>
            <p:cNvSpPr/>
            <p:nvPr/>
          </p:nvSpPr>
          <p:spPr>
            <a:xfrm>
              <a:off x="8027639" y="5694450"/>
              <a:ext cx="835929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b="1" dirty="0"/>
                <a:t>intlit:7</a:t>
              </a:r>
            </a:p>
          </p:txBody>
        </p:sp>
        <p:sp>
          <p:nvSpPr>
            <p:cNvPr id="165" name="TextBox 164">
              <a:extLst>
                <a:ext uri="{FF2B5EF4-FFF2-40B4-BE49-F238E27FC236}">
                  <a16:creationId xmlns:a16="http://schemas.microsoft.com/office/drawing/2014/main" id="{0FA05330-31EF-4BDF-9EDF-54B9C972B6D1}"/>
                </a:ext>
              </a:extLst>
            </p:cNvPr>
            <p:cNvSpPr txBox="1"/>
            <p:nvPr/>
          </p:nvSpPr>
          <p:spPr>
            <a:xfrm>
              <a:off x="8268949" y="5379928"/>
              <a:ext cx="37702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chemeClr val="accent5"/>
                  </a:solidFill>
                </a:rPr>
                <a:t>T</a:t>
              </a:r>
              <a:r>
                <a:rPr lang="en-US" b="1" baseline="-25000" dirty="0">
                  <a:solidFill>
                    <a:schemeClr val="accent5"/>
                  </a:solidFill>
                </a:rPr>
                <a:t>1</a:t>
              </a:r>
            </a:p>
          </p:txBody>
        </p:sp>
        <p:sp>
          <p:nvSpPr>
            <p:cNvPr id="166" name="!!ipar1">
              <a:extLst>
                <a:ext uri="{FF2B5EF4-FFF2-40B4-BE49-F238E27FC236}">
                  <a16:creationId xmlns:a16="http://schemas.microsoft.com/office/drawing/2014/main" id="{0F7B5CFE-13E5-4401-AF11-05F90E1704D0}"/>
                </a:ext>
              </a:extLst>
            </p:cNvPr>
            <p:cNvSpPr/>
            <p:nvPr/>
          </p:nvSpPr>
          <p:spPr>
            <a:xfrm>
              <a:off x="6796446" y="5137049"/>
              <a:ext cx="546181" cy="297269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400" b="1" dirty="0" err="1"/>
                <a:t>intlit</a:t>
              </a:r>
              <a:endParaRPr lang="en-US" sz="1400" b="1" dirty="0"/>
            </a:p>
          </p:txBody>
        </p:sp>
        <p:sp>
          <p:nvSpPr>
            <p:cNvPr id="169" name="!!ipar1">
              <a:extLst>
                <a:ext uri="{FF2B5EF4-FFF2-40B4-BE49-F238E27FC236}">
                  <a16:creationId xmlns:a16="http://schemas.microsoft.com/office/drawing/2014/main" id="{8532DE7D-EF54-4D60-959C-209AD47EA1F2}"/>
                </a:ext>
              </a:extLst>
            </p:cNvPr>
            <p:cNvSpPr/>
            <p:nvPr/>
          </p:nvSpPr>
          <p:spPr>
            <a:xfrm>
              <a:off x="6796446" y="4839780"/>
              <a:ext cx="546181" cy="297269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i="1" dirty="0"/>
                <a:t>#2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E64205F8-E25B-4D90-964F-D44482331BCC}"/>
              </a:ext>
            </a:extLst>
          </p:cNvPr>
          <p:cNvGrpSpPr/>
          <p:nvPr/>
        </p:nvGrpSpPr>
        <p:grpSpPr>
          <a:xfrm>
            <a:off x="3734685" y="5126889"/>
            <a:ext cx="2080883" cy="1514078"/>
            <a:chOff x="3734685" y="5126889"/>
            <a:chExt cx="2080883" cy="1514078"/>
          </a:xfrm>
        </p:grpSpPr>
        <p:sp>
          <p:nvSpPr>
            <p:cNvPr id="75" name="!!eof1">
              <a:extLst>
                <a:ext uri="{FF2B5EF4-FFF2-40B4-BE49-F238E27FC236}">
                  <a16:creationId xmlns:a16="http://schemas.microsoft.com/office/drawing/2014/main" id="{274EEEFB-EFFB-4E52-ADA1-ED8206DAD924}"/>
                </a:ext>
              </a:extLst>
            </p:cNvPr>
            <p:cNvSpPr/>
            <p:nvPr/>
          </p:nvSpPr>
          <p:spPr>
            <a:xfrm>
              <a:off x="3758317" y="5728140"/>
              <a:ext cx="546046" cy="297269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600" b="1" dirty="0" err="1"/>
                <a:t>eof</a:t>
              </a:r>
              <a:endParaRPr lang="en-US" sz="1600" b="1" dirty="0"/>
            </a:p>
          </p:txBody>
        </p:sp>
        <p:sp>
          <p:nvSpPr>
            <p:cNvPr id="76" name="!!stack1">
              <a:extLst>
                <a:ext uri="{FF2B5EF4-FFF2-40B4-BE49-F238E27FC236}">
                  <a16:creationId xmlns:a16="http://schemas.microsoft.com/office/drawing/2014/main" id="{3852A075-FFF0-437B-9ADC-74EF389CB6D1}"/>
                </a:ext>
              </a:extLst>
            </p:cNvPr>
            <p:cNvSpPr/>
            <p:nvPr/>
          </p:nvSpPr>
          <p:spPr>
            <a:xfrm>
              <a:off x="3734685" y="6031367"/>
              <a:ext cx="570304" cy="6096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sz="1400" dirty="0"/>
                <a:t>Predict</a:t>
              </a:r>
            </a:p>
            <a:p>
              <a:pPr algn="ctr"/>
              <a:r>
                <a:rPr lang="en-US" sz="1400" dirty="0"/>
                <a:t>Stack</a:t>
              </a:r>
            </a:p>
          </p:txBody>
        </p:sp>
        <p:sp>
          <p:nvSpPr>
            <p:cNvPr id="77" name="!!ipar1">
              <a:extLst>
                <a:ext uri="{FF2B5EF4-FFF2-40B4-BE49-F238E27FC236}">
                  <a16:creationId xmlns:a16="http://schemas.microsoft.com/office/drawing/2014/main" id="{66FFB0E5-FCB5-4F21-A7D0-1CBCDEF75DF7}"/>
                </a:ext>
              </a:extLst>
            </p:cNvPr>
            <p:cNvSpPr/>
            <p:nvPr/>
          </p:nvSpPr>
          <p:spPr>
            <a:xfrm>
              <a:off x="3758316" y="5424158"/>
              <a:ext cx="546181" cy="297269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i="1" dirty="0"/>
                <a:t>E’</a:t>
              </a:r>
            </a:p>
          </p:txBody>
        </p:sp>
        <p:sp>
          <p:nvSpPr>
            <p:cNvPr id="78" name="Stack1">
              <a:extLst>
                <a:ext uri="{FF2B5EF4-FFF2-40B4-BE49-F238E27FC236}">
                  <a16:creationId xmlns:a16="http://schemas.microsoft.com/office/drawing/2014/main" id="{078345A3-3092-42CB-8FFE-D866CE6B40CF}"/>
                </a:ext>
              </a:extLst>
            </p:cNvPr>
            <p:cNvSpPr/>
            <p:nvPr/>
          </p:nvSpPr>
          <p:spPr>
            <a:xfrm>
              <a:off x="4311693" y="6029141"/>
              <a:ext cx="729564" cy="6096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sz="1400" dirty="0"/>
                <a:t>Semantic</a:t>
              </a:r>
            </a:p>
            <a:p>
              <a:pPr algn="ctr"/>
              <a:r>
                <a:rPr lang="en-US" sz="1400" dirty="0"/>
                <a:t>Stack</a:t>
              </a:r>
            </a:p>
          </p:txBody>
        </p:sp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id="{91B0E6E4-1C2C-4EF4-8044-6F3DB7EEE272}"/>
                </a:ext>
              </a:extLst>
            </p:cNvPr>
            <p:cNvSpPr/>
            <p:nvPr/>
          </p:nvSpPr>
          <p:spPr>
            <a:xfrm>
              <a:off x="5053481" y="6029348"/>
              <a:ext cx="691116" cy="6096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/>
                <a:t>Look</a:t>
              </a:r>
            </a:p>
            <a:p>
              <a:pPr algn="ctr"/>
              <a:r>
                <a:rPr lang="en-US" sz="1400" dirty="0"/>
                <a:t>Ahead</a:t>
              </a:r>
            </a:p>
          </p:txBody>
        </p:sp>
        <p:sp>
          <p:nvSpPr>
            <p:cNvPr id="80" name="Rectangle 79">
              <a:extLst>
                <a:ext uri="{FF2B5EF4-FFF2-40B4-BE49-F238E27FC236}">
                  <a16:creationId xmlns:a16="http://schemas.microsoft.com/office/drawing/2014/main" id="{190243E7-97C6-4096-AB65-515AC20D3459}"/>
                </a:ext>
              </a:extLst>
            </p:cNvPr>
            <p:cNvSpPr/>
            <p:nvPr/>
          </p:nvSpPr>
          <p:spPr>
            <a:xfrm>
              <a:off x="4979639" y="5684290"/>
              <a:ext cx="835929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b="1" dirty="0"/>
                <a:t>intlit:7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BF171FCD-0B75-4498-8D75-C5748BE2735C}"/>
                </a:ext>
              </a:extLst>
            </p:cNvPr>
            <p:cNvSpPr txBox="1"/>
            <p:nvPr/>
          </p:nvSpPr>
          <p:spPr>
            <a:xfrm>
              <a:off x="5220949" y="5369768"/>
              <a:ext cx="37702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chemeClr val="accent5"/>
                  </a:solidFill>
                </a:rPr>
                <a:t>T</a:t>
              </a:r>
              <a:r>
                <a:rPr lang="en-US" b="1" baseline="-25000" dirty="0">
                  <a:solidFill>
                    <a:schemeClr val="accent5"/>
                  </a:solidFill>
                </a:rPr>
                <a:t>1</a:t>
              </a:r>
            </a:p>
          </p:txBody>
        </p:sp>
        <p:sp>
          <p:nvSpPr>
            <p:cNvPr id="82" name="!!ipar1">
              <a:extLst>
                <a:ext uri="{FF2B5EF4-FFF2-40B4-BE49-F238E27FC236}">
                  <a16:creationId xmlns:a16="http://schemas.microsoft.com/office/drawing/2014/main" id="{843C8F6B-D229-49CE-BD3E-B17175747035}"/>
                </a:ext>
              </a:extLst>
            </p:cNvPr>
            <p:cNvSpPr/>
            <p:nvPr/>
          </p:nvSpPr>
          <p:spPr>
            <a:xfrm>
              <a:off x="3748446" y="5126889"/>
              <a:ext cx="546181" cy="297269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i="1" dirty="0"/>
                <a:t>T</a:t>
              </a:r>
            </a:p>
          </p:txBody>
        </p:sp>
      </p:grpSp>
      <p:sp>
        <p:nvSpPr>
          <p:cNvPr id="84" name="!!eof1">
            <a:extLst>
              <a:ext uri="{FF2B5EF4-FFF2-40B4-BE49-F238E27FC236}">
                <a16:creationId xmlns:a16="http://schemas.microsoft.com/office/drawing/2014/main" id="{138FAD86-7D7E-416B-BC1B-B5DE40346E87}"/>
              </a:ext>
            </a:extLst>
          </p:cNvPr>
          <p:cNvSpPr/>
          <p:nvPr/>
        </p:nvSpPr>
        <p:spPr>
          <a:xfrm>
            <a:off x="354717" y="5697660"/>
            <a:ext cx="546046" cy="29726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dirty="0" err="1"/>
              <a:t>eof</a:t>
            </a:r>
            <a:endParaRPr lang="en-US" sz="1600" b="1" dirty="0"/>
          </a:p>
        </p:txBody>
      </p:sp>
      <p:sp>
        <p:nvSpPr>
          <p:cNvPr id="85" name="!!stack1">
            <a:extLst>
              <a:ext uri="{FF2B5EF4-FFF2-40B4-BE49-F238E27FC236}">
                <a16:creationId xmlns:a16="http://schemas.microsoft.com/office/drawing/2014/main" id="{7ED81205-5203-4071-B5C2-7EBEBB34B181}"/>
              </a:ext>
            </a:extLst>
          </p:cNvPr>
          <p:cNvSpPr/>
          <p:nvPr/>
        </p:nvSpPr>
        <p:spPr>
          <a:xfrm>
            <a:off x="331085" y="6000887"/>
            <a:ext cx="570304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400" dirty="0"/>
              <a:t>Predict</a:t>
            </a:r>
          </a:p>
          <a:p>
            <a:pPr algn="ctr"/>
            <a:r>
              <a:rPr lang="en-US" sz="1400" dirty="0"/>
              <a:t>Stack</a:t>
            </a:r>
          </a:p>
        </p:txBody>
      </p:sp>
      <p:sp>
        <p:nvSpPr>
          <p:cNvPr id="86" name="!!ipar1">
            <a:extLst>
              <a:ext uri="{FF2B5EF4-FFF2-40B4-BE49-F238E27FC236}">
                <a16:creationId xmlns:a16="http://schemas.microsoft.com/office/drawing/2014/main" id="{DF3AF302-E50E-47A4-A248-744FA916332F}"/>
              </a:ext>
            </a:extLst>
          </p:cNvPr>
          <p:cNvSpPr/>
          <p:nvPr/>
        </p:nvSpPr>
        <p:spPr>
          <a:xfrm>
            <a:off x="354716" y="5393678"/>
            <a:ext cx="546181" cy="29726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i="1" dirty="0"/>
              <a:t>E</a:t>
            </a:r>
          </a:p>
        </p:txBody>
      </p:sp>
      <p:sp>
        <p:nvSpPr>
          <p:cNvPr id="87" name="Stack1">
            <a:extLst>
              <a:ext uri="{FF2B5EF4-FFF2-40B4-BE49-F238E27FC236}">
                <a16:creationId xmlns:a16="http://schemas.microsoft.com/office/drawing/2014/main" id="{FCB19D8C-B023-4AC3-9111-E59879450763}"/>
              </a:ext>
            </a:extLst>
          </p:cNvPr>
          <p:cNvSpPr/>
          <p:nvPr/>
        </p:nvSpPr>
        <p:spPr>
          <a:xfrm>
            <a:off x="908093" y="5998661"/>
            <a:ext cx="729564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400" dirty="0"/>
              <a:t>Semantic</a:t>
            </a:r>
          </a:p>
          <a:p>
            <a:pPr algn="ctr"/>
            <a:r>
              <a:rPr lang="en-US" sz="1400" dirty="0"/>
              <a:t>Stack</a:t>
            </a:r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B9077945-7F56-4238-A4A5-93A2DD03EDE6}"/>
              </a:ext>
            </a:extLst>
          </p:cNvPr>
          <p:cNvSpPr/>
          <p:nvPr/>
        </p:nvSpPr>
        <p:spPr>
          <a:xfrm>
            <a:off x="1649881" y="5998868"/>
            <a:ext cx="691116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Look</a:t>
            </a:r>
          </a:p>
          <a:p>
            <a:pPr algn="ctr"/>
            <a:r>
              <a:rPr lang="en-US" sz="1400" dirty="0"/>
              <a:t>Ahead</a:t>
            </a: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09C47D43-6143-4A39-969A-FEF90DE59370}"/>
              </a:ext>
            </a:extLst>
          </p:cNvPr>
          <p:cNvSpPr/>
          <p:nvPr/>
        </p:nvSpPr>
        <p:spPr>
          <a:xfrm>
            <a:off x="1576039" y="5653810"/>
            <a:ext cx="83592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/>
              <a:t>intlit:7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23A7C779-6E79-4961-B283-7E362859F75A}"/>
              </a:ext>
            </a:extLst>
          </p:cNvPr>
          <p:cNvSpPr txBox="1"/>
          <p:nvPr/>
        </p:nvSpPr>
        <p:spPr>
          <a:xfrm>
            <a:off x="1817349" y="5339288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5"/>
                </a:solidFill>
              </a:rPr>
              <a:t>T</a:t>
            </a:r>
            <a:r>
              <a:rPr lang="en-US" b="1" baseline="-25000" dirty="0">
                <a:solidFill>
                  <a:schemeClr val="accent5"/>
                </a:solidFill>
              </a:rPr>
              <a:t>1</a:t>
            </a:r>
          </a:p>
        </p:txBody>
      </p:sp>
      <p:sp>
        <p:nvSpPr>
          <p:cNvPr id="92" name="Arrow: Right 91">
            <a:extLst>
              <a:ext uri="{FF2B5EF4-FFF2-40B4-BE49-F238E27FC236}">
                <a16:creationId xmlns:a16="http://schemas.microsoft.com/office/drawing/2014/main" id="{47F4E320-034C-42D6-9BAD-F28A627A2FFE}"/>
              </a:ext>
            </a:extLst>
          </p:cNvPr>
          <p:cNvSpPr/>
          <p:nvPr/>
        </p:nvSpPr>
        <p:spPr>
          <a:xfrm>
            <a:off x="2602086" y="5776356"/>
            <a:ext cx="691116" cy="369192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Arrow: Right 92">
            <a:extLst>
              <a:ext uri="{FF2B5EF4-FFF2-40B4-BE49-F238E27FC236}">
                <a16:creationId xmlns:a16="http://schemas.microsoft.com/office/drawing/2014/main" id="{E9367781-BF37-4F79-B1D2-59D33906CFE4}"/>
              </a:ext>
            </a:extLst>
          </p:cNvPr>
          <p:cNvSpPr/>
          <p:nvPr/>
        </p:nvSpPr>
        <p:spPr>
          <a:xfrm>
            <a:off x="5877814" y="5738300"/>
            <a:ext cx="691116" cy="369192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B41C25B0-F47E-424F-A6C1-5C3E7D2FDAE4}"/>
              </a:ext>
            </a:extLst>
          </p:cNvPr>
          <p:cNvGrpSpPr/>
          <p:nvPr/>
        </p:nvGrpSpPr>
        <p:grpSpPr>
          <a:xfrm>
            <a:off x="2550827" y="3347585"/>
            <a:ext cx="4517112" cy="671562"/>
            <a:chOff x="2550827" y="3347585"/>
            <a:chExt cx="4517112" cy="671562"/>
          </a:xfrm>
        </p:grpSpPr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513B74A6-6120-45D1-8BC3-BB153659BCCB}"/>
                </a:ext>
              </a:extLst>
            </p:cNvPr>
            <p:cNvSpPr txBox="1"/>
            <p:nvPr/>
          </p:nvSpPr>
          <p:spPr>
            <a:xfrm>
              <a:off x="2550827" y="3367905"/>
              <a:ext cx="154728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u="sng" dirty="0"/>
                <a:t>Token Stream:</a:t>
              </a:r>
            </a:p>
          </p:txBody>
        </p:sp>
        <p:sp>
          <p:nvSpPr>
            <p:cNvPr id="95" name="Rectangle 94">
              <a:extLst>
                <a:ext uri="{FF2B5EF4-FFF2-40B4-BE49-F238E27FC236}">
                  <a16:creationId xmlns:a16="http://schemas.microsoft.com/office/drawing/2014/main" id="{6053B8A8-6FF7-4FF2-ADAC-D9D257F7BDED}"/>
                </a:ext>
              </a:extLst>
            </p:cNvPr>
            <p:cNvSpPr/>
            <p:nvPr/>
          </p:nvSpPr>
          <p:spPr>
            <a:xfrm>
              <a:off x="4051351" y="3367905"/>
              <a:ext cx="81573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b="1" dirty="0"/>
                <a:t>intlit:7</a:t>
              </a:r>
            </a:p>
          </p:txBody>
        </p:sp>
        <p:sp>
          <p:nvSpPr>
            <p:cNvPr id="96" name="Rectangle 95">
              <a:extLst>
                <a:ext uri="{FF2B5EF4-FFF2-40B4-BE49-F238E27FC236}">
                  <a16:creationId xmlns:a16="http://schemas.microsoft.com/office/drawing/2014/main" id="{9ABB2124-53DC-456E-B448-0D28A200A7F9}"/>
                </a:ext>
              </a:extLst>
            </p:cNvPr>
            <p:cNvSpPr/>
            <p:nvPr/>
          </p:nvSpPr>
          <p:spPr>
            <a:xfrm>
              <a:off x="5585167" y="3367905"/>
              <a:ext cx="81573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b="1" dirty="0"/>
                <a:t>intlit:8</a:t>
              </a:r>
            </a:p>
          </p:txBody>
        </p:sp>
        <p:sp>
          <p:nvSpPr>
            <p:cNvPr id="97" name="Rectangle 96">
              <a:extLst>
                <a:ext uri="{FF2B5EF4-FFF2-40B4-BE49-F238E27FC236}">
                  <a16:creationId xmlns:a16="http://schemas.microsoft.com/office/drawing/2014/main" id="{CD43066C-A62B-42EC-AE64-7A3BE0E04223}"/>
                </a:ext>
              </a:extLst>
            </p:cNvPr>
            <p:cNvSpPr/>
            <p:nvPr/>
          </p:nvSpPr>
          <p:spPr>
            <a:xfrm>
              <a:off x="4838231" y="3367905"/>
              <a:ext cx="766557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b="1" dirty="0"/>
                <a:t>minus</a:t>
              </a:r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104481B2-DCC5-4B0D-A4E5-A98015480CB0}"/>
                </a:ext>
              </a:extLst>
            </p:cNvPr>
            <p:cNvSpPr txBox="1"/>
            <p:nvPr/>
          </p:nvSpPr>
          <p:spPr>
            <a:xfrm>
              <a:off x="4291264" y="3620466"/>
              <a:ext cx="3754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chemeClr val="accent5"/>
                  </a:solidFill>
                </a:rPr>
                <a:t>T</a:t>
              </a:r>
              <a:r>
                <a:rPr lang="en-US" b="1" baseline="-25000" dirty="0">
                  <a:solidFill>
                    <a:schemeClr val="accent5"/>
                  </a:solidFill>
                </a:rPr>
                <a:t>1</a:t>
              </a:r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8490D55F-C187-46C5-B8BC-13F5DC2FB4AA}"/>
                </a:ext>
              </a:extLst>
            </p:cNvPr>
            <p:cNvSpPr txBox="1"/>
            <p:nvPr/>
          </p:nvSpPr>
          <p:spPr>
            <a:xfrm>
              <a:off x="5074226" y="3638565"/>
              <a:ext cx="3754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chemeClr val="accent5"/>
                  </a:solidFill>
                </a:rPr>
                <a:t>T</a:t>
              </a:r>
              <a:r>
                <a:rPr lang="en-US" b="1" baseline="-25000" dirty="0">
                  <a:solidFill>
                    <a:schemeClr val="accent5"/>
                  </a:solidFill>
                </a:rPr>
                <a:t>2</a:t>
              </a:r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58371DA3-1ADC-47F1-A444-9E025325AF4F}"/>
                </a:ext>
              </a:extLst>
            </p:cNvPr>
            <p:cNvSpPr txBox="1"/>
            <p:nvPr/>
          </p:nvSpPr>
          <p:spPr>
            <a:xfrm>
              <a:off x="5846455" y="3649815"/>
              <a:ext cx="3754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chemeClr val="accent5"/>
                  </a:solidFill>
                </a:rPr>
                <a:t>T</a:t>
              </a:r>
              <a:r>
                <a:rPr lang="en-US" b="1" baseline="-25000" dirty="0">
                  <a:solidFill>
                    <a:schemeClr val="accent5"/>
                  </a:solidFill>
                </a:rPr>
                <a:t>3</a:t>
              </a:r>
            </a:p>
          </p:txBody>
        </p:sp>
        <p:sp>
          <p:nvSpPr>
            <p:cNvPr id="101" name="Rectangle 100">
              <a:extLst>
                <a:ext uri="{FF2B5EF4-FFF2-40B4-BE49-F238E27FC236}">
                  <a16:creationId xmlns:a16="http://schemas.microsoft.com/office/drawing/2014/main" id="{E46B7D37-396B-410A-A0EA-D6C06B5A5AC3}"/>
                </a:ext>
              </a:extLst>
            </p:cNvPr>
            <p:cNvSpPr/>
            <p:nvPr/>
          </p:nvSpPr>
          <p:spPr>
            <a:xfrm>
              <a:off x="6570687" y="3347585"/>
              <a:ext cx="497252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b="1" dirty="0" err="1"/>
                <a:t>eof</a:t>
              </a:r>
              <a:endParaRPr lang="en-US" b="1" dirty="0"/>
            </a:p>
          </p:txBody>
        </p:sp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E12E312C-9B74-4DBF-99C1-E1AD85A2B66F}"/>
                </a:ext>
              </a:extLst>
            </p:cNvPr>
            <p:cNvSpPr txBox="1"/>
            <p:nvPr/>
          </p:nvSpPr>
          <p:spPr>
            <a:xfrm>
              <a:off x="6633855" y="3629495"/>
              <a:ext cx="37702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chemeClr val="accent5"/>
                  </a:solidFill>
                </a:rPr>
                <a:t>T</a:t>
              </a:r>
              <a:r>
                <a:rPr lang="en-US" b="1" baseline="-25000" dirty="0">
                  <a:solidFill>
                    <a:schemeClr val="accent5"/>
                  </a:solidFill>
                </a:rPr>
                <a:t>4</a:t>
              </a:r>
            </a:p>
          </p:txBody>
        </p:sp>
      </p:grpSp>
      <p:sp>
        <p:nvSpPr>
          <p:cNvPr id="103" name="TextBox 102">
            <a:extLst>
              <a:ext uri="{FF2B5EF4-FFF2-40B4-BE49-F238E27FC236}">
                <a16:creationId xmlns:a16="http://schemas.microsoft.com/office/drawing/2014/main" id="{F8711352-C288-4DF1-85C7-9B2870468C47}"/>
              </a:ext>
            </a:extLst>
          </p:cNvPr>
          <p:cNvSpPr txBox="1"/>
          <p:nvPr/>
        </p:nvSpPr>
        <p:spPr>
          <a:xfrm>
            <a:off x="269628" y="1657566"/>
            <a:ext cx="194155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E  </a:t>
            </a:r>
            <a:r>
              <a:rPr lang="en-US" dirty="0"/>
              <a:t>::=  </a:t>
            </a:r>
            <a:r>
              <a:rPr lang="en-US" i="1" dirty="0"/>
              <a:t>E </a:t>
            </a:r>
            <a:r>
              <a:rPr lang="en-US" b="1" dirty="0"/>
              <a:t>minus</a:t>
            </a:r>
            <a:r>
              <a:rPr lang="en-US" i="1" dirty="0"/>
              <a:t> T </a:t>
            </a:r>
            <a:r>
              <a:rPr lang="en-US" dirty="0"/>
              <a:t>#1</a:t>
            </a:r>
          </a:p>
          <a:p>
            <a:r>
              <a:rPr lang="en-US" i="1" dirty="0"/>
              <a:t>      </a:t>
            </a:r>
            <a:r>
              <a:rPr lang="en-US" dirty="0"/>
              <a:t>|  </a:t>
            </a:r>
            <a:r>
              <a:rPr lang="en-US" i="1" dirty="0"/>
              <a:t>T</a:t>
            </a:r>
          </a:p>
          <a:p>
            <a:r>
              <a:rPr lang="en-US" i="1" dirty="0"/>
              <a:t>T</a:t>
            </a:r>
            <a:r>
              <a:rPr lang="en-US" dirty="0"/>
              <a:t>  ::=  #2 </a:t>
            </a:r>
            <a:r>
              <a:rPr lang="en-US" b="1" dirty="0" err="1"/>
              <a:t>intlit</a:t>
            </a:r>
            <a:endParaRPr lang="en-US" b="1" dirty="0"/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8D0E4473-89CA-45B3-8BD9-F4E63A9AEF44}"/>
              </a:ext>
            </a:extLst>
          </p:cNvPr>
          <p:cNvSpPr txBox="1"/>
          <p:nvPr/>
        </p:nvSpPr>
        <p:spPr>
          <a:xfrm>
            <a:off x="260765" y="1373364"/>
            <a:ext cx="17233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/>
              <a:t>Augmented CFG</a:t>
            </a:r>
          </a:p>
        </p:txBody>
      </p:sp>
      <p:sp>
        <p:nvSpPr>
          <p:cNvPr id="105" name="Rectangle 104">
            <a:extLst>
              <a:ext uri="{FF2B5EF4-FFF2-40B4-BE49-F238E27FC236}">
                <a16:creationId xmlns:a16="http://schemas.microsoft.com/office/drawing/2014/main" id="{69F030FD-ADA6-4429-9079-79EC1AAFDCC4}"/>
              </a:ext>
            </a:extLst>
          </p:cNvPr>
          <p:cNvSpPr/>
          <p:nvPr/>
        </p:nvSpPr>
        <p:spPr>
          <a:xfrm>
            <a:off x="2601352" y="1662062"/>
            <a:ext cx="1114652" cy="46082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i="1" dirty="0"/>
              <a:t>T E’</a:t>
            </a:r>
          </a:p>
        </p:txBody>
      </p:sp>
      <p:sp>
        <p:nvSpPr>
          <p:cNvPr id="106" name="Rectangle 105">
            <a:extLst>
              <a:ext uri="{FF2B5EF4-FFF2-40B4-BE49-F238E27FC236}">
                <a16:creationId xmlns:a16="http://schemas.microsoft.com/office/drawing/2014/main" id="{E75CCDDB-2809-4DFE-BA8B-D78161E71AB1}"/>
              </a:ext>
            </a:extLst>
          </p:cNvPr>
          <p:cNvSpPr/>
          <p:nvPr/>
        </p:nvSpPr>
        <p:spPr>
          <a:xfrm>
            <a:off x="3716004" y="1662062"/>
            <a:ext cx="1448511" cy="46082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7" name="Rectangle 106">
            <a:extLst>
              <a:ext uri="{FF2B5EF4-FFF2-40B4-BE49-F238E27FC236}">
                <a16:creationId xmlns:a16="http://schemas.microsoft.com/office/drawing/2014/main" id="{2EEBE906-5B46-4582-9C5A-67DCF793F728}"/>
              </a:ext>
            </a:extLst>
          </p:cNvPr>
          <p:cNvSpPr/>
          <p:nvPr/>
        </p:nvSpPr>
        <p:spPr>
          <a:xfrm>
            <a:off x="2804590" y="1290961"/>
            <a:ext cx="6345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err="1"/>
              <a:t>intlit</a:t>
            </a:r>
            <a:endParaRPr lang="en-US" dirty="0"/>
          </a:p>
        </p:txBody>
      </p:sp>
      <p:sp>
        <p:nvSpPr>
          <p:cNvPr id="108" name="Rectangle 107">
            <a:extLst>
              <a:ext uri="{FF2B5EF4-FFF2-40B4-BE49-F238E27FC236}">
                <a16:creationId xmlns:a16="http://schemas.microsoft.com/office/drawing/2014/main" id="{A887FD62-D26A-4904-B400-2522D0FE2CFF}"/>
              </a:ext>
            </a:extLst>
          </p:cNvPr>
          <p:cNvSpPr/>
          <p:nvPr/>
        </p:nvSpPr>
        <p:spPr>
          <a:xfrm>
            <a:off x="4005541" y="1289925"/>
            <a:ext cx="76655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minus</a:t>
            </a:r>
            <a:endParaRPr lang="en-US" dirty="0"/>
          </a:p>
        </p:txBody>
      </p:sp>
      <p:sp>
        <p:nvSpPr>
          <p:cNvPr id="109" name="Rectangle 108">
            <a:extLst>
              <a:ext uri="{FF2B5EF4-FFF2-40B4-BE49-F238E27FC236}">
                <a16:creationId xmlns:a16="http://schemas.microsoft.com/office/drawing/2014/main" id="{4C735FD0-1E7A-413E-8F3B-54E453A99146}"/>
              </a:ext>
            </a:extLst>
          </p:cNvPr>
          <p:cNvSpPr/>
          <p:nvPr/>
        </p:nvSpPr>
        <p:spPr>
          <a:xfrm>
            <a:off x="4935212" y="1289924"/>
            <a:ext cx="5541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EOF</a:t>
            </a:r>
            <a:endParaRPr lang="en-US" dirty="0"/>
          </a:p>
        </p:txBody>
      </p:sp>
      <p:sp>
        <p:nvSpPr>
          <p:cNvPr id="110" name="Rectangle 109">
            <a:extLst>
              <a:ext uri="{FF2B5EF4-FFF2-40B4-BE49-F238E27FC236}">
                <a16:creationId xmlns:a16="http://schemas.microsoft.com/office/drawing/2014/main" id="{E3F1CBA8-9AD2-4340-B1B4-AF024C7A50C3}"/>
              </a:ext>
            </a:extLst>
          </p:cNvPr>
          <p:cNvSpPr/>
          <p:nvPr/>
        </p:nvSpPr>
        <p:spPr>
          <a:xfrm>
            <a:off x="2286388" y="1703350"/>
            <a:ext cx="2968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/>
              <a:t>E</a:t>
            </a:r>
            <a:endParaRPr lang="en-US" dirty="0"/>
          </a:p>
        </p:txBody>
      </p:sp>
      <p:sp>
        <p:nvSpPr>
          <p:cNvPr id="111" name="Rectangle 110">
            <a:extLst>
              <a:ext uri="{FF2B5EF4-FFF2-40B4-BE49-F238E27FC236}">
                <a16:creationId xmlns:a16="http://schemas.microsoft.com/office/drawing/2014/main" id="{2C964808-B57C-444C-94A9-88578FB7DB40}"/>
              </a:ext>
            </a:extLst>
          </p:cNvPr>
          <p:cNvSpPr/>
          <p:nvPr/>
        </p:nvSpPr>
        <p:spPr>
          <a:xfrm>
            <a:off x="5164515" y="1662062"/>
            <a:ext cx="1008369" cy="46082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2" name="Rectangle 111">
            <a:extLst>
              <a:ext uri="{FF2B5EF4-FFF2-40B4-BE49-F238E27FC236}">
                <a16:creationId xmlns:a16="http://schemas.microsoft.com/office/drawing/2014/main" id="{D5B7876D-1555-4863-90A1-719C1035443F}"/>
              </a:ext>
            </a:extLst>
          </p:cNvPr>
          <p:cNvSpPr/>
          <p:nvPr/>
        </p:nvSpPr>
        <p:spPr>
          <a:xfrm>
            <a:off x="2601352" y="2135207"/>
            <a:ext cx="1114652" cy="46082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i="1" dirty="0"/>
          </a:p>
        </p:txBody>
      </p:sp>
      <p:sp>
        <p:nvSpPr>
          <p:cNvPr id="113" name="Rectangle 112">
            <a:extLst>
              <a:ext uri="{FF2B5EF4-FFF2-40B4-BE49-F238E27FC236}">
                <a16:creationId xmlns:a16="http://schemas.microsoft.com/office/drawing/2014/main" id="{697EC3A1-835D-4923-AEED-4D3A4F6E19CA}"/>
              </a:ext>
            </a:extLst>
          </p:cNvPr>
          <p:cNvSpPr/>
          <p:nvPr/>
        </p:nvSpPr>
        <p:spPr>
          <a:xfrm>
            <a:off x="3716004" y="2135207"/>
            <a:ext cx="1448511" cy="46082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/>
              <a:t>minus</a:t>
            </a:r>
            <a:r>
              <a:rPr lang="en-US" dirty="0"/>
              <a:t> </a:t>
            </a:r>
            <a:r>
              <a:rPr lang="en-US" i="1" dirty="0"/>
              <a:t>T</a:t>
            </a:r>
            <a:r>
              <a:rPr lang="en-US" dirty="0"/>
              <a:t> #1 </a:t>
            </a:r>
            <a:r>
              <a:rPr lang="en-US" i="1" dirty="0"/>
              <a:t>E</a:t>
            </a:r>
            <a:r>
              <a:rPr lang="en-US" dirty="0"/>
              <a:t>’</a:t>
            </a:r>
          </a:p>
        </p:txBody>
      </p:sp>
      <p:sp>
        <p:nvSpPr>
          <p:cNvPr id="114" name="Rectangle 113">
            <a:extLst>
              <a:ext uri="{FF2B5EF4-FFF2-40B4-BE49-F238E27FC236}">
                <a16:creationId xmlns:a16="http://schemas.microsoft.com/office/drawing/2014/main" id="{F1F9159E-C83B-4205-989F-6232704D2B0E}"/>
              </a:ext>
            </a:extLst>
          </p:cNvPr>
          <p:cNvSpPr/>
          <p:nvPr/>
        </p:nvSpPr>
        <p:spPr>
          <a:xfrm>
            <a:off x="5164515" y="2135207"/>
            <a:ext cx="1008369" cy="46082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ε</a:t>
            </a:r>
          </a:p>
        </p:txBody>
      </p:sp>
      <p:sp>
        <p:nvSpPr>
          <p:cNvPr id="115" name="Rectangle 114">
            <a:extLst>
              <a:ext uri="{FF2B5EF4-FFF2-40B4-BE49-F238E27FC236}">
                <a16:creationId xmlns:a16="http://schemas.microsoft.com/office/drawing/2014/main" id="{61A2751E-4FA2-4393-9F0D-6F41B610CD0E}"/>
              </a:ext>
            </a:extLst>
          </p:cNvPr>
          <p:cNvSpPr/>
          <p:nvPr/>
        </p:nvSpPr>
        <p:spPr>
          <a:xfrm>
            <a:off x="2292478" y="2202549"/>
            <a:ext cx="3545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/>
              <a:t>E’</a:t>
            </a:r>
            <a:endParaRPr lang="en-US" dirty="0"/>
          </a:p>
        </p:txBody>
      </p:sp>
      <p:sp>
        <p:nvSpPr>
          <p:cNvPr id="116" name="Rectangle 115">
            <a:extLst>
              <a:ext uri="{FF2B5EF4-FFF2-40B4-BE49-F238E27FC236}">
                <a16:creationId xmlns:a16="http://schemas.microsoft.com/office/drawing/2014/main" id="{437D011C-F0EF-46CF-AE57-AEA6B5CDAAF1}"/>
              </a:ext>
            </a:extLst>
          </p:cNvPr>
          <p:cNvSpPr/>
          <p:nvPr/>
        </p:nvSpPr>
        <p:spPr>
          <a:xfrm>
            <a:off x="2601352" y="2608354"/>
            <a:ext cx="1114652" cy="46082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#2</a:t>
            </a:r>
            <a:r>
              <a:rPr lang="en-US" b="1" dirty="0"/>
              <a:t> </a:t>
            </a:r>
            <a:r>
              <a:rPr lang="en-US" b="1" dirty="0" err="1"/>
              <a:t>intlit</a:t>
            </a:r>
            <a:r>
              <a:rPr lang="en-US" b="1" dirty="0"/>
              <a:t> </a:t>
            </a:r>
          </a:p>
        </p:txBody>
      </p:sp>
      <p:sp>
        <p:nvSpPr>
          <p:cNvPr id="117" name="Rectangle 116">
            <a:extLst>
              <a:ext uri="{FF2B5EF4-FFF2-40B4-BE49-F238E27FC236}">
                <a16:creationId xmlns:a16="http://schemas.microsoft.com/office/drawing/2014/main" id="{96D93040-80EE-4C3A-AA43-8A00A89E9B8B}"/>
              </a:ext>
            </a:extLst>
          </p:cNvPr>
          <p:cNvSpPr/>
          <p:nvPr/>
        </p:nvSpPr>
        <p:spPr>
          <a:xfrm>
            <a:off x="3716004" y="2608354"/>
            <a:ext cx="1448511" cy="46082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8" name="Rectangle 117">
            <a:extLst>
              <a:ext uri="{FF2B5EF4-FFF2-40B4-BE49-F238E27FC236}">
                <a16:creationId xmlns:a16="http://schemas.microsoft.com/office/drawing/2014/main" id="{BEF57267-4C1F-467B-B2D9-F80842999589}"/>
              </a:ext>
            </a:extLst>
          </p:cNvPr>
          <p:cNvSpPr/>
          <p:nvPr/>
        </p:nvSpPr>
        <p:spPr>
          <a:xfrm>
            <a:off x="5164515" y="2608354"/>
            <a:ext cx="1008369" cy="46082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9" name="Rectangle 118">
            <a:extLst>
              <a:ext uri="{FF2B5EF4-FFF2-40B4-BE49-F238E27FC236}">
                <a16:creationId xmlns:a16="http://schemas.microsoft.com/office/drawing/2014/main" id="{DCDD350C-5B4B-40FE-9706-8197CF11E62E}"/>
              </a:ext>
            </a:extLst>
          </p:cNvPr>
          <p:cNvSpPr/>
          <p:nvPr/>
        </p:nvSpPr>
        <p:spPr>
          <a:xfrm>
            <a:off x="2286388" y="2665061"/>
            <a:ext cx="2968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/>
              <a:t>T</a:t>
            </a:r>
            <a:endParaRPr lang="en-US" dirty="0"/>
          </a:p>
        </p:txBody>
      </p:sp>
      <p:grpSp>
        <p:nvGrpSpPr>
          <p:cNvPr id="120" name="Group 119">
            <a:extLst>
              <a:ext uri="{FF2B5EF4-FFF2-40B4-BE49-F238E27FC236}">
                <a16:creationId xmlns:a16="http://schemas.microsoft.com/office/drawing/2014/main" id="{E9A211D7-A093-4F82-91CE-9DFC593244E1}"/>
              </a:ext>
            </a:extLst>
          </p:cNvPr>
          <p:cNvGrpSpPr/>
          <p:nvPr/>
        </p:nvGrpSpPr>
        <p:grpSpPr>
          <a:xfrm>
            <a:off x="6357763" y="1383052"/>
            <a:ext cx="2720225" cy="1862472"/>
            <a:chOff x="3720651" y="3276600"/>
            <a:chExt cx="2720225" cy="1862472"/>
          </a:xfrm>
        </p:grpSpPr>
        <p:sp>
          <p:nvSpPr>
            <p:cNvPr id="121" name="TextBox 120">
              <a:extLst>
                <a:ext uri="{FF2B5EF4-FFF2-40B4-BE49-F238E27FC236}">
                  <a16:creationId xmlns:a16="http://schemas.microsoft.com/office/drawing/2014/main" id="{2CE537D8-DF8B-4550-B7E9-B895E99AD986}"/>
                </a:ext>
              </a:extLst>
            </p:cNvPr>
            <p:cNvSpPr txBox="1"/>
            <p:nvPr/>
          </p:nvSpPr>
          <p:spPr>
            <a:xfrm>
              <a:off x="3720651" y="3276600"/>
              <a:ext cx="188987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u="sng" dirty="0"/>
                <a:t>Eval Stack Actions</a:t>
              </a:r>
            </a:p>
          </p:txBody>
        </p:sp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A79F17CC-5624-4E75-B177-637B1F992ACC}"/>
                </a:ext>
              </a:extLst>
            </p:cNvPr>
            <p:cNvSpPr txBox="1"/>
            <p:nvPr/>
          </p:nvSpPr>
          <p:spPr>
            <a:xfrm>
              <a:off x="3742664" y="3581400"/>
              <a:ext cx="4171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#1</a:t>
              </a:r>
            </a:p>
          </p:txBody>
        </p:sp>
        <p:sp>
          <p:nvSpPr>
            <p:cNvPr id="123" name="TextBox 122">
              <a:extLst>
                <a:ext uri="{FF2B5EF4-FFF2-40B4-BE49-F238E27FC236}">
                  <a16:creationId xmlns:a16="http://schemas.microsoft.com/office/drawing/2014/main" id="{E75C44FC-6253-4138-9532-7CC6E7E274FB}"/>
                </a:ext>
              </a:extLst>
            </p:cNvPr>
            <p:cNvSpPr txBox="1"/>
            <p:nvPr/>
          </p:nvSpPr>
          <p:spPr>
            <a:xfrm>
              <a:off x="3742664" y="4769740"/>
              <a:ext cx="4171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#2</a:t>
              </a:r>
            </a:p>
          </p:txBody>
        </p:sp>
        <p:sp>
          <p:nvSpPr>
            <p:cNvPr id="130" name="Rectangle 129">
              <a:extLst>
                <a:ext uri="{FF2B5EF4-FFF2-40B4-BE49-F238E27FC236}">
                  <a16:creationId xmlns:a16="http://schemas.microsoft.com/office/drawing/2014/main" id="{C46FEE83-1EC5-431B-A1D2-6C8FC05223AF}"/>
                </a:ext>
              </a:extLst>
            </p:cNvPr>
            <p:cNvSpPr/>
            <p:nvPr/>
          </p:nvSpPr>
          <p:spPr>
            <a:xfrm>
              <a:off x="4036372" y="3581400"/>
              <a:ext cx="2404504" cy="120032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err="1"/>
                <a:t>tTrans</a:t>
              </a:r>
              <a:r>
                <a:rPr lang="en-US" dirty="0"/>
                <a:t> = </a:t>
              </a:r>
              <a:r>
                <a:rPr lang="en-US" dirty="0" err="1"/>
                <a:t>sem.pop</a:t>
              </a:r>
              <a:r>
                <a:rPr lang="en-US" dirty="0"/>
                <a:t>() ; </a:t>
              </a:r>
            </a:p>
            <a:p>
              <a:r>
                <a:rPr lang="en-US" dirty="0" err="1"/>
                <a:t>eTrans</a:t>
              </a:r>
              <a:r>
                <a:rPr lang="en-US" dirty="0"/>
                <a:t> =sem. pop() ; </a:t>
              </a:r>
            </a:p>
            <a:p>
              <a:r>
                <a:rPr lang="en-US" dirty="0" err="1"/>
                <a:t>LTrans</a:t>
              </a:r>
              <a:r>
                <a:rPr lang="en-US" dirty="0"/>
                <a:t> = </a:t>
              </a:r>
              <a:r>
                <a:rPr lang="en-US" dirty="0" err="1"/>
                <a:t>eTrans</a:t>
              </a:r>
              <a:r>
                <a:rPr lang="en-US" dirty="0"/>
                <a:t> - </a:t>
              </a:r>
              <a:r>
                <a:rPr lang="en-US" dirty="0" err="1"/>
                <a:t>tTrans</a:t>
              </a:r>
              <a:r>
                <a:rPr lang="en-US" dirty="0"/>
                <a:t>;</a:t>
              </a:r>
            </a:p>
            <a:p>
              <a:r>
                <a:rPr lang="en-US" dirty="0" err="1"/>
                <a:t>sem.push</a:t>
              </a:r>
              <a:r>
                <a:rPr lang="en-US" dirty="0"/>
                <a:t>(</a:t>
              </a:r>
              <a:r>
                <a:rPr lang="en-US" dirty="0" err="1"/>
                <a:t>LTrans</a:t>
              </a:r>
              <a:r>
                <a:rPr lang="en-US" dirty="0"/>
                <a:t>)</a:t>
              </a:r>
            </a:p>
          </p:txBody>
        </p:sp>
        <p:sp>
          <p:nvSpPr>
            <p:cNvPr id="131" name="Rectangle 130">
              <a:extLst>
                <a:ext uri="{FF2B5EF4-FFF2-40B4-BE49-F238E27FC236}">
                  <a16:creationId xmlns:a16="http://schemas.microsoft.com/office/drawing/2014/main" id="{841C6FE6-79AB-4F99-BCD8-4A2579D835CB}"/>
                </a:ext>
              </a:extLst>
            </p:cNvPr>
            <p:cNvSpPr/>
            <p:nvPr/>
          </p:nvSpPr>
          <p:spPr>
            <a:xfrm>
              <a:off x="3998502" y="4755558"/>
              <a:ext cx="233455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/>
                <a:t> </a:t>
              </a:r>
              <a:r>
                <a:rPr lang="en-US" dirty="0" err="1"/>
                <a:t>sem.push</a:t>
              </a:r>
              <a:r>
                <a:rPr lang="en-US" dirty="0"/>
                <a:t>(</a:t>
              </a:r>
              <a:r>
                <a:rPr lang="en-US" b="1" dirty="0" err="1"/>
                <a:t>intlit</a:t>
              </a:r>
              <a:r>
                <a:rPr lang="en-US" dirty="0" err="1"/>
                <a:t>.value</a:t>
              </a:r>
              <a:r>
                <a:rPr lang="en-US" dirty="0"/>
                <a:t>)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3325028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:a14="http://schemas.microsoft.com/office/drawing/2010/main" xmlns:a16="http://schemas.microsoft.com/office/drawing/2014/main" xmlns:p14="http://schemas.microsoft.com/office/powerpoint/2010/main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" grpId="0" animBg="1"/>
      <p:bldP spid="85" grpId="0" animBg="1"/>
      <p:bldP spid="86" grpId="0" animBg="1"/>
      <p:bldP spid="87" grpId="0" animBg="1"/>
      <p:bldP spid="88" grpId="0" animBg="1"/>
      <p:bldP spid="89" grpId="0"/>
      <p:bldP spid="90" grpId="0"/>
      <p:bldP spid="92" grpId="0" animBg="1"/>
      <p:bldP spid="93" grpId="0" animBg="1"/>
    </p:bldLst>
  </p:timing>
</p:sld>
</file>

<file path=ppt/slides/slide31.xml><?xml version="1.0" encoding="utf-8"?>
<p:sld xmlns:a14="http://schemas.microsoft.com/office/drawing/2010/main" xmlns:a16="http://schemas.microsoft.com/office/drawing/2014/main" xmlns:p14="http://schemas.microsoft.com/office/powerpoint/2010/main" xmlns:mc="http://schemas.openxmlformats.org/markup-compatibility/2006" xmlns:p159="http://schemas.microsoft.com/office/powerpoint/2015/09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2" descr="data:image/jpeg;base64,/9j/4AAQSkZJRgABAQAAAQABAAD/2wCEAAkGBxAQDw8PDxAPDw8NDw0NDw0NDw8NDQ0NFBEWFhQRFBQYHCggGBolGxQUITEiJSkrLi4uFx8zODMsNyguLisBCgoKDgwNFA8PFCwcFBwsLCwrLCwsLCwsLDc2LDctLCwsLCwsLCwsLDcsLCwsLCwsKywsKys3LCssLCwsLCssK//AABEIALIBGwMBIgACEQEDEQH/xAAcAAACAgMBAQAAAAAAAAAAAAACAwEEAAUHBgj/xABEEAACAgECAgYGBgcFCQEAAAABAgADEQQSBSEGEzFBUWEHInGBkaEUIzJyorEzQ1Jic7LBQmOS0fA0RFOCk6Oz0/EW/8QAGQEBAQEBAQEAAAAAAAAAAAAAAQACAwQF/8QAHBEBAQEAAwEBAQAAAAAAAAAAAAERAhIxIUET/9oADAMBAAIRAxEAPwDpJEUwjoBEdZIMkNCZYhoo8NMMr5MIPFDMjEgPMzEJKyJO6ATIJLTA8WxiWaRWGeV7SIs2RbWSQLhKbiXGMq2CMqKmExbyN8QExTrGFoJmtGEEwS0N1immpWbE75O6JYyN01oPzBJgAyYyjGGYpkGQZuVmw1jIC5grMY4iB9kHfABgsZjk3xRbZK1lsO0ypYZzbRZZFZmGDmKdogkRpWRtnkdSSsS6S3tgskkpFYJEttXEvWY6iZOYW2CViEwDJg5ikOJXePYxLiWrFZ4sx7CLaKwjJgu0NzFESBTCKYRziKYRRRMEtMYQDNBhinIEPMXZEEu2ZizCJIE0BiGIvdI3TcZphg4g7oStNMm0LzmWU9pjaSB7Y1mB5Tc8Y3610Axlg5mLac66Qm0Ss6S2TFssz1a1UKQdssssXiZLs7LBxLT1xZrnk12JgmWFqkvp5alUwDHtXFMsQQRFMssMsWyyRBEWRLJSAa5rUqtFGWdS1daNZa611pzaywhUUZxzJ9s8vw7pJZqtW9VOnX6LW5Q6my0hrMPs3IqqRjPZk9hB74WyenjxvLxu3izLmlQWqWQHAd0yRjJU4JHlDs0uIyixrTAdZcamAa4pQKRb1y5YsS0QoOsXLdsrWLNRkpxEPGOMRRmoAmCTCxMxEFwhC2yQs1owOISiSoh4m5WaiNoPjFhcxtaTUrNgL055lZhNgW7sSrYnMwpiriZuhsIswIcSOrkzMwLuBrkdVLGJBE+e9JS1RgSRmTmKKtpEoW1zZtKlqSTXssA1y06Qeznjs58u2IISmaDplxmzTCujS0tdrNTgVDYxqrBJAdj2E5BwM9xJ5Ccu6W9LdVqry263T11N9VQjtWa8f2mIIy/n3d0t9BOlGpGu0iW51O+4obHLHU4t9U7rOZdV3btp8ORGIqYnp70f12n0q6jWa5rmttrrXS7rDXv2s+cZC+rtPYvwmt6I2XDh/E7w7V10PoFdq8LdbvZ1eup/7L7dvPu5eUuelzjranXGnDLTo91VaMCm5zjfaQfHAA8h5mW2SmnouipbS+p1evTUPTXYr3k7jXWoQHduAWvl3EmHplx1Xo7xOrVaaq+jJpsB2hhtdWBKsrD9oMCDLt1QM1XQ/R/RuH6WkqUYVB3RhtZbbCXcEdx3MZs3eIVLKMSrdVL7vK9hiGquSU7BNpeBKFqzUVUrIlxLNgiGWajKq4JimWWysApNQKpEjEs9XM6qaFV0QmWq6x3zAuJHOdI51Dp4Re2bTQaU2HHhDv0LBjhZJq0SWCOUsrXtzuWIc+EZRhQIHdK9vOPsEQwlapFZ1iWlrbkwXpmWlbEMCHskRWO6mCROa6TW1r/s/E9Xp/3NZSbl9mUO0fCXrelGroVWNmi1qFtuaLPrhyJyyert7POeH16Hu9szbPI6Pp2rfpdLqFwOZqHWqPEnkMCbXR9K9DbyXUIp8LMpj3nl84YW4AkOgmVXI4yjK48UYMPlIdoIhkEWahCdostEPO9I+hej1oJdOrtPZdVhXz5jsM8JpqqeBvYlYXWa7co6+xXrp09T8wgwD65XBPMH1hjPOdZZppuk/BU12nNDOajvWxbUUMyuARnB7eRIinG+mvFL+McQ2aaprerBqorRRu6sHJZieQ5nJJIA5Ca3T26nhWtp+k0bbdOwtSt8BHXmMq6HBHM8wcZ7e8Tt3Rzo5p9BV1dAyzYNt74NtzeLHw8AOQlbpj0bq4jpzS+FsXL0XYy1NuO3zU9hHePPESv8N4rXqqK9RUcpau4Z7VPYVPmDke6NdpyX0b8YfQ6y7hmszX1liogJylWqGRjn3ONmD2HC+M6q0ghniLHjWEVYs0FZzK9ksuIphFKbrF7ZadIplmozSGUQSojWSDtm2STiYBmGUzDqq5zUrNg6dLujm0QHtlzTJgRwqjBapcPfY/hmbyq5c5wJqtQg98itiO+VilW+K6frB6oAnnLaGBwZvDqCOfxEr3sDCXGr9aZlME15l9qcxJGJrWVUUxg04IjsiSg5wKjbRjulc1TcXVHvEqlIaXj9N0z0zfbDoe/Kgr+E/wBJsaeL6aw+rbXz7idp+BnIw8NbiO+eXHZ3ThvELKT1mntKkjblcEMPMHl4TYHpRY/LU6fSakeNtI3/ABHZ8JwKjiFiHKOynxViv5TZ6bpTqUx9aWx3OA/5yxO2V8R0BO46bUaVv29HqC34WwBLycZKGr6Pr7bFaytGp1dO5whOCd45e7znG9P04s/WVo3mpKH+s9N0U4+us1en09dVhtssU4XayqinLMxzyAAzmVid2KQGQRrGLaYaJZIpq48wCYgg1xbVx7tFEzUDkHpz4UqDS61TssLHTWYwGYAb0ceJXDD3jwnvejXEKtVpqGr1NWpc0oXdMI7MAAzNXklDntBm8uoR8b0R9p3LvVW2t4jPYYNOmrQk111oT2lEVC3twOcUr2UkRDrNjZk9sQ9Ug1zpFMkvPTKt+nLh0BKk1WPuXwAHfjAOSP8AQilZq4pq5pE1dq8hbYCD/bC2L/nLdfEbe80WexjU59zgD5ynKKyrjIYPVGQvEsfbptXzVetX4rylijiFDdliZ8CdpHxm5WSBUYYqM2dSqeYwfMHMLq5vWcBpk9XPhG7oVaySkZRYqvVu74tkxLhSA6jxmmWvYxdktOqyvYuYFXdjK7GW3qPxijTLThCjMtVafvJxBVMRgaGnDlAxjOZWann2ySfCTg+EC+ejpTAagieh+jL/AKBgWaZe4j8pwdHnthmYm7bS9vYezsxFnSeUU1daMzKqgszEKqqCzMxOAAB2kmfS/oq6DrwzTdbco+n6pVN5JDdQnaKFPZy/tEdp8QBOJdDdNt4nw1hyI1uk+doE+pCZjlTEEyDIJgkzJYRFssImQTJEssWRHOZoeNcYfT2Kq1i0MuSA4Vwc+Hh2/CagbbEzE1Om45v5GmwEDcdpVwozjJPKKv11uQQ+0KTlVVSG95BjgbTU3pWCXYADme849gldtUGC9WQxdlUE5AGT2nvlC5nO6xuWRk4GCVA8JouMcQSzTOihw1nqbWUA4yN2TnzmgucW6XaTRu4s1P0qzu02lVNqHsw1vYPjnynP+kHpO1TnFAq0yfsIotdh4M7Dn7gJ5njOiapvVzt/KeftrYmReqo6d3g+ulb9/epz8cTY09PKmP1lLLkAeqVcAe/E5+yEQMzOJ1fSdKNIxytvVn97cnz7PnNkNat2PrUtA7CWWzkfP3Ti4eMTUMOw4lidwSxE7ayD+1TY1Rx7Oa/KXKeJEY232jyvqS4f4lIPynEtNx/U1/Zusx4Fiw+Bm10vTXULgNscfvLg/EYjNix2McbcAFhTaCcfUuVb2lXAlqvjKEZK2IP2mQlM/eE5RpOnFf6yojzRgfkcfnNxpOl2nJylr1E9oYMvzHKanKs3jHRE1a2fYsU+xhG2rge2eKo40lvPdTb5+oW+I5y2usbI2FkHL1Vcso9zZ/Ob7s9G+cQCJrk4oezejeViNUfiuRNhVxCsAGypsEgb62S5c/8AKcj4R7RdU4PZGLWccxLOk12mY4WxM/st6jfBpsColqxpjXEOpnoPoyeWZVv0wHOZ7Hq02Jm6W7KcyoUmtGPAnoJxY9mhu970j83la7oBxnu4fd/1NN/7J9KSJ5e9dHzI3o+4z36C/wBz0H8nla3olxGs/WaLWKPEUWMPioM+pZkv6UuS9APRpZW9Ws17MjVsltOkU+srqcq1rd2Dz2j3nunUmjiIBEzeRhJMExpSCUjqwkwGaOKxTLHUUTPN9JeHay2xH0w0xFanAvewMWPkq4+ffPTFYBWMqx5PTcDu2qdXrnQsQxo022is88lSQNzD3y9reJaTTglyuSc/WEDPjgdpkcY6PNexZNVdRkk7UWtgCe3nyPznldT6NrCSRrA5PfZSwPvO8zes4bxPp4jblRCwPq5X1RtxjtPP5TTXdIaWABSxTnt9Uj84d/o81q/Zehx5O6n5rNbqOhXEF7aC33LK2+W6XqJ4nqNNYMB+0AHKtPLajQjcSpBB7METf38B1afb0148+qcj4gTX3aYryZWU+DAqfnJNPZo/KVzo/Kbh6fD5GQKj5y1NG+h8op9EZ6Ejxx8Ii5l7x8DiSaA6ZpDUsO6bglPH5ZhCtTnmOfuimi5wlczctpAfD3RDaEYklNLyO+X9Nxy+v7Nrjy3Ej4GIbQeEU2kYRTfU9Mbx9sJZ95cH5Ymx03TKsn163X7jBh88TxTVMO6KOYYnV9L0vpYbRcpX/h3qCo/xDHwm40vGFK5qPVNyIbT2MFPPs2ElfgBOIbo6nVuhyrMp8VJB+UMT6A0XHnA9aypjnBW5Hq7/ANtMg+8CbBekFJwLVZN3Y1ZXUVn3ocjt7xOB6fpLqU/WFvv+t8+2bbR9NCCOsrzjvRsH4H/OF0/Hb0eizlXcjEdqA4ce1TzEFtLOX0dOKrMB2JxjC6lBaB7GOce4iXU6RLgbdQQO4C9wP5oTnix3/EiZInNJmSJmYamYgMsLMzMEDEwiHBMjpZWLKR0gy0q5qi2qluCY6VJqzA6sy8YE1oxSKQNsvFRBKCalGKeINlYbtAPkwBEtmsSNkdZxqbuAaSz9JptOx8TUgPxAmv1HQXhz/wC77T4122p8t2J6XEjEdGORekHohptFRXbQb91lwqKvYrVqNjNnG3OfV8ZzzU6UgjnkEZ5ztfpVrzo6fLVL/wCKycx1GnyVH92x8O9I6lHg+lDbsgYG3tHtm5//ABmtdRbVpy9VgyjI1ZJHZ9nOe490fwTRgK/Lt2f1nW+jyY0mnHhWPzMJ9pcN1XR7U1/pNNeuO802Y+OMTXPpMcuYPh2H4T6UlfUaSuwYsrrcfvor/mJoa+cfo7Dv+MxkbHMAzvOq6J6Cz7WlqXzq3Un8BE1Op9Heib7DX1fddXH4lJ+ck4tYPFZXatT28vdOtav0ZdvVakHwFtRH4lP9JpdX6OdYv2RTb9yzB/EBIucPpAeyAdAZ7DV9EdXXzfS3Y8UXrB8VzNTboypwQynwYFT8DJNC+kYRRqYd03r1kf8AyKKeKwTSc4W8zamhT3SPoawL6/zMzF5mbp5tODLSN0DMjMtOGbpm6LzIzJYbugl4G6RujpwzdIzF7pBaRwwtBLRReCWijC0HMWWkb5Ie6QWii8EvNDDiYJMSXgl46MNJg7oovB3y1Y876RU3aSvy1CH/ALdk509P1iD+6sJ/xJOkdNuelHldWfwtPBPX9cn8G3+aubjNXeE0cnx+75eM6Pwjlp6R4VrPBcJXCv7R3eU9xw9vqav4aflDfqXyZBMQXgmyOrDy0gmI62R1kdWHEwCYo2QTZLRhpaJurVxh1Vx4OoYfOQXg7o6sarV9F9DZndpqhnvqBpP4CJptX6PNI36N7az4Erag9xAPznrS8E2S1Y51rPRzcP0VtVnkwapv6j5zUv0N1oJH0djjvD1kH35nWuskb4fD9et3SN0Rvmb55Ndup+6RuiN8gvHVixukF5W6yR1kliwXkF5WNkjrIpYNkEvEGyCbIg8vALxJsgGySPLwC8SXgF4hY3wS8rl5BeKOLwS8QXgl4o/fBNkQXg74hQ6UtnTH79Z+c8a6fWqf7i0fjrnrukBzp2+9X/MJ5f8AWL/Ct/nSajFXeFJlX+8O/wAp6vSvitB4Io+U8vwtRsfP7X9Jv6W9RPur+UP0xdNsHrZWLTN0UsGyR1srbpBeKWeskGyVS8HfJLW+YWlcNCzJDZ4svMaLaSSbIPWxbGBmOB7UyJkyeJ6UGYZkyICYJmTIgMgzJk0kGCZEyTKIJmTIoJgGZMikGCZkyICYMyZFIMEzJkQ1/Gv0De1P5xPNN+kX+Db/ADpMmTU8Zq/w77Lfe/pN3V9lfur+UmZJJkTJkkgwTImTQCZEyZFDWGJkyZpYYtpkySJaLmTJqCv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2E7B548D-8B71-4E47-82C1-D826FE9E22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7218"/>
            <a:ext cx="9144000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Actions Preserved Through Transforms</a:t>
            </a:r>
            <a:br>
              <a:rPr lang="en-US" sz="2000" i="1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i="1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SDT for Top-Down Parsing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54" name="Slide Number Placeholder 3">
            <a:extLst>
              <a:ext uri="{FF2B5EF4-FFF2-40B4-BE49-F238E27FC236}">
                <a16:creationId xmlns:a16="http://schemas.microsoft.com/office/drawing/2014/main" id="{7A48B69A-7F98-4C05-AE5B-BF642E55C0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88573" y="6589986"/>
            <a:ext cx="2057400" cy="257610"/>
          </a:xfrm>
        </p:spPr>
        <p:txBody>
          <a:bodyPr/>
          <a:lstStyle/>
          <a:p>
            <a:fld id="{E2218D17-624A-4996-8458-E634E28CA05F}" type="slidenum">
              <a:rPr lang="en-US" smtClean="0"/>
              <a:t>31</a:t>
            </a:fld>
            <a:endParaRPr lang="en-US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D755AF18-1C17-4FC5-8293-8B576D3854CC}"/>
              </a:ext>
            </a:extLst>
          </p:cNvPr>
          <p:cNvGrpSpPr/>
          <p:nvPr/>
        </p:nvGrpSpPr>
        <p:grpSpPr>
          <a:xfrm>
            <a:off x="6729752" y="5356410"/>
            <a:ext cx="2099294" cy="1271199"/>
            <a:chOff x="6729752" y="5356410"/>
            <a:chExt cx="2099294" cy="1271199"/>
          </a:xfrm>
        </p:grpSpPr>
        <p:sp>
          <p:nvSpPr>
            <p:cNvPr id="124" name="!!eof1">
              <a:extLst>
                <a:ext uri="{FF2B5EF4-FFF2-40B4-BE49-F238E27FC236}">
                  <a16:creationId xmlns:a16="http://schemas.microsoft.com/office/drawing/2014/main" id="{D49B3FA2-5734-4D33-90FA-D52682D5F60C}"/>
                </a:ext>
              </a:extLst>
            </p:cNvPr>
            <p:cNvSpPr/>
            <p:nvPr/>
          </p:nvSpPr>
          <p:spPr>
            <a:xfrm>
              <a:off x="6753384" y="5714782"/>
              <a:ext cx="546046" cy="297269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600" b="1" dirty="0" err="1"/>
                <a:t>eof</a:t>
              </a:r>
              <a:endParaRPr lang="en-US" sz="1600" b="1" dirty="0"/>
            </a:p>
          </p:txBody>
        </p:sp>
        <p:sp>
          <p:nvSpPr>
            <p:cNvPr id="125" name="!!stack1">
              <a:extLst>
                <a:ext uri="{FF2B5EF4-FFF2-40B4-BE49-F238E27FC236}">
                  <a16:creationId xmlns:a16="http://schemas.microsoft.com/office/drawing/2014/main" id="{5CD1C5B0-8D4D-41EA-B378-7502B55D71DB}"/>
                </a:ext>
              </a:extLst>
            </p:cNvPr>
            <p:cNvSpPr/>
            <p:nvPr/>
          </p:nvSpPr>
          <p:spPr>
            <a:xfrm>
              <a:off x="6729752" y="6018009"/>
              <a:ext cx="570304" cy="6096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sz="1400" dirty="0"/>
                <a:t>Predict</a:t>
              </a:r>
            </a:p>
            <a:p>
              <a:pPr algn="ctr"/>
              <a:r>
                <a:rPr lang="en-US" sz="1400" dirty="0"/>
                <a:t>Stack</a:t>
              </a:r>
            </a:p>
          </p:txBody>
        </p:sp>
        <p:sp>
          <p:nvSpPr>
            <p:cNvPr id="126" name="!!ipar1">
              <a:extLst>
                <a:ext uri="{FF2B5EF4-FFF2-40B4-BE49-F238E27FC236}">
                  <a16:creationId xmlns:a16="http://schemas.microsoft.com/office/drawing/2014/main" id="{0864F925-9B41-408B-A1D7-D98679D48A69}"/>
                </a:ext>
              </a:extLst>
            </p:cNvPr>
            <p:cNvSpPr/>
            <p:nvPr/>
          </p:nvSpPr>
          <p:spPr>
            <a:xfrm>
              <a:off x="6753383" y="5410800"/>
              <a:ext cx="546181" cy="297269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i="1" dirty="0"/>
                <a:t>E’</a:t>
              </a:r>
            </a:p>
          </p:txBody>
        </p:sp>
        <p:sp>
          <p:nvSpPr>
            <p:cNvPr id="127" name="Stack1">
              <a:extLst>
                <a:ext uri="{FF2B5EF4-FFF2-40B4-BE49-F238E27FC236}">
                  <a16:creationId xmlns:a16="http://schemas.microsoft.com/office/drawing/2014/main" id="{066D7FA8-4F09-4E18-A27E-E7F21786C01E}"/>
                </a:ext>
              </a:extLst>
            </p:cNvPr>
            <p:cNvSpPr/>
            <p:nvPr/>
          </p:nvSpPr>
          <p:spPr>
            <a:xfrm>
              <a:off x="7306760" y="6015783"/>
              <a:ext cx="729564" cy="6096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sz="1400" dirty="0"/>
                <a:t>Semantic</a:t>
              </a:r>
            </a:p>
            <a:p>
              <a:pPr algn="ctr"/>
              <a:r>
                <a:rPr lang="en-US" sz="1400" dirty="0"/>
                <a:t>Stack</a:t>
              </a:r>
            </a:p>
          </p:txBody>
        </p:sp>
        <p:sp>
          <p:nvSpPr>
            <p:cNvPr id="128" name="Rectangle 127">
              <a:extLst>
                <a:ext uri="{FF2B5EF4-FFF2-40B4-BE49-F238E27FC236}">
                  <a16:creationId xmlns:a16="http://schemas.microsoft.com/office/drawing/2014/main" id="{9833692B-2401-46AF-A69A-1214EFC722DA}"/>
                </a:ext>
              </a:extLst>
            </p:cNvPr>
            <p:cNvSpPr/>
            <p:nvPr/>
          </p:nvSpPr>
          <p:spPr>
            <a:xfrm>
              <a:off x="8048548" y="6015990"/>
              <a:ext cx="691116" cy="6096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/>
                <a:t>Look</a:t>
              </a:r>
            </a:p>
            <a:p>
              <a:pPr algn="ctr"/>
              <a:r>
                <a:rPr lang="en-US" sz="1400" dirty="0"/>
                <a:t>Ahead</a:t>
              </a:r>
            </a:p>
          </p:txBody>
        </p:sp>
        <p:sp>
          <p:nvSpPr>
            <p:cNvPr id="129" name="Rectangle 128">
              <a:extLst>
                <a:ext uri="{FF2B5EF4-FFF2-40B4-BE49-F238E27FC236}">
                  <a16:creationId xmlns:a16="http://schemas.microsoft.com/office/drawing/2014/main" id="{5BA11654-7B8F-465D-8239-BAE4BBB983AC}"/>
                </a:ext>
              </a:extLst>
            </p:cNvPr>
            <p:cNvSpPr/>
            <p:nvPr/>
          </p:nvSpPr>
          <p:spPr>
            <a:xfrm>
              <a:off x="7993117" y="5670932"/>
              <a:ext cx="835929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b="1" dirty="0"/>
                <a:t>minus</a:t>
              </a:r>
            </a:p>
          </p:txBody>
        </p:sp>
        <p:sp>
          <p:nvSpPr>
            <p:cNvPr id="132" name="!!ipar1">
              <a:extLst>
                <a:ext uri="{FF2B5EF4-FFF2-40B4-BE49-F238E27FC236}">
                  <a16:creationId xmlns:a16="http://schemas.microsoft.com/office/drawing/2014/main" id="{04A09312-F7DD-4504-A7D1-F2D2FDD74716}"/>
                </a:ext>
              </a:extLst>
            </p:cNvPr>
            <p:cNvSpPr/>
            <p:nvPr/>
          </p:nvSpPr>
          <p:spPr>
            <a:xfrm>
              <a:off x="7401255" y="5715574"/>
              <a:ext cx="546181" cy="297269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i="1" dirty="0"/>
                <a:t>7</a:t>
              </a:r>
            </a:p>
          </p:txBody>
        </p:sp>
        <p:sp>
          <p:nvSpPr>
            <p:cNvPr id="133" name="TextBox 132">
              <a:extLst>
                <a:ext uri="{FF2B5EF4-FFF2-40B4-BE49-F238E27FC236}">
                  <a16:creationId xmlns:a16="http://schemas.microsoft.com/office/drawing/2014/main" id="{851CF6C4-7AED-426C-A579-829984D0CDDC}"/>
                </a:ext>
              </a:extLst>
            </p:cNvPr>
            <p:cNvSpPr txBox="1"/>
            <p:nvPr/>
          </p:nvSpPr>
          <p:spPr>
            <a:xfrm>
              <a:off x="8216016" y="5356410"/>
              <a:ext cx="37702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chemeClr val="accent5"/>
                  </a:solidFill>
                </a:rPr>
                <a:t>T</a:t>
              </a:r>
              <a:r>
                <a:rPr lang="en-US" b="1" baseline="-25000" dirty="0">
                  <a:solidFill>
                    <a:schemeClr val="accent5"/>
                  </a:solidFill>
                </a:rPr>
                <a:t>2</a:t>
              </a:r>
            </a:p>
          </p:txBody>
        </p:sp>
      </p:grpSp>
      <p:sp>
        <p:nvSpPr>
          <p:cNvPr id="148" name="!!eof1">
            <a:extLst>
              <a:ext uri="{FF2B5EF4-FFF2-40B4-BE49-F238E27FC236}">
                <a16:creationId xmlns:a16="http://schemas.microsoft.com/office/drawing/2014/main" id="{B8272E2D-F733-4416-A9D7-00660D74ADCB}"/>
              </a:ext>
            </a:extLst>
          </p:cNvPr>
          <p:cNvSpPr/>
          <p:nvPr/>
        </p:nvSpPr>
        <p:spPr>
          <a:xfrm>
            <a:off x="3697357" y="5728140"/>
            <a:ext cx="546046" cy="29726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dirty="0" err="1"/>
              <a:t>eof</a:t>
            </a:r>
            <a:endParaRPr lang="en-US" sz="1600" b="1" dirty="0"/>
          </a:p>
        </p:txBody>
      </p:sp>
      <p:sp>
        <p:nvSpPr>
          <p:cNvPr id="149" name="!!stack1">
            <a:extLst>
              <a:ext uri="{FF2B5EF4-FFF2-40B4-BE49-F238E27FC236}">
                <a16:creationId xmlns:a16="http://schemas.microsoft.com/office/drawing/2014/main" id="{F34429AD-89E5-4528-A1BC-8AC695002B1F}"/>
              </a:ext>
            </a:extLst>
          </p:cNvPr>
          <p:cNvSpPr/>
          <p:nvPr/>
        </p:nvSpPr>
        <p:spPr>
          <a:xfrm>
            <a:off x="3673725" y="6031367"/>
            <a:ext cx="570304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400" dirty="0"/>
              <a:t>Predict</a:t>
            </a:r>
          </a:p>
          <a:p>
            <a:pPr algn="ctr"/>
            <a:r>
              <a:rPr lang="en-US" sz="1400" dirty="0"/>
              <a:t>Stack</a:t>
            </a:r>
          </a:p>
        </p:txBody>
      </p:sp>
      <p:sp>
        <p:nvSpPr>
          <p:cNvPr id="150" name="!!ipar1">
            <a:extLst>
              <a:ext uri="{FF2B5EF4-FFF2-40B4-BE49-F238E27FC236}">
                <a16:creationId xmlns:a16="http://schemas.microsoft.com/office/drawing/2014/main" id="{180E254C-91B0-454E-83B3-3C6C40DE1E4C}"/>
              </a:ext>
            </a:extLst>
          </p:cNvPr>
          <p:cNvSpPr/>
          <p:nvPr/>
        </p:nvSpPr>
        <p:spPr>
          <a:xfrm>
            <a:off x="3697356" y="5424158"/>
            <a:ext cx="546181" cy="29726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i="1" dirty="0"/>
              <a:t>E’</a:t>
            </a:r>
          </a:p>
        </p:txBody>
      </p:sp>
      <p:sp>
        <p:nvSpPr>
          <p:cNvPr id="151" name="Stack1">
            <a:extLst>
              <a:ext uri="{FF2B5EF4-FFF2-40B4-BE49-F238E27FC236}">
                <a16:creationId xmlns:a16="http://schemas.microsoft.com/office/drawing/2014/main" id="{6C8E0A1E-A1BD-4758-9EA2-8335D5CED7BE}"/>
              </a:ext>
            </a:extLst>
          </p:cNvPr>
          <p:cNvSpPr/>
          <p:nvPr/>
        </p:nvSpPr>
        <p:spPr>
          <a:xfrm>
            <a:off x="4250733" y="6029141"/>
            <a:ext cx="729564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400" dirty="0"/>
              <a:t>Semantic</a:t>
            </a:r>
          </a:p>
          <a:p>
            <a:pPr algn="ctr"/>
            <a:r>
              <a:rPr lang="en-US" sz="1400" dirty="0"/>
              <a:t>Stack</a:t>
            </a:r>
          </a:p>
        </p:txBody>
      </p:sp>
      <p:sp>
        <p:nvSpPr>
          <p:cNvPr id="152" name="Rectangle 151">
            <a:extLst>
              <a:ext uri="{FF2B5EF4-FFF2-40B4-BE49-F238E27FC236}">
                <a16:creationId xmlns:a16="http://schemas.microsoft.com/office/drawing/2014/main" id="{F6013FD8-561A-42CF-846E-481612818C5D}"/>
              </a:ext>
            </a:extLst>
          </p:cNvPr>
          <p:cNvSpPr/>
          <p:nvPr/>
        </p:nvSpPr>
        <p:spPr>
          <a:xfrm>
            <a:off x="4992521" y="6029348"/>
            <a:ext cx="691116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Look</a:t>
            </a:r>
          </a:p>
          <a:p>
            <a:pPr algn="ctr"/>
            <a:r>
              <a:rPr lang="en-US" sz="1400" dirty="0"/>
              <a:t>Ahead</a:t>
            </a:r>
          </a:p>
        </p:txBody>
      </p:sp>
      <p:sp>
        <p:nvSpPr>
          <p:cNvPr id="153" name="Rectangle 152">
            <a:extLst>
              <a:ext uri="{FF2B5EF4-FFF2-40B4-BE49-F238E27FC236}">
                <a16:creationId xmlns:a16="http://schemas.microsoft.com/office/drawing/2014/main" id="{0E21D2F3-BC75-41F2-BA41-7C2FEA637DD9}"/>
              </a:ext>
            </a:extLst>
          </p:cNvPr>
          <p:cNvSpPr/>
          <p:nvPr/>
        </p:nvSpPr>
        <p:spPr>
          <a:xfrm>
            <a:off x="4918679" y="5684290"/>
            <a:ext cx="83592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/>
              <a:t>intlit:7</a:t>
            </a:r>
          </a:p>
        </p:txBody>
      </p:sp>
      <p:sp>
        <p:nvSpPr>
          <p:cNvPr id="154" name="!!ipar1">
            <a:extLst>
              <a:ext uri="{FF2B5EF4-FFF2-40B4-BE49-F238E27FC236}">
                <a16:creationId xmlns:a16="http://schemas.microsoft.com/office/drawing/2014/main" id="{1362FB37-662D-49CE-BBCC-BD194C69C0DA}"/>
              </a:ext>
            </a:extLst>
          </p:cNvPr>
          <p:cNvSpPr/>
          <p:nvPr/>
        </p:nvSpPr>
        <p:spPr>
          <a:xfrm>
            <a:off x="4345228" y="5728932"/>
            <a:ext cx="546181" cy="29726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i="1" dirty="0"/>
              <a:t>7</a:t>
            </a:r>
          </a:p>
        </p:txBody>
      </p:sp>
      <p:sp>
        <p:nvSpPr>
          <p:cNvPr id="155" name="TextBox 154">
            <a:extLst>
              <a:ext uri="{FF2B5EF4-FFF2-40B4-BE49-F238E27FC236}">
                <a16:creationId xmlns:a16="http://schemas.microsoft.com/office/drawing/2014/main" id="{54B0033B-B2AF-471A-9B15-EF6D07CAE312}"/>
              </a:ext>
            </a:extLst>
          </p:cNvPr>
          <p:cNvSpPr txBox="1"/>
          <p:nvPr/>
        </p:nvSpPr>
        <p:spPr>
          <a:xfrm>
            <a:off x="5159989" y="5369768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5"/>
                </a:solidFill>
              </a:rPr>
              <a:t>T</a:t>
            </a:r>
            <a:r>
              <a:rPr lang="en-US" b="1" baseline="-25000" dirty="0">
                <a:solidFill>
                  <a:schemeClr val="accent5"/>
                </a:solidFill>
              </a:rPr>
              <a:t>1</a:t>
            </a:r>
          </a:p>
        </p:txBody>
      </p:sp>
      <p:sp>
        <p:nvSpPr>
          <p:cNvPr id="156" name="!!ipar1">
            <a:extLst>
              <a:ext uri="{FF2B5EF4-FFF2-40B4-BE49-F238E27FC236}">
                <a16:creationId xmlns:a16="http://schemas.microsoft.com/office/drawing/2014/main" id="{592A9583-F165-4A12-A9AC-8178D4787F23}"/>
              </a:ext>
            </a:extLst>
          </p:cNvPr>
          <p:cNvSpPr/>
          <p:nvPr/>
        </p:nvSpPr>
        <p:spPr>
          <a:xfrm>
            <a:off x="3687486" y="5126889"/>
            <a:ext cx="546181" cy="29726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b="1" dirty="0" err="1"/>
              <a:t>intlit</a:t>
            </a:r>
            <a:endParaRPr lang="en-US" sz="1400" b="1" dirty="0"/>
          </a:p>
        </p:txBody>
      </p:sp>
      <p:sp>
        <p:nvSpPr>
          <p:cNvPr id="167" name="Arrow: Right 166">
            <a:extLst>
              <a:ext uri="{FF2B5EF4-FFF2-40B4-BE49-F238E27FC236}">
                <a16:creationId xmlns:a16="http://schemas.microsoft.com/office/drawing/2014/main" id="{937A0845-EDD1-491E-9B0F-E24D25BB6D3B}"/>
              </a:ext>
            </a:extLst>
          </p:cNvPr>
          <p:cNvSpPr/>
          <p:nvPr/>
        </p:nvSpPr>
        <p:spPr>
          <a:xfrm>
            <a:off x="2602086" y="5776356"/>
            <a:ext cx="691116" cy="369192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8" name="Arrow: Right 167">
            <a:extLst>
              <a:ext uri="{FF2B5EF4-FFF2-40B4-BE49-F238E27FC236}">
                <a16:creationId xmlns:a16="http://schemas.microsoft.com/office/drawing/2014/main" id="{BA48B682-77E7-4847-A176-A0EC5081E66F}"/>
              </a:ext>
            </a:extLst>
          </p:cNvPr>
          <p:cNvSpPr/>
          <p:nvPr/>
        </p:nvSpPr>
        <p:spPr>
          <a:xfrm>
            <a:off x="5877814" y="5738300"/>
            <a:ext cx="691116" cy="369192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F3E8469A-F7F0-4D9B-9368-1E9D26FF8CD7}"/>
              </a:ext>
            </a:extLst>
          </p:cNvPr>
          <p:cNvGrpSpPr/>
          <p:nvPr/>
        </p:nvGrpSpPr>
        <p:grpSpPr>
          <a:xfrm>
            <a:off x="386965" y="4839780"/>
            <a:ext cx="2080883" cy="1811347"/>
            <a:chOff x="386965" y="4839780"/>
            <a:chExt cx="2080883" cy="1811347"/>
          </a:xfrm>
        </p:grpSpPr>
        <p:sp>
          <p:nvSpPr>
            <p:cNvPr id="158" name="!!eof1">
              <a:extLst>
                <a:ext uri="{FF2B5EF4-FFF2-40B4-BE49-F238E27FC236}">
                  <a16:creationId xmlns:a16="http://schemas.microsoft.com/office/drawing/2014/main" id="{3A167DCF-4422-45B6-954F-2CE5C17EB52B}"/>
                </a:ext>
              </a:extLst>
            </p:cNvPr>
            <p:cNvSpPr/>
            <p:nvPr/>
          </p:nvSpPr>
          <p:spPr>
            <a:xfrm>
              <a:off x="410597" y="5738300"/>
              <a:ext cx="546046" cy="297269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600" b="1" dirty="0" err="1"/>
                <a:t>eof</a:t>
              </a:r>
              <a:endParaRPr lang="en-US" sz="1600" b="1" dirty="0"/>
            </a:p>
          </p:txBody>
        </p:sp>
        <p:sp>
          <p:nvSpPr>
            <p:cNvPr id="159" name="!!stack1">
              <a:extLst>
                <a:ext uri="{FF2B5EF4-FFF2-40B4-BE49-F238E27FC236}">
                  <a16:creationId xmlns:a16="http://schemas.microsoft.com/office/drawing/2014/main" id="{C7876A83-4BEA-4BB8-A9B6-C0F74CC783B8}"/>
                </a:ext>
              </a:extLst>
            </p:cNvPr>
            <p:cNvSpPr/>
            <p:nvPr/>
          </p:nvSpPr>
          <p:spPr>
            <a:xfrm>
              <a:off x="386965" y="6041527"/>
              <a:ext cx="570304" cy="6096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sz="1400" dirty="0"/>
                <a:t>Predict</a:t>
              </a:r>
            </a:p>
            <a:p>
              <a:pPr algn="ctr"/>
              <a:r>
                <a:rPr lang="en-US" sz="1400" dirty="0"/>
                <a:t>Stack</a:t>
              </a:r>
            </a:p>
          </p:txBody>
        </p:sp>
        <p:sp>
          <p:nvSpPr>
            <p:cNvPr id="160" name="!!ipar1">
              <a:extLst>
                <a:ext uri="{FF2B5EF4-FFF2-40B4-BE49-F238E27FC236}">
                  <a16:creationId xmlns:a16="http://schemas.microsoft.com/office/drawing/2014/main" id="{8EEC6DCC-EC60-402B-8B4C-9AFEEAF88E55}"/>
                </a:ext>
              </a:extLst>
            </p:cNvPr>
            <p:cNvSpPr/>
            <p:nvPr/>
          </p:nvSpPr>
          <p:spPr>
            <a:xfrm>
              <a:off x="410596" y="5434318"/>
              <a:ext cx="546181" cy="297269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i="1" dirty="0"/>
                <a:t>E’</a:t>
              </a:r>
            </a:p>
          </p:txBody>
        </p:sp>
        <p:sp>
          <p:nvSpPr>
            <p:cNvPr id="161" name="Stack1">
              <a:extLst>
                <a:ext uri="{FF2B5EF4-FFF2-40B4-BE49-F238E27FC236}">
                  <a16:creationId xmlns:a16="http://schemas.microsoft.com/office/drawing/2014/main" id="{158FA083-7C55-4F07-85CA-CA00EB6CD5F2}"/>
                </a:ext>
              </a:extLst>
            </p:cNvPr>
            <p:cNvSpPr/>
            <p:nvPr/>
          </p:nvSpPr>
          <p:spPr>
            <a:xfrm>
              <a:off x="963973" y="6039301"/>
              <a:ext cx="729564" cy="6096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sz="1400" dirty="0"/>
                <a:t>Semantic</a:t>
              </a:r>
            </a:p>
            <a:p>
              <a:pPr algn="ctr"/>
              <a:r>
                <a:rPr lang="en-US" sz="1400" dirty="0"/>
                <a:t>Stack</a:t>
              </a:r>
            </a:p>
          </p:txBody>
        </p:sp>
        <p:sp>
          <p:nvSpPr>
            <p:cNvPr id="162" name="Rectangle 161">
              <a:extLst>
                <a:ext uri="{FF2B5EF4-FFF2-40B4-BE49-F238E27FC236}">
                  <a16:creationId xmlns:a16="http://schemas.microsoft.com/office/drawing/2014/main" id="{8BEE0043-51B0-4B31-AD08-3B5777D1E746}"/>
                </a:ext>
              </a:extLst>
            </p:cNvPr>
            <p:cNvSpPr/>
            <p:nvPr/>
          </p:nvSpPr>
          <p:spPr>
            <a:xfrm>
              <a:off x="1705761" y="6039508"/>
              <a:ext cx="691116" cy="6096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/>
                <a:t>Look</a:t>
              </a:r>
            </a:p>
            <a:p>
              <a:pPr algn="ctr"/>
              <a:r>
                <a:rPr lang="en-US" sz="1400" dirty="0"/>
                <a:t>Ahead</a:t>
              </a:r>
            </a:p>
          </p:txBody>
        </p:sp>
        <p:sp>
          <p:nvSpPr>
            <p:cNvPr id="163" name="Rectangle 162">
              <a:extLst>
                <a:ext uri="{FF2B5EF4-FFF2-40B4-BE49-F238E27FC236}">
                  <a16:creationId xmlns:a16="http://schemas.microsoft.com/office/drawing/2014/main" id="{ED11F613-EB7D-4A73-A86D-A6AC95D982F6}"/>
                </a:ext>
              </a:extLst>
            </p:cNvPr>
            <p:cNvSpPr/>
            <p:nvPr/>
          </p:nvSpPr>
          <p:spPr>
            <a:xfrm>
              <a:off x="1631919" y="5694450"/>
              <a:ext cx="835929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b="1" dirty="0"/>
                <a:t>intlit:7</a:t>
              </a:r>
            </a:p>
          </p:txBody>
        </p:sp>
        <p:sp>
          <p:nvSpPr>
            <p:cNvPr id="165" name="TextBox 164">
              <a:extLst>
                <a:ext uri="{FF2B5EF4-FFF2-40B4-BE49-F238E27FC236}">
                  <a16:creationId xmlns:a16="http://schemas.microsoft.com/office/drawing/2014/main" id="{0FA05330-31EF-4BDF-9EDF-54B9C972B6D1}"/>
                </a:ext>
              </a:extLst>
            </p:cNvPr>
            <p:cNvSpPr txBox="1"/>
            <p:nvPr/>
          </p:nvSpPr>
          <p:spPr>
            <a:xfrm>
              <a:off x="1873229" y="5379928"/>
              <a:ext cx="37702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chemeClr val="accent5"/>
                  </a:solidFill>
                </a:rPr>
                <a:t>T</a:t>
              </a:r>
              <a:r>
                <a:rPr lang="en-US" b="1" baseline="-25000" dirty="0">
                  <a:solidFill>
                    <a:schemeClr val="accent5"/>
                  </a:solidFill>
                </a:rPr>
                <a:t>1</a:t>
              </a:r>
            </a:p>
          </p:txBody>
        </p:sp>
        <p:sp>
          <p:nvSpPr>
            <p:cNvPr id="166" name="!!ipar1">
              <a:extLst>
                <a:ext uri="{FF2B5EF4-FFF2-40B4-BE49-F238E27FC236}">
                  <a16:creationId xmlns:a16="http://schemas.microsoft.com/office/drawing/2014/main" id="{0F7B5CFE-13E5-4401-AF11-05F90E1704D0}"/>
                </a:ext>
              </a:extLst>
            </p:cNvPr>
            <p:cNvSpPr/>
            <p:nvPr/>
          </p:nvSpPr>
          <p:spPr>
            <a:xfrm>
              <a:off x="400726" y="5137049"/>
              <a:ext cx="546181" cy="297269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400" b="1" dirty="0" err="1"/>
                <a:t>intlit</a:t>
              </a:r>
              <a:endParaRPr lang="en-US" sz="1400" b="1" dirty="0"/>
            </a:p>
          </p:txBody>
        </p:sp>
        <p:sp>
          <p:nvSpPr>
            <p:cNvPr id="169" name="!!ipar1">
              <a:extLst>
                <a:ext uri="{FF2B5EF4-FFF2-40B4-BE49-F238E27FC236}">
                  <a16:creationId xmlns:a16="http://schemas.microsoft.com/office/drawing/2014/main" id="{8532DE7D-EF54-4D60-959C-209AD47EA1F2}"/>
                </a:ext>
              </a:extLst>
            </p:cNvPr>
            <p:cNvSpPr/>
            <p:nvPr/>
          </p:nvSpPr>
          <p:spPr>
            <a:xfrm>
              <a:off x="400726" y="4839780"/>
              <a:ext cx="546181" cy="297269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i="1" dirty="0"/>
                <a:t>#2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5AFA32AF-2564-479D-B904-ABB7E8E7B755}"/>
              </a:ext>
            </a:extLst>
          </p:cNvPr>
          <p:cNvGrpSpPr/>
          <p:nvPr/>
        </p:nvGrpSpPr>
        <p:grpSpPr>
          <a:xfrm>
            <a:off x="2550827" y="3347585"/>
            <a:ext cx="4517112" cy="671562"/>
            <a:chOff x="2550827" y="3347585"/>
            <a:chExt cx="4517112" cy="671562"/>
          </a:xfrm>
        </p:grpSpPr>
        <p:sp>
          <p:nvSpPr>
            <p:cNvPr id="170" name="TextBox 169">
              <a:extLst>
                <a:ext uri="{FF2B5EF4-FFF2-40B4-BE49-F238E27FC236}">
                  <a16:creationId xmlns:a16="http://schemas.microsoft.com/office/drawing/2014/main" id="{D706CE33-93A7-41C8-989C-6A6CC3A74817}"/>
                </a:ext>
              </a:extLst>
            </p:cNvPr>
            <p:cNvSpPr txBox="1"/>
            <p:nvPr/>
          </p:nvSpPr>
          <p:spPr>
            <a:xfrm>
              <a:off x="2550827" y="3367905"/>
              <a:ext cx="154728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u="sng" dirty="0"/>
                <a:t>Token Stream:</a:t>
              </a:r>
            </a:p>
          </p:txBody>
        </p:sp>
        <p:sp>
          <p:nvSpPr>
            <p:cNvPr id="171" name="Rectangle 170">
              <a:extLst>
                <a:ext uri="{FF2B5EF4-FFF2-40B4-BE49-F238E27FC236}">
                  <a16:creationId xmlns:a16="http://schemas.microsoft.com/office/drawing/2014/main" id="{4613B056-6FAE-4F04-B005-2636EB875BED}"/>
                </a:ext>
              </a:extLst>
            </p:cNvPr>
            <p:cNvSpPr/>
            <p:nvPr/>
          </p:nvSpPr>
          <p:spPr>
            <a:xfrm>
              <a:off x="4051351" y="3367905"/>
              <a:ext cx="81573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b="1" dirty="0"/>
                <a:t>intlit:7</a:t>
              </a:r>
            </a:p>
          </p:txBody>
        </p:sp>
        <p:sp>
          <p:nvSpPr>
            <p:cNvPr id="172" name="Rectangle 171">
              <a:extLst>
                <a:ext uri="{FF2B5EF4-FFF2-40B4-BE49-F238E27FC236}">
                  <a16:creationId xmlns:a16="http://schemas.microsoft.com/office/drawing/2014/main" id="{A4C5B1BB-147F-40C1-9E18-7C87C05AECC2}"/>
                </a:ext>
              </a:extLst>
            </p:cNvPr>
            <p:cNvSpPr/>
            <p:nvPr/>
          </p:nvSpPr>
          <p:spPr>
            <a:xfrm>
              <a:off x="5585167" y="3367905"/>
              <a:ext cx="81573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b="1" dirty="0"/>
                <a:t>intlit:8</a:t>
              </a:r>
            </a:p>
          </p:txBody>
        </p:sp>
        <p:sp>
          <p:nvSpPr>
            <p:cNvPr id="173" name="Rectangle 172">
              <a:extLst>
                <a:ext uri="{FF2B5EF4-FFF2-40B4-BE49-F238E27FC236}">
                  <a16:creationId xmlns:a16="http://schemas.microsoft.com/office/drawing/2014/main" id="{B6F9E87F-29FC-4C4D-8BA1-EF06E6782135}"/>
                </a:ext>
              </a:extLst>
            </p:cNvPr>
            <p:cNvSpPr/>
            <p:nvPr/>
          </p:nvSpPr>
          <p:spPr>
            <a:xfrm>
              <a:off x="4838231" y="3367905"/>
              <a:ext cx="766557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b="1" dirty="0"/>
                <a:t>minus</a:t>
              </a:r>
            </a:p>
          </p:txBody>
        </p:sp>
        <p:sp>
          <p:nvSpPr>
            <p:cNvPr id="174" name="TextBox 173">
              <a:extLst>
                <a:ext uri="{FF2B5EF4-FFF2-40B4-BE49-F238E27FC236}">
                  <a16:creationId xmlns:a16="http://schemas.microsoft.com/office/drawing/2014/main" id="{BBB86BD8-7A14-43B9-8583-2D0DEE3F8B05}"/>
                </a:ext>
              </a:extLst>
            </p:cNvPr>
            <p:cNvSpPr txBox="1"/>
            <p:nvPr/>
          </p:nvSpPr>
          <p:spPr>
            <a:xfrm>
              <a:off x="4291264" y="3620466"/>
              <a:ext cx="3754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chemeClr val="accent5"/>
                  </a:solidFill>
                </a:rPr>
                <a:t>T</a:t>
              </a:r>
              <a:r>
                <a:rPr lang="en-US" b="1" baseline="-25000" dirty="0">
                  <a:solidFill>
                    <a:schemeClr val="accent5"/>
                  </a:solidFill>
                </a:rPr>
                <a:t>1</a:t>
              </a:r>
            </a:p>
          </p:txBody>
        </p:sp>
        <p:sp>
          <p:nvSpPr>
            <p:cNvPr id="175" name="TextBox 174">
              <a:extLst>
                <a:ext uri="{FF2B5EF4-FFF2-40B4-BE49-F238E27FC236}">
                  <a16:creationId xmlns:a16="http://schemas.microsoft.com/office/drawing/2014/main" id="{386DB70E-8326-434A-9B00-3AF0459081B1}"/>
                </a:ext>
              </a:extLst>
            </p:cNvPr>
            <p:cNvSpPr txBox="1"/>
            <p:nvPr/>
          </p:nvSpPr>
          <p:spPr>
            <a:xfrm>
              <a:off x="5074226" y="3638565"/>
              <a:ext cx="3754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chemeClr val="accent5"/>
                  </a:solidFill>
                </a:rPr>
                <a:t>T</a:t>
              </a:r>
              <a:r>
                <a:rPr lang="en-US" b="1" baseline="-25000" dirty="0">
                  <a:solidFill>
                    <a:schemeClr val="accent5"/>
                  </a:solidFill>
                </a:rPr>
                <a:t>2</a:t>
              </a:r>
            </a:p>
          </p:txBody>
        </p:sp>
        <p:sp>
          <p:nvSpPr>
            <p:cNvPr id="176" name="TextBox 175">
              <a:extLst>
                <a:ext uri="{FF2B5EF4-FFF2-40B4-BE49-F238E27FC236}">
                  <a16:creationId xmlns:a16="http://schemas.microsoft.com/office/drawing/2014/main" id="{B367EBCF-2139-4BD9-B4B2-C6D576ED6C5D}"/>
                </a:ext>
              </a:extLst>
            </p:cNvPr>
            <p:cNvSpPr txBox="1"/>
            <p:nvPr/>
          </p:nvSpPr>
          <p:spPr>
            <a:xfrm>
              <a:off x="5846455" y="3649815"/>
              <a:ext cx="3754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chemeClr val="accent5"/>
                  </a:solidFill>
                </a:rPr>
                <a:t>T</a:t>
              </a:r>
              <a:r>
                <a:rPr lang="en-US" b="1" baseline="-25000" dirty="0">
                  <a:solidFill>
                    <a:schemeClr val="accent5"/>
                  </a:solidFill>
                </a:rPr>
                <a:t>3</a:t>
              </a:r>
            </a:p>
          </p:txBody>
        </p:sp>
        <p:sp>
          <p:nvSpPr>
            <p:cNvPr id="177" name="Rectangle 176">
              <a:extLst>
                <a:ext uri="{FF2B5EF4-FFF2-40B4-BE49-F238E27FC236}">
                  <a16:creationId xmlns:a16="http://schemas.microsoft.com/office/drawing/2014/main" id="{E35A2854-31AE-4A12-83A4-3BD4EF268873}"/>
                </a:ext>
              </a:extLst>
            </p:cNvPr>
            <p:cNvSpPr/>
            <p:nvPr/>
          </p:nvSpPr>
          <p:spPr>
            <a:xfrm>
              <a:off x="6570687" y="3347585"/>
              <a:ext cx="497252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b="1" dirty="0" err="1"/>
                <a:t>eof</a:t>
              </a:r>
              <a:endParaRPr lang="en-US" b="1" dirty="0"/>
            </a:p>
          </p:txBody>
        </p:sp>
        <p:sp>
          <p:nvSpPr>
            <p:cNvPr id="178" name="TextBox 177">
              <a:extLst>
                <a:ext uri="{FF2B5EF4-FFF2-40B4-BE49-F238E27FC236}">
                  <a16:creationId xmlns:a16="http://schemas.microsoft.com/office/drawing/2014/main" id="{9D72ACD6-F2D1-4201-8E14-65FFD10DC68F}"/>
                </a:ext>
              </a:extLst>
            </p:cNvPr>
            <p:cNvSpPr txBox="1"/>
            <p:nvPr/>
          </p:nvSpPr>
          <p:spPr>
            <a:xfrm>
              <a:off x="6633855" y="3629495"/>
              <a:ext cx="37702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chemeClr val="accent5"/>
                  </a:solidFill>
                </a:rPr>
                <a:t>T</a:t>
              </a:r>
              <a:r>
                <a:rPr lang="en-US" b="1" baseline="-25000" dirty="0">
                  <a:solidFill>
                    <a:schemeClr val="accent5"/>
                  </a:solidFill>
                </a:rPr>
                <a:t>4</a:t>
              </a:r>
            </a:p>
          </p:txBody>
        </p:sp>
      </p:grpSp>
      <p:sp>
        <p:nvSpPr>
          <p:cNvPr id="179" name="TextBox 178">
            <a:extLst>
              <a:ext uri="{FF2B5EF4-FFF2-40B4-BE49-F238E27FC236}">
                <a16:creationId xmlns:a16="http://schemas.microsoft.com/office/drawing/2014/main" id="{A0F03425-E994-4996-A93C-EED8EC269BED}"/>
              </a:ext>
            </a:extLst>
          </p:cNvPr>
          <p:cNvSpPr txBox="1"/>
          <p:nvPr/>
        </p:nvSpPr>
        <p:spPr>
          <a:xfrm>
            <a:off x="269628" y="1657566"/>
            <a:ext cx="194155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E  </a:t>
            </a:r>
            <a:r>
              <a:rPr lang="en-US" dirty="0"/>
              <a:t>::=  </a:t>
            </a:r>
            <a:r>
              <a:rPr lang="en-US" i="1" dirty="0"/>
              <a:t>E </a:t>
            </a:r>
            <a:r>
              <a:rPr lang="en-US" b="1" dirty="0"/>
              <a:t>minus</a:t>
            </a:r>
            <a:r>
              <a:rPr lang="en-US" i="1" dirty="0"/>
              <a:t> T </a:t>
            </a:r>
            <a:r>
              <a:rPr lang="en-US" dirty="0"/>
              <a:t>#1</a:t>
            </a:r>
          </a:p>
          <a:p>
            <a:r>
              <a:rPr lang="en-US" i="1" dirty="0"/>
              <a:t>      </a:t>
            </a:r>
            <a:r>
              <a:rPr lang="en-US" dirty="0"/>
              <a:t>|  </a:t>
            </a:r>
            <a:r>
              <a:rPr lang="en-US" i="1" dirty="0"/>
              <a:t>T</a:t>
            </a:r>
          </a:p>
          <a:p>
            <a:r>
              <a:rPr lang="en-US" i="1" dirty="0"/>
              <a:t>T</a:t>
            </a:r>
            <a:r>
              <a:rPr lang="en-US" dirty="0"/>
              <a:t>  ::=  #2 </a:t>
            </a:r>
            <a:r>
              <a:rPr lang="en-US" b="1" dirty="0" err="1"/>
              <a:t>intlit</a:t>
            </a:r>
            <a:endParaRPr lang="en-US" b="1" dirty="0"/>
          </a:p>
        </p:txBody>
      </p:sp>
      <p:sp>
        <p:nvSpPr>
          <p:cNvPr id="180" name="TextBox 179">
            <a:extLst>
              <a:ext uri="{FF2B5EF4-FFF2-40B4-BE49-F238E27FC236}">
                <a16:creationId xmlns:a16="http://schemas.microsoft.com/office/drawing/2014/main" id="{7028AF19-540B-47DF-B8A6-FFC9672DBC95}"/>
              </a:ext>
            </a:extLst>
          </p:cNvPr>
          <p:cNvSpPr txBox="1"/>
          <p:nvPr/>
        </p:nvSpPr>
        <p:spPr>
          <a:xfrm>
            <a:off x="260765" y="1373364"/>
            <a:ext cx="17233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/>
              <a:t>Augmented CFG</a:t>
            </a:r>
          </a:p>
        </p:txBody>
      </p:sp>
      <p:sp>
        <p:nvSpPr>
          <p:cNvPr id="181" name="Rectangle 180">
            <a:extLst>
              <a:ext uri="{FF2B5EF4-FFF2-40B4-BE49-F238E27FC236}">
                <a16:creationId xmlns:a16="http://schemas.microsoft.com/office/drawing/2014/main" id="{45858245-CE4D-403F-B474-00697B4B30FD}"/>
              </a:ext>
            </a:extLst>
          </p:cNvPr>
          <p:cNvSpPr/>
          <p:nvPr/>
        </p:nvSpPr>
        <p:spPr>
          <a:xfrm>
            <a:off x="2601352" y="1662062"/>
            <a:ext cx="1114652" cy="46082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i="1" dirty="0"/>
              <a:t>T E’</a:t>
            </a:r>
          </a:p>
        </p:txBody>
      </p:sp>
      <p:sp>
        <p:nvSpPr>
          <p:cNvPr id="182" name="Rectangle 181">
            <a:extLst>
              <a:ext uri="{FF2B5EF4-FFF2-40B4-BE49-F238E27FC236}">
                <a16:creationId xmlns:a16="http://schemas.microsoft.com/office/drawing/2014/main" id="{2F183F65-A152-4494-950A-2A6B4B808103}"/>
              </a:ext>
            </a:extLst>
          </p:cNvPr>
          <p:cNvSpPr/>
          <p:nvPr/>
        </p:nvSpPr>
        <p:spPr>
          <a:xfrm>
            <a:off x="3716004" y="1662062"/>
            <a:ext cx="1448511" cy="46082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3" name="Rectangle 182">
            <a:extLst>
              <a:ext uri="{FF2B5EF4-FFF2-40B4-BE49-F238E27FC236}">
                <a16:creationId xmlns:a16="http://schemas.microsoft.com/office/drawing/2014/main" id="{6EC8067C-9E80-4B9E-96AB-FD8ACCBD525B}"/>
              </a:ext>
            </a:extLst>
          </p:cNvPr>
          <p:cNvSpPr/>
          <p:nvPr/>
        </p:nvSpPr>
        <p:spPr>
          <a:xfrm>
            <a:off x="2804590" y="1290961"/>
            <a:ext cx="6345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err="1"/>
              <a:t>intlit</a:t>
            </a:r>
            <a:endParaRPr lang="en-US" dirty="0"/>
          </a:p>
        </p:txBody>
      </p:sp>
      <p:sp>
        <p:nvSpPr>
          <p:cNvPr id="184" name="Rectangle 183">
            <a:extLst>
              <a:ext uri="{FF2B5EF4-FFF2-40B4-BE49-F238E27FC236}">
                <a16:creationId xmlns:a16="http://schemas.microsoft.com/office/drawing/2014/main" id="{15196F52-1509-4B8B-93E5-A4006DAD64F5}"/>
              </a:ext>
            </a:extLst>
          </p:cNvPr>
          <p:cNvSpPr/>
          <p:nvPr/>
        </p:nvSpPr>
        <p:spPr>
          <a:xfrm>
            <a:off x="4005541" y="1289925"/>
            <a:ext cx="76655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minus</a:t>
            </a:r>
            <a:endParaRPr lang="en-US" dirty="0"/>
          </a:p>
        </p:txBody>
      </p:sp>
      <p:sp>
        <p:nvSpPr>
          <p:cNvPr id="185" name="Rectangle 184">
            <a:extLst>
              <a:ext uri="{FF2B5EF4-FFF2-40B4-BE49-F238E27FC236}">
                <a16:creationId xmlns:a16="http://schemas.microsoft.com/office/drawing/2014/main" id="{084E8444-AF34-44C3-90C9-4EAC18D9EDAA}"/>
              </a:ext>
            </a:extLst>
          </p:cNvPr>
          <p:cNvSpPr/>
          <p:nvPr/>
        </p:nvSpPr>
        <p:spPr>
          <a:xfrm>
            <a:off x="4935212" y="1289924"/>
            <a:ext cx="5541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EOF</a:t>
            </a:r>
            <a:endParaRPr lang="en-US" dirty="0"/>
          </a:p>
        </p:txBody>
      </p:sp>
      <p:sp>
        <p:nvSpPr>
          <p:cNvPr id="186" name="Rectangle 185">
            <a:extLst>
              <a:ext uri="{FF2B5EF4-FFF2-40B4-BE49-F238E27FC236}">
                <a16:creationId xmlns:a16="http://schemas.microsoft.com/office/drawing/2014/main" id="{4CF6E9F5-8012-4536-B968-B8F4506691A1}"/>
              </a:ext>
            </a:extLst>
          </p:cNvPr>
          <p:cNvSpPr/>
          <p:nvPr/>
        </p:nvSpPr>
        <p:spPr>
          <a:xfrm>
            <a:off x="2286388" y="1703350"/>
            <a:ext cx="2968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/>
              <a:t>E</a:t>
            </a:r>
            <a:endParaRPr lang="en-US" dirty="0"/>
          </a:p>
        </p:txBody>
      </p:sp>
      <p:sp>
        <p:nvSpPr>
          <p:cNvPr id="187" name="Rectangle 186">
            <a:extLst>
              <a:ext uri="{FF2B5EF4-FFF2-40B4-BE49-F238E27FC236}">
                <a16:creationId xmlns:a16="http://schemas.microsoft.com/office/drawing/2014/main" id="{51677740-3BDF-4E46-9DEC-D31EA16DC205}"/>
              </a:ext>
            </a:extLst>
          </p:cNvPr>
          <p:cNvSpPr/>
          <p:nvPr/>
        </p:nvSpPr>
        <p:spPr>
          <a:xfrm>
            <a:off x="5164515" y="1662062"/>
            <a:ext cx="1008369" cy="46082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8" name="Rectangle 187">
            <a:extLst>
              <a:ext uri="{FF2B5EF4-FFF2-40B4-BE49-F238E27FC236}">
                <a16:creationId xmlns:a16="http://schemas.microsoft.com/office/drawing/2014/main" id="{A6947B3C-1725-453D-89EB-9A87F1C92DD6}"/>
              </a:ext>
            </a:extLst>
          </p:cNvPr>
          <p:cNvSpPr/>
          <p:nvPr/>
        </p:nvSpPr>
        <p:spPr>
          <a:xfrm>
            <a:off x="2601352" y="2135207"/>
            <a:ext cx="1114652" cy="46082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i="1" dirty="0"/>
          </a:p>
        </p:txBody>
      </p:sp>
      <p:sp>
        <p:nvSpPr>
          <p:cNvPr id="189" name="Rectangle 188">
            <a:extLst>
              <a:ext uri="{FF2B5EF4-FFF2-40B4-BE49-F238E27FC236}">
                <a16:creationId xmlns:a16="http://schemas.microsoft.com/office/drawing/2014/main" id="{4A65D1BC-65F2-4385-B3AA-9460A23B5D36}"/>
              </a:ext>
            </a:extLst>
          </p:cNvPr>
          <p:cNvSpPr/>
          <p:nvPr/>
        </p:nvSpPr>
        <p:spPr>
          <a:xfrm>
            <a:off x="3716004" y="2135207"/>
            <a:ext cx="1448511" cy="46082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/>
              <a:t>minus</a:t>
            </a:r>
            <a:r>
              <a:rPr lang="en-US" dirty="0"/>
              <a:t> </a:t>
            </a:r>
            <a:r>
              <a:rPr lang="en-US" i="1" dirty="0"/>
              <a:t>T</a:t>
            </a:r>
            <a:r>
              <a:rPr lang="en-US" dirty="0"/>
              <a:t> #1 </a:t>
            </a:r>
            <a:r>
              <a:rPr lang="en-US" i="1" dirty="0"/>
              <a:t>E</a:t>
            </a:r>
            <a:r>
              <a:rPr lang="en-US" dirty="0"/>
              <a:t>’</a:t>
            </a:r>
          </a:p>
        </p:txBody>
      </p:sp>
      <p:sp>
        <p:nvSpPr>
          <p:cNvPr id="190" name="Rectangle 189">
            <a:extLst>
              <a:ext uri="{FF2B5EF4-FFF2-40B4-BE49-F238E27FC236}">
                <a16:creationId xmlns:a16="http://schemas.microsoft.com/office/drawing/2014/main" id="{E0752D16-BA5E-4E81-80B1-3D10BCC86227}"/>
              </a:ext>
            </a:extLst>
          </p:cNvPr>
          <p:cNvSpPr/>
          <p:nvPr/>
        </p:nvSpPr>
        <p:spPr>
          <a:xfrm>
            <a:off x="5164515" y="2135207"/>
            <a:ext cx="1008369" cy="46082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ε</a:t>
            </a:r>
          </a:p>
        </p:txBody>
      </p:sp>
      <p:sp>
        <p:nvSpPr>
          <p:cNvPr id="191" name="Rectangle 190">
            <a:extLst>
              <a:ext uri="{FF2B5EF4-FFF2-40B4-BE49-F238E27FC236}">
                <a16:creationId xmlns:a16="http://schemas.microsoft.com/office/drawing/2014/main" id="{5B8A4208-6785-4621-9960-AAB2FC6F7193}"/>
              </a:ext>
            </a:extLst>
          </p:cNvPr>
          <p:cNvSpPr/>
          <p:nvPr/>
        </p:nvSpPr>
        <p:spPr>
          <a:xfrm>
            <a:off x="2292478" y="2202549"/>
            <a:ext cx="3545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/>
              <a:t>E’</a:t>
            </a:r>
            <a:endParaRPr lang="en-US" dirty="0"/>
          </a:p>
        </p:txBody>
      </p:sp>
      <p:sp>
        <p:nvSpPr>
          <p:cNvPr id="192" name="Rectangle 191">
            <a:extLst>
              <a:ext uri="{FF2B5EF4-FFF2-40B4-BE49-F238E27FC236}">
                <a16:creationId xmlns:a16="http://schemas.microsoft.com/office/drawing/2014/main" id="{4D084B78-9262-4D51-B4EF-9114896288AB}"/>
              </a:ext>
            </a:extLst>
          </p:cNvPr>
          <p:cNvSpPr/>
          <p:nvPr/>
        </p:nvSpPr>
        <p:spPr>
          <a:xfrm>
            <a:off x="2601352" y="2608354"/>
            <a:ext cx="1114652" cy="46082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#2</a:t>
            </a:r>
            <a:r>
              <a:rPr lang="en-US" b="1" dirty="0"/>
              <a:t> </a:t>
            </a:r>
            <a:r>
              <a:rPr lang="en-US" b="1" dirty="0" err="1"/>
              <a:t>intlit</a:t>
            </a:r>
            <a:r>
              <a:rPr lang="en-US" b="1" dirty="0"/>
              <a:t> </a:t>
            </a:r>
          </a:p>
        </p:txBody>
      </p:sp>
      <p:sp>
        <p:nvSpPr>
          <p:cNvPr id="193" name="Rectangle 192">
            <a:extLst>
              <a:ext uri="{FF2B5EF4-FFF2-40B4-BE49-F238E27FC236}">
                <a16:creationId xmlns:a16="http://schemas.microsoft.com/office/drawing/2014/main" id="{358A0B49-AE9C-43BC-87D3-AE6D9D1B0611}"/>
              </a:ext>
            </a:extLst>
          </p:cNvPr>
          <p:cNvSpPr/>
          <p:nvPr/>
        </p:nvSpPr>
        <p:spPr>
          <a:xfrm>
            <a:off x="3716004" y="2608354"/>
            <a:ext cx="1448511" cy="46082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4" name="Rectangle 193">
            <a:extLst>
              <a:ext uri="{FF2B5EF4-FFF2-40B4-BE49-F238E27FC236}">
                <a16:creationId xmlns:a16="http://schemas.microsoft.com/office/drawing/2014/main" id="{79DA0E35-A60F-40E6-9C11-697ADEC783AA}"/>
              </a:ext>
            </a:extLst>
          </p:cNvPr>
          <p:cNvSpPr/>
          <p:nvPr/>
        </p:nvSpPr>
        <p:spPr>
          <a:xfrm>
            <a:off x="5164515" y="2608354"/>
            <a:ext cx="1008369" cy="46082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5" name="Rectangle 194">
            <a:extLst>
              <a:ext uri="{FF2B5EF4-FFF2-40B4-BE49-F238E27FC236}">
                <a16:creationId xmlns:a16="http://schemas.microsoft.com/office/drawing/2014/main" id="{2A5FC521-140F-4D83-BD80-FF8775F094FF}"/>
              </a:ext>
            </a:extLst>
          </p:cNvPr>
          <p:cNvSpPr/>
          <p:nvPr/>
        </p:nvSpPr>
        <p:spPr>
          <a:xfrm>
            <a:off x="2286388" y="2665061"/>
            <a:ext cx="2968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/>
              <a:t>T</a:t>
            </a:r>
            <a:endParaRPr lang="en-US" dirty="0"/>
          </a:p>
        </p:txBody>
      </p:sp>
      <p:grpSp>
        <p:nvGrpSpPr>
          <p:cNvPr id="196" name="Group 195">
            <a:extLst>
              <a:ext uri="{FF2B5EF4-FFF2-40B4-BE49-F238E27FC236}">
                <a16:creationId xmlns:a16="http://schemas.microsoft.com/office/drawing/2014/main" id="{DE13A04F-4F3D-42B3-BC37-5E1D6EE554E5}"/>
              </a:ext>
            </a:extLst>
          </p:cNvPr>
          <p:cNvGrpSpPr/>
          <p:nvPr/>
        </p:nvGrpSpPr>
        <p:grpSpPr>
          <a:xfrm>
            <a:off x="6357763" y="1383052"/>
            <a:ext cx="2720225" cy="1862472"/>
            <a:chOff x="3720651" y="3276600"/>
            <a:chExt cx="2720225" cy="1862472"/>
          </a:xfrm>
        </p:grpSpPr>
        <p:sp>
          <p:nvSpPr>
            <p:cNvPr id="197" name="TextBox 196">
              <a:extLst>
                <a:ext uri="{FF2B5EF4-FFF2-40B4-BE49-F238E27FC236}">
                  <a16:creationId xmlns:a16="http://schemas.microsoft.com/office/drawing/2014/main" id="{7D4E8985-73B5-4E66-AB9F-077FC7522A69}"/>
                </a:ext>
              </a:extLst>
            </p:cNvPr>
            <p:cNvSpPr txBox="1"/>
            <p:nvPr/>
          </p:nvSpPr>
          <p:spPr>
            <a:xfrm>
              <a:off x="3720651" y="3276600"/>
              <a:ext cx="188987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u="sng" dirty="0"/>
                <a:t>Eval Stack Actions</a:t>
              </a:r>
            </a:p>
          </p:txBody>
        </p:sp>
        <p:sp>
          <p:nvSpPr>
            <p:cNvPr id="198" name="TextBox 197">
              <a:extLst>
                <a:ext uri="{FF2B5EF4-FFF2-40B4-BE49-F238E27FC236}">
                  <a16:creationId xmlns:a16="http://schemas.microsoft.com/office/drawing/2014/main" id="{67317A9C-999B-45C7-9B9D-5D2D944D0024}"/>
                </a:ext>
              </a:extLst>
            </p:cNvPr>
            <p:cNvSpPr txBox="1"/>
            <p:nvPr/>
          </p:nvSpPr>
          <p:spPr>
            <a:xfrm>
              <a:off x="3742664" y="3581400"/>
              <a:ext cx="4171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#1</a:t>
              </a:r>
            </a:p>
          </p:txBody>
        </p:sp>
        <p:sp>
          <p:nvSpPr>
            <p:cNvPr id="199" name="TextBox 198">
              <a:extLst>
                <a:ext uri="{FF2B5EF4-FFF2-40B4-BE49-F238E27FC236}">
                  <a16:creationId xmlns:a16="http://schemas.microsoft.com/office/drawing/2014/main" id="{CB093C21-9B0A-4ABD-865A-CC1EE0DDE28F}"/>
                </a:ext>
              </a:extLst>
            </p:cNvPr>
            <p:cNvSpPr txBox="1"/>
            <p:nvPr/>
          </p:nvSpPr>
          <p:spPr>
            <a:xfrm>
              <a:off x="3742664" y="4769740"/>
              <a:ext cx="4171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#2</a:t>
              </a:r>
            </a:p>
          </p:txBody>
        </p:sp>
        <p:sp>
          <p:nvSpPr>
            <p:cNvPr id="200" name="Rectangle 199">
              <a:extLst>
                <a:ext uri="{FF2B5EF4-FFF2-40B4-BE49-F238E27FC236}">
                  <a16:creationId xmlns:a16="http://schemas.microsoft.com/office/drawing/2014/main" id="{D910F925-0CD4-43DD-867C-6824701A7117}"/>
                </a:ext>
              </a:extLst>
            </p:cNvPr>
            <p:cNvSpPr/>
            <p:nvPr/>
          </p:nvSpPr>
          <p:spPr>
            <a:xfrm>
              <a:off x="4036372" y="3581400"/>
              <a:ext cx="2404504" cy="120032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err="1"/>
                <a:t>tTrans</a:t>
              </a:r>
              <a:r>
                <a:rPr lang="en-US" dirty="0"/>
                <a:t> = </a:t>
              </a:r>
              <a:r>
                <a:rPr lang="en-US" dirty="0" err="1"/>
                <a:t>sem.pop</a:t>
              </a:r>
              <a:r>
                <a:rPr lang="en-US" dirty="0"/>
                <a:t>() ; </a:t>
              </a:r>
            </a:p>
            <a:p>
              <a:r>
                <a:rPr lang="en-US" dirty="0" err="1"/>
                <a:t>eTrans</a:t>
              </a:r>
              <a:r>
                <a:rPr lang="en-US" dirty="0"/>
                <a:t> =sem. pop() ; </a:t>
              </a:r>
            </a:p>
            <a:p>
              <a:r>
                <a:rPr lang="en-US" dirty="0" err="1"/>
                <a:t>LTrans</a:t>
              </a:r>
              <a:r>
                <a:rPr lang="en-US" dirty="0"/>
                <a:t> = </a:t>
              </a:r>
              <a:r>
                <a:rPr lang="en-US" dirty="0" err="1"/>
                <a:t>eTrans</a:t>
              </a:r>
              <a:r>
                <a:rPr lang="en-US" dirty="0"/>
                <a:t> - </a:t>
              </a:r>
              <a:r>
                <a:rPr lang="en-US" dirty="0" err="1"/>
                <a:t>tTrans</a:t>
              </a:r>
              <a:r>
                <a:rPr lang="en-US" dirty="0"/>
                <a:t>;</a:t>
              </a:r>
            </a:p>
            <a:p>
              <a:r>
                <a:rPr lang="en-US" dirty="0" err="1"/>
                <a:t>sem.push</a:t>
              </a:r>
              <a:r>
                <a:rPr lang="en-US" dirty="0"/>
                <a:t>(</a:t>
              </a:r>
              <a:r>
                <a:rPr lang="en-US" dirty="0" err="1"/>
                <a:t>LTrans</a:t>
              </a:r>
              <a:r>
                <a:rPr lang="en-US" dirty="0"/>
                <a:t>)</a:t>
              </a:r>
            </a:p>
          </p:txBody>
        </p:sp>
        <p:sp>
          <p:nvSpPr>
            <p:cNvPr id="201" name="Rectangle 200">
              <a:extLst>
                <a:ext uri="{FF2B5EF4-FFF2-40B4-BE49-F238E27FC236}">
                  <a16:creationId xmlns:a16="http://schemas.microsoft.com/office/drawing/2014/main" id="{70DB551B-3EB7-418E-A65A-FE6C07616B51}"/>
                </a:ext>
              </a:extLst>
            </p:cNvPr>
            <p:cNvSpPr/>
            <p:nvPr/>
          </p:nvSpPr>
          <p:spPr>
            <a:xfrm>
              <a:off x="3998502" y="4755558"/>
              <a:ext cx="229819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/>
                <a:t> </a:t>
              </a:r>
              <a:r>
                <a:rPr lang="en-US" dirty="0" err="1"/>
                <a:t>sem.push</a:t>
              </a:r>
              <a:r>
                <a:rPr lang="en-US" dirty="0"/>
                <a:t>(</a:t>
              </a:r>
              <a:r>
                <a:rPr lang="en-US" b="1" dirty="0" err="1"/>
                <a:t>look</a:t>
              </a:r>
              <a:r>
                <a:rPr lang="en-US" dirty="0" err="1"/>
                <a:t>.value</a:t>
              </a:r>
              <a:r>
                <a:rPr lang="en-US" dirty="0"/>
                <a:t>)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9749465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:a14="http://schemas.microsoft.com/office/drawing/2010/main" xmlns:a16="http://schemas.microsoft.com/office/drawing/2014/main" xmlns:p14="http://schemas.microsoft.com/office/powerpoint/2010/main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8" grpId="0" animBg="1"/>
      <p:bldP spid="149" grpId="0" animBg="1"/>
      <p:bldP spid="150" grpId="0" animBg="1"/>
      <p:bldP spid="151" grpId="0" animBg="1"/>
      <p:bldP spid="152" grpId="0" animBg="1"/>
      <p:bldP spid="153" grpId="0"/>
      <p:bldP spid="154" grpId="0" animBg="1"/>
      <p:bldP spid="155" grpId="0"/>
      <p:bldP spid="156" grpId="0" animBg="1"/>
      <p:bldP spid="167" grpId="0" animBg="1"/>
      <p:bldP spid="168" grpId="0" animBg="1"/>
    </p:bldLst>
  </p:timing>
</p:sld>
</file>

<file path=ppt/slides/slide32.xml><?xml version="1.0" encoding="utf-8"?>
<p:sld xmlns:a14="http://schemas.microsoft.com/office/drawing/2010/main" xmlns:a16="http://schemas.microsoft.com/office/drawing/2014/main" xmlns:p14="http://schemas.microsoft.com/office/powerpoint/2010/main" xmlns:mc="http://schemas.openxmlformats.org/markup-compatibility/2006" xmlns:p159="http://schemas.microsoft.com/office/powerpoint/2015/09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2" descr="data:image/jpeg;base64,/9j/4AAQSkZJRgABAQAAAQABAAD/2wCEAAkGBxAQDw8PDxAPDw8NDw0NDw0NDw8NDQ0NFBEWFhQRFBQYHCggGBolGxQUITEiJSkrLi4uFx8zODMsNyguLisBCgoKDgwNFA8PFCwcFBwsLCwrLCwsLCwsLDc2LDctLCwsLCwsLCwsLDcsLCwsLCwsKywsKys3LCssLCwsLCssK//AABEIALIBGwMBIgACEQEDEQH/xAAcAAACAgMBAQAAAAAAAAAAAAACAwEEAAUHBgj/xABEEAACAgECAgYGBgcFCQEAAAABAgADEQQSBSEGEzFBUWEHInGBkaEUIzJyorEzQ1Jic7LBQmOS0fA0RFOCk6Oz0/EW/8QAGQEBAQEBAQEAAAAAAAAAAAAAAQACAwQF/8QAHBEBAQEAAwEBAQAAAAAAAAAAAAERAhIxIUET/9oADAMBAAIRAxEAPwDpJEUwjoBEdZIMkNCZYhoo8NMMr5MIPFDMjEgPMzEJKyJO6ATIJLTA8WxiWaRWGeV7SIs2RbWSQLhKbiXGMq2CMqKmExbyN8QExTrGFoJmtGEEwS0N1immpWbE75O6JYyN01oPzBJgAyYyjGGYpkGQZuVmw1jIC5grMY4iB9kHfABgsZjk3xRbZK1lsO0ypYZzbRZZFZmGDmKdogkRpWRtnkdSSsS6S3tgskkpFYJEttXEvWY6iZOYW2CViEwDJg5ikOJXePYxLiWrFZ4sx7CLaKwjJgu0NzFESBTCKYRziKYRRRMEtMYQDNBhinIEPMXZEEu2ZizCJIE0BiGIvdI3TcZphg4g7oStNMm0LzmWU9pjaSB7Y1mB5Tc8Y3610Axlg5mLac66Qm0Ss6S2TFssz1a1UKQdssssXiZLs7LBxLT1xZrnk12JgmWFqkvp5alUwDHtXFMsQQRFMssMsWyyRBEWRLJSAa5rUqtFGWdS1daNZa611pzaywhUUZxzJ9s8vw7pJZqtW9VOnX6LW5Q6my0hrMPs3IqqRjPZk9hB74WyenjxvLxu3izLmlQWqWQHAd0yRjJU4JHlDs0uIyixrTAdZcamAa4pQKRb1y5YsS0QoOsXLdsrWLNRkpxEPGOMRRmoAmCTCxMxEFwhC2yQs1owOISiSoh4m5WaiNoPjFhcxtaTUrNgL055lZhNgW7sSrYnMwpiriZuhsIswIcSOrkzMwLuBrkdVLGJBE+e9JS1RgSRmTmKKtpEoW1zZtKlqSTXssA1y06Qeznjs58u2IISmaDplxmzTCujS0tdrNTgVDYxqrBJAdj2E5BwM9xJ5Ccu6W9LdVqry263T11N9VQjtWa8f2mIIy/n3d0t9BOlGpGu0iW51O+4obHLHU4t9U7rOZdV3btp8ORGIqYnp70f12n0q6jWa5rmttrrXS7rDXv2s+cZC+rtPYvwmt6I2XDh/E7w7V10PoFdq8LdbvZ1eup/7L7dvPu5eUuelzjranXGnDLTo91VaMCm5zjfaQfHAA8h5mW2SmnouipbS+p1evTUPTXYr3k7jXWoQHduAWvl3EmHplx1Xo7xOrVaaq+jJpsB2hhtdWBKsrD9oMCDLt1QM1XQ/R/RuH6WkqUYVB3RhtZbbCXcEdx3MZs3eIVLKMSrdVL7vK9hiGquSU7BNpeBKFqzUVUrIlxLNgiGWajKq4JimWWysApNQKpEjEs9XM6qaFV0QmWq6x3zAuJHOdI51Dp4Re2bTQaU2HHhDv0LBjhZJq0SWCOUsrXtzuWIc+EZRhQIHdK9vOPsEQwlapFZ1iWlrbkwXpmWlbEMCHskRWO6mCROa6TW1r/s/E9Xp/3NZSbl9mUO0fCXrelGroVWNmi1qFtuaLPrhyJyyert7POeH16Hu9szbPI6Pp2rfpdLqFwOZqHWqPEnkMCbXR9K9DbyXUIp8LMpj3nl84YW4AkOgmVXI4yjK48UYMPlIdoIhkEWahCdostEPO9I+hej1oJdOrtPZdVhXz5jsM8JpqqeBvYlYXWa7co6+xXrp09T8wgwD65XBPMH1hjPOdZZppuk/BU12nNDOajvWxbUUMyuARnB7eRIinG+mvFL+McQ2aaprerBqorRRu6sHJZieQ5nJJIA5Ca3T26nhWtp+k0bbdOwtSt8BHXmMq6HBHM8wcZ7e8Tt3Rzo5p9BV1dAyzYNt74NtzeLHw8AOQlbpj0bq4jpzS+FsXL0XYy1NuO3zU9hHePPESv8N4rXqqK9RUcpau4Z7VPYVPmDke6NdpyX0b8YfQ6y7hmszX1liogJylWqGRjn3ONmD2HC+M6q0ghniLHjWEVYs0FZzK9ksuIphFKbrF7ZadIplmozSGUQSojWSDtm2STiYBmGUzDqq5zUrNg6dLujm0QHtlzTJgRwqjBapcPfY/hmbyq5c5wJqtQg98itiO+VilW+K6frB6oAnnLaGBwZvDqCOfxEr3sDCXGr9aZlME15l9qcxJGJrWVUUxg04IjsiSg5wKjbRjulc1TcXVHvEqlIaXj9N0z0zfbDoe/Kgr+E/wBJsaeL6aw+rbXz7idp+BnIw8NbiO+eXHZ3ThvELKT1mntKkjblcEMPMHl4TYHpRY/LU6fSakeNtI3/ABHZ8JwKjiFiHKOynxViv5TZ6bpTqUx9aWx3OA/5yxO2V8R0BO46bUaVv29HqC34WwBLycZKGr6Pr7bFaytGp1dO5whOCd45e7znG9P04s/WVo3mpKH+s9N0U4+us1en09dVhtssU4XayqinLMxzyAAzmVid2KQGQRrGLaYaJZIpq48wCYgg1xbVx7tFEzUDkHpz4UqDS61TssLHTWYwGYAb0ceJXDD3jwnvejXEKtVpqGr1NWpc0oXdMI7MAAzNXklDntBm8uoR8b0R9p3LvVW2t4jPYYNOmrQk111oT2lEVC3twOcUr2UkRDrNjZk9sQ9Ug1zpFMkvPTKt+nLh0BKk1WPuXwAHfjAOSP8AQilZq4pq5pE1dq8hbYCD/bC2L/nLdfEbe80WexjU59zgD5ynKKyrjIYPVGQvEsfbptXzVetX4rylijiFDdliZ8CdpHxm5WSBUYYqM2dSqeYwfMHMLq5vWcBpk9XPhG7oVaySkZRYqvVu74tkxLhSA6jxmmWvYxdktOqyvYuYFXdjK7GW3qPxijTLThCjMtVafvJxBVMRgaGnDlAxjOZWann2ySfCTg+EC+ejpTAagieh+jL/AKBgWaZe4j8pwdHnthmYm7bS9vYezsxFnSeUU1daMzKqgszEKqqCzMxOAAB2kmfS/oq6DrwzTdbco+n6pVN5JDdQnaKFPZy/tEdp8QBOJdDdNt4nw1hyI1uk+doE+pCZjlTEEyDIJgkzJYRFssImQTJEssWRHOZoeNcYfT2Kq1i0MuSA4Vwc+Hh2/CagbbEzE1Om45v5GmwEDcdpVwozjJPKKv11uQQ+0KTlVVSG95BjgbTU3pWCXYADme849gldtUGC9WQxdlUE5AGT2nvlC5nO6xuWRk4GCVA8JouMcQSzTOihw1nqbWUA4yN2TnzmgucW6XaTRu4s1P0qzu02lVNqHsw1vYPjnynP+kHpO1TnFAq0yfsIotdh4M7Dn7gJ5njOiapvVzt/KeftrYmReqo6d3g+ulb9/epz8cTY09PKmP1lLLkAeqVcAe/E5+yEQMzOJ1fSdKNIxytvVn97cnz7PnNkNat2PrUtA7CWWzkfP3Ti4eMTUMOw4lidwSxE7ayD+1TY1Rx7Oa/KXKeJEY232jyvqS4f4lIPynEtNx/U1/Zusx4Fiw+Bm10vTXULgNscfvLg/EYjNix2McbcAFhTaCcfUuVb2lXAlqvjKEZK2IP2mQlM/eE5RpOnFf6yojzRgfkcfnNxpOl2nJylr1E9oYMvzHKanKs3jHRE1a2fYsU+xhG2rge2eKo40lvPdTb5+oW+I5y2usbI2FkHL1Vcso9zZ/Ob7s9G+cQCJrk4oezejeViNUfiuRNhVxCsAGypsEgb62S5c/8AKcj4R7RdU4PZGLWccxLOk12mY4WxM/st6jfBpsColqxpjXEOpnoPoyeWZVv0wHOZ7Hq02Jm6W7KcyoUmtGPAnoJxY9mhu970j83la7oBxnu4fd/1NN/7J9KSJ5e9dHzI3o+4z36C/wBz0H8nla3olxGs/WaLWKPEUWMPioM+pZkv6UuS9APRpZW9Ws17MjVsltOkU+srqcq1rd2Dz2j3nunUmjiIBEzeRhJMExpSCUjqwkwGaOKxTLHUUTPN9JeHay2xH0w0xFanAvewMWPkq4+ffPTFYBWMqx5PTcDu2qdXrnQsQxo022is88lSQNzD3y9reJaTTglyuSc/WEDPjgdpkcY6PNexZNVdRkk7UWtgCe3nyPznldT6NrCSRrA5PfZSwPvO8zes4bxPp4jblRCwPq5X1RtxjtPP5TTXdIaWABSxTnt9Uj84d/o81q/Zehx5O6n5rNbqOhXEF7aC33LK2+W6XqJ4nqNNYMB+0AHKtPLajQjcSpBB7METf38B1afb0148+qcj4gTX3aYryZWU+DAqfnJNPZo/KVzo/Kbh6fD5GQKj5y1NG+h8op9EZ6Ejxx8Ii5l7x8DiSaA6ZpDUsO6bglPH5ZhCtTnmOfuimi5wlczctpAfD3RDaEYklNLyO+X9Nxy+v7Nrjy3Ej4GIbQeEU2kYRTfU9Mbx9sJZ95cH5Ymx03TKsn163X7jBh88TxTVMO6KOYYnV9L0vpYbRcpX/h3qCo/xDHwm40vGFK5qPVNyIbT2MFPPs2ElfgBOIbo6nVuhyrMp8VJB+UMT6A0XHnA9aypjnBW5Hq7/ANtMg+8CbBekFJwLVZN3Y1ZXUVn3ocjt7xOB6fpLqU/WFvv+t8+2bbR9NCCOsrzjvRsH4H/OF0/Hb0eizlXcjEdqA4ce1TzEFtLOX0dOKrMB2JxjC6lBaB7GOce4iXU6RLgbdQQO4C9wP5oTnix3/EiZInNJmSJmYamYgMsLMzMEDEwiHBMjpZWLKR0gy0q5qi2qluCY6VJqzA6sy8YE1oxSKQNsvFRBKCalGKeINlYbtAPkwBEtmsSNkdZxqbuAaSz9JptOx8TUgPxAmv1HQXhz/wC77T4122p8t2J6XEjEdGORekHohptFRXbQb91lwqKvYrVqNjNnG3OfV8ZzzU6UgjnkEZ5ztfpVrzo6fLVL/wCKycx1GnyVH92x8O9I6lHg+lDbsgYG3tHtm5//ABmtdRbVpy9VgyjI1ZJHZ9nOe490fwTRgK/Lt2f1nW+jyY0mnHhWPzMJ9pcN1XR7U1/pNNeuO802Y+OMTXPpMcuYPh2H4T6UlfUaSuwYsrrcfvor/mJoa+cfo7Dv+MxkbHMAzvOq6J6Cz7WlqXzq3Un8BE1Op9Heib7DX1fddXH4lJ+ck4tYPFZXatT28vdOtav0ZdvVakHwFtRH4lP9JpdX6OdYv2RTb9yzB/EBIucPpAeyAdAZ7DV9EdXXzfS3Y8UXrB8VzNTboypwQynwYFT8DJNC+kYRRqYd03r1kf8AyKKeKwTSc4W8zamhT3SPoawL6/zMzF5mbp5tODLSN0DMjMtOGbpm6LzIzJYbugl4G6RujpwzdIzF7pBaRwwtBLRReCWijC0HMWWkb5Ie6QWii8EvNDDiYJMSXgl46MNJg7oovB3y1Y876RU3aSvy1CH/ALdk509P1iD+6sJ/xJOkdNuelHldWfwtPBPX9cn8G3+aubjNXeE0cnx+75eM6Pwjlp6R4VrPBcJXCv7R3eU9xw9vqav4aflDfqXyZBMQXgmyOrDy0gmI62R1kdWHEwCYo2QTZLRhpaJurVxh1Vx4OoYfOQXg7o6sarV9F9DZndpqhnvqBpP4CJptX6PNI36N7az4Erag9xAPznrS8E2S1Y51rPRzcP0VtVnkwapv6j5zUv0N1oJH0djjvD1kH35nWuskb4fD9et3SN0Rvmb55Ndup+6RuiN8gvHVixukF5W6yR1kliwXkF5WNkjrIpYNkEvEGyCbIg8vALxJsgGySPLwC8SXgF4hY3wS8rl5BeKOLwS8QXgl4o/fBNkQXg74hQ6UtnTH79Z+c8a6fWqf7i0fjrnrukBzp2+9X/MJ5f8AWL/Ct/nSajFXeFJlX+8O/wAp6vSvitB4Io+U8vwtRsfP7X9Jv6W9RPur+UP0xdNsHrZWLTN0UsGyR1srbpBeKWeskGyVS8HfJLW+YWlcNCzJDZ4svMaLaSSbIPWxbGBmOB7UyJkyeJ6UGYZkyICYJmTIgMgzJk0kGCZEyTKIJmTIoJgGZMikGCZkyICYMyZFIMEzJkQ1/Gv0De1P5xPNN+kX+Db/ADpMmTU8Zq/w77Lfe/pN3V9lfur+UmZJJkTJkkgwTImTQCZEyZFDWGJkyZpYYtpkySJaLmTJqCv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2E7B548D-8B71-4E47-82C1-D826FE9E22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7218"/>
            <a:ext cx="9144000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Actions Preserved Through Transforms</a:t>
            </a:r>
            <a:br>
              <a:rPr lang="en-US" sz="2000" i="1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i="1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SDT for Top-Down Parsing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54" name="Slide Number Placeholder 3">
            <a:extLst>
              <a:ext uri="{FF2B5EF4-FFF2-40B4-BE49-F238E27FC236}">
                <a16:creationId xmlns:a16="http://schemas.microsoft.com/office/drawing/2014/main" id="{7A48B69A-7F98-4C05-AE5B-BF642E55C0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88573" y="6589986"/>
            <a:ext cx="2057400" cy="257610"/>
          </a:xfrm>
        </p:spPr>
        <p:txBody>
          <a:bodyPr/>
          <a:lstStyle/>
          <a:p>
            <a:fld id="{E2218D17-624A-4996-8458-E634E28CA05F}" type="slidenum">
              <a:rPr lang="en-US" smtClean="0"/>
              <a:t>32</a:t>
            </a:fld>
            <a:endParaRPr lang="en-US" dirty="0"/>
          </a:p>
        </p:txBody>
      </p:sp>
      <p:sp>
        <p:nvSpPr>
          <p:cNvPr id="111" name="!!eof1">
            <a:extLst>
              <a:ext uri="{FF2B5EF4-FFF2-40B4-BE49-F238E27FC236}">
                <a16:creationId xmlns:a16="http://schemas.microsoft.com/office/drawing/2014/main" id="{E3D4D442-196D-4741-94D5-340BFE14BE7A}"/>
              </a:ext>
            </a:extLst>
          </p:cNvPr>
          <p:cNvSpPr/>
          <p:nvPr/>
        </p:nvSpPr>
        <p:spPr>
          <a:xfrm>
            <a:off x="3409798" y="5728080"/>
            <a:ext cx="546046" cy="29726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dirty="0" err="1"/>
              <a:t>eof</a:t>
            </a:r>
            <a:endParaRPr lang="en-US" sz="1600" b="1" dirty="0"/>
          </a:p>
        </p:txBody>
      </p:sp>
      <p:sp>
        <p:nvSpPr>
          <p:cNvPr id="112" name="!!stack1">
            <a:extLst>
              <a:ext uri="{FF2B5EF4-FFF2-40B4-BE49-F238E27FC236}">
                <a16:creationId xmlns:a16="http://schemas.microsoft.com/office/drawing/2014/main" id="{22ABFE79-3689-460E-95CB-03A89D05A9FE}"/>
              </a:ext>
            </a:extLst>
          </p:cNvPr>
          <p:cNvSpPr/>
          <p:nvPr/>
        </p:nvSpPr>
        <p:spPr>
          <a:xfrm>
            <a:off x="3386166" y="6031307"/>
            <a:ext cx="570304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400" dirty="0"/>
              <a:t>Predict</a:t>
            </a:r>
          </a:p>
          <a:p>
            <a:pPr algn="ctr"/>
            <a:r>
              <a:rPr lang="en-US" sz="1400" dirty="0"/>
              <a:t>Stack</a:t>
            </a:r>
          </a:p>
        </p:txBody>
      </p:sp>
      <p:sp>
        <p:nvSpPr>
          <p:cNvPr id="113" name="!!ipar1">
            <a:extLst>
              <a:ext uri="{FF2B5EF4-FFF2-40B4-BE49-F238E27FC236}">
                <a16:creationId xmlns:a16="http://schemas.microsoft.com/office/drawing/2014/main" id="{98F6C52A-8201-4AC2-905B-58B4BD0C7ED5}"/>
              </a:ext>
            </a:extLst>
          </p:cNvPr>
          <p:cNvSpPr/>
          <p:nvPr/>
        </p:nvSpPr>
        <p:spPr>
          <a:xfrm>
            <a:off x="3409797" y="5424098"/>
            <a:ext cx="546181" cy="29726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i="1" dirty="0"/>
              <a:t>E’</a:t>
            </a:r>
          </a:p>
        </p:txBody>
      </p:sp>
      <p:sp>
        <p:nvSpPr>
          <p:cNvPr id="114" name="Stack1">
            <a:extLst>
              <a:ext uri="{FF2B5EF4-FFF2-40B4-BE49-F238E27FC236}">
                <a16:creationId xmlns:a16="http://schemas.microsoft.com/office/drawing/2014/main" id="{89924D5A-21C3-4C75-90E4-D4F48010BBA8}"/>
              </a:ext>
            </a:extLst>
          </p:cNvPr>
          <p:cNvSpPr/>
          <p:nvPr/>
        </p:nvSpPr>
        <p:spPr>
          <a:xfrm>
            <a:off x="3963174" y="6029081"/>
            <a:ext cx="729564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400" dirty="0"/>
              <a:t>Semantic</a:t>
            </a:r>
          </a:p>
          <a:p>
            <a:pPr algn="ctr"/>
            <a:r>
              <a:rPr lang="en-US" sz="1400" dirty="0"/>
              <a:t>Stack</a:t>
            </a:r>
          </a:p>
        </p:txBody>
      </p:sp>
      <p:sp>
        <p:nvSpPr>
          <p:cNvPr id="115" name="Rectangle 114">
            <a:extLst>
              <a:ext uri="{FF2B5EF4-FFF2-40B4-BE49-F238E27FC236}">
                <a16:creationId xmlns:a16="http://schemas.microsoft.com/office/drawing/2014/main" id="{D50A413D-1032-49C9-A215-4AD3C668F661}"/>
              </a:ext>
            </a:extLst>
          </p:cNvPr>
          <p:cNvSpPr/>
          <p:nvPr/>
        </p:nvSpPr>
        <p:spPr>
          <a:xfrm>
            <a:off x="4704962" y="6029288"/>
            <a:ext cx="691116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Look</a:t>
            </a:r>
          </a:p>
          <a:p>
            <a:pPr algn="ctr"/>
            <a:r>
              <a:rPr lang="en-US" sz="1400" dirty="0"/>
              <a:t>Ahead</a:t>
            </a:r>
          </a:p>
        </p:txBody>
      </p:sp>
      <p:sp>
        <p:nvSpPr>
          <p:cNvPr id="116" name="Rectangle 115">
            <a:extLst>
              <a:ext uri="{FF2B5EF4-FFF2-40B4-BE49-F238E27FC236}">
                <a16:creationId xmlns:a16="http://schemas.microsoft.com/office/drawing/2014/main" id="{C1F90722-7071-4CA5-AB65-6E5D1DEF10D0}"/>
              </a:ext>
            </a:extLst>
          </p:cNvPr>
          <p:cNvSpPr/>
          <p:nvPr/>
        </p:nvSpPr>
        <p:spPr>
          <a:xfrm>
            <a:off x="4637257" y="5684230"/>
            <a:ext cx="83592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/>
              <a:t>minus</a:t>
            </a:r>
          </a:p>
        </p:txBody>
      </p:sp>
      <p:sp>
        <p:nvSpPr>
          <p:cNvPr id="117" name="!!ipar1">
            <a:extLst>
              <a:ext uri="{FF2B5EF4-FFF2-40B4-BE49-F238E27FC236}">
                <a16:creationId xmlns:a16="http://schemas.microsoft.com/office/drawing/2014/main" id="{487AFFF6-D5EA-4223-878B-BDDCB9E2096D}"/>
              </a:ext>
            </a:extLst>
          </p:cNvPr>
          <p:cNvSpPr/>
          <p:nvPr/>
        </p:nvSpPr>
        <p:spPr>
          <a:xfrm>
            <a:off x="3409796" y="5115802"/>
            <a:ext cx="546181" cy="29726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i="1" dirty="0"/>
              <a:t>#1</a:t>
            </a:r>
          </a:p>
        </p:txBody>
      </p:sp>
      <p:sp>
        <p:nvSpPr>
          <p:cNvPr id="118" name="!!ipar1">
            <a:extLst>
              <a:ext uri="{FF2B5EF4-FFF2-40B4-BE49-F238E27FC236}">
                <a16:creationId xmlns:a16="http://schemas.microsoft.com/office/drawing/2014/main" id="{4CE67178-AE37-4CB8-B058-49EDA25E9C84}"/>
              </a:ext>
            </a:extLst>
          </p:cNvPr>
          <p:cNvSpPr/>
          <p:nvPr/>
        </p:nvSpPr>
        <p:spPr>
          <a:xfrm>
            <a:off x="3416993" y="4814864"/>
            <a:ext cx="546181" cy="29726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i="1" dirty="0"/>
              <a:t>T</a:t>
            </a:r>
          </a:p>
        </p:txBody>
      </p:sp>
      <p:sp>
        <p:nvSpPr>
          <p:cNvPr id="119" name="!!ipar1">
            <a:extLst>
              <a:ext uri="{FF2B5EF4-FFF2-40B4-BE49-F238E27FC236}">
                <a16:creationId xmlns:a16="http://schemas.microsoft.com/office/drawing/2014/main" id="{47B58213-61CF-4A90-92E9-3E8DC4A33A27}"/>
              </a:ext>
            </a:extLst>
          </p:cNvPr>
          <p:cNvSpPr/>
          <p:nvPr/>
        </p:nvSpPr>
        <p:spPr>
          <a:xfrm>
            <a:off x="4057669" y="5728872"/>
            <a:ext cx="546181" cy="29726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i="1" dirty="0"/>
              <a:t>7</a:t>
            </a:r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52561238-7273-493D-9821-6FCDEF7C95A9}"/>
              </a:ext>
            </a:extLst>
          </p:cNvPr>
          <p:cNvSpPr txBox="1"/>
          <p:nvPr/>
        </p:nvSpPr>
        <p:spPr>
          <a:xfrm>
            <a:off x="4872430" y="5369708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5"/>
                </a:solidFill>
              </a:rPr>
              <a:t>T</a:t>
            </a:r>
            <a:r>
              <a:rPr lang="en-US" b="1" baseline="-25000" dirty="0">
                <a:solidFill>
                  <a:schemeClr val="accent5"/>
                </a:solidFill>
              </a:rPr>
              <a:t>2</a:t>
            </a:r>
          </a:p>
        </p:txBody>
      </p:sp>
      <p:sp>
        <p:nvSpPr>
          <p:cNvPr id="123" name="!!ipar1">
            <a:extLst>
              <a:ext uri="{FF2B5EF4-FFF2-40B4-BE49-F238E27FC236}">
                <a16:creationId xmlns:a16="http://schemas.microsoft.com/office/drawing/2014/main" id="{BE43C4DA-F5C7-4C05-AEF0-795BAE5D406C}"/>
              </a:ext>
            </a:extLst>
          </p:cNvPr>
          <p:cNvSpPr/>
          <p:nvPr/>
        </p:nvSpPr>
        <p:spPr>
          <a:xfrm>
            <a:off x="3415968" y="4513130"/>
            <a:ext cx="546181" cy="29726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1400" b="1" dirty="0"/>
              <a:t>minus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2B96F184-DD9C-419B-9C96-A39A5100F2F9}"/>
              </a:ext>
            </a:extLst>
          </p:cNvPr>
          <p:cNvGrpSpPr/>
          <p:nvPr/>
        </p:nvGrpSpPr>
        <p:grpSpPr>
          <a:xfrm>
            <a:off x="169400" y="5356410"/>
            <a:ext cx="2099294" cy="1271199"/>
            <a:chOff x="169400" y="5356410"/>
            <a:chExt cx="2099294" cy="1271199"/>
          </a:xfrm>
        </p:grpSpPr>
        <p:sp>
          <p:nvSpPr>
            <p:cNvPr id="124" name="!!eof1">
              <a:extLst>
                <a:ext uri="{FF2B5EF4-FFF2-40B4-BE49-F238E27FC236}">
                  <a16:creationId xmlns:a16="http://schemas.microsoft.com/office/drawing/2014/main" id="{D49B3FA2-5734-4D33-90FA-D52682D5F60C}"/>
                </a:ext>
              </a:extLst>
            </p:cNvPr>
            <p:cNvSpPr/>
            <p:nvPr/>
          </p:nvSpPr>
          <p:spPr>
            <a:xfrm>
              <a:off x="193032" y="5714782"/>
              <a:ext cx="546046" cy="297269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600" b="1" dirty="0" err="1"/>
                <a:t>eof</a:t>
              </a:r>
              <a:endParaRPr lang="en-US" sz="1600" b="1" dirty="0"/>
            </a:p>
          </p:txBody>
        </p:sp>
        <p:sp>
          <p:nvSpPr>
            <p:cNvPr id="125" name="!!stack1">
              <a:extLst>
                <a:ext uri="{FF2B5EF4-FFF2-40B4-BE49-F238E27FC236}">
                  <a16:creationId xmlns:a16="http://schemas.microsoft.com/office/drawing/2014/main" id="{5CD1C5B0-8D4D-41EA-B378-7502B55D71DB}"/>
                </a:ext>
              </a:extLst>
            </p:cNvPr>
            <p:cNvSpPr/>
            <p:nvPr/>
          </p:nvSpPr>
          <p:spPr>
            <a:xfrm>
              <a:off x="169400" y="6018009"/>
              <a:ext cx="570304" cy="6096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sz="1400" dirty="0"/>
                <a:t>Predict</a:t>
              </a:r>
            </a:p>
            <a:p>
              <a:pPr algn="ctr"/>
              <a:r>
                <a:rPr lang="en-US" sz="1400" dirty="0"/>
                <a:t>Stack</a:t>
              </a:r>
            </a:p>
          </p:txBody>
        </p:sp>
        <p:sp>
          <p:nvSpPr>
            <p:cNvPr id="126" name="!!ipar1">
              <a:extLst>
                <a:ext uri="{FF2B5EF4-FFF2-40B4-BE49-F238E27FC236}">
                  <a16:creationId xmlns:a16="http://schemas.microsoft.com/office/drawing/2014/main" id="{0864F925-9B41-408B-A1D7-D98679D48A69}"/>
                </a:ext>
              </a:extLst>
            </p:cNvPr>
            <p:cNvSpPr/>
            <p:nvPr/>
          </p:nvSpPr>
          <p:spPr>
            <a:xfrm>
              <a:off x="193031" y="5410800"/>
              <a:ext cx="546181" cy="297269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i="1" dirty="0"/>
                <a:t>E’</a:t>
              </a:r>
            </a:p>
          </p:txBody>
        </p:sp>
        <p:sp>
          <p:nvSpPr>
            <p:cNvPr id="127" name="Stack1">
              <a:extLst>
                <a:ext uri="{FF2B5EF4-FFF2-40B4-BE49-F238E27FC236}">
                  <a16:creationId xmlns:a16="http://schemas.microsoft.com/office/drawing/2014/main" id="{066D7FA8-4F09-4E18-A27E-E7F21786C01E}"/>
                </a:ext>
              </a:extLst>
            </p:cNvPr>
            <p:cNvSpPr/>
            <p:nvPr/>
          </p:nvSpPr>
          <p:spPr>
            <a:xfrm>
              <a:off x="746408" y="6015783"/>
              <a:ext cx="729564" cy="6096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sz="1400" dirty="0"/>
                <a:t>Semantic</a:t>
              </a:r>
            </a:p>
            <a:p>
              <a:pPr algn="ctr"/>
              <a:r>
                <a:rPr lang="en-US" sz="1400" dirty="0"/>
                <a:t>Stack</a:t>
              </a:r>
            </a:p>
          </p:txBody>
        </p:sp>
        <p:sp>
          <p:nvSpPr>
            <p:cNvPr id="128" name="Rectangle 127">
              <a:extLst>
                <a:ext uri="{FF2B5EF4-FFF2-40B4-BE49-F238E27FC236}">
                  <a16:creationId xmlns:a16="http://schemas.microsoft.com/office/drawing/2014/main" id="{9833692B-2401-46AF-A69A-1214EFC722DA}"/>
                </a:ext>
              </a:extLst>
            </p:cNvPr>
            <p:cNvSpPr/>
            <p:nvPr/>
          </p:nvSpPr>
          <p:spPr>
            <a:xfrm>
              <a:off x="1488196" y="6015990"/>
              <a:ext cx="691116" cy="6096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/>
                <a:t>Look</a:t>
              </a:r>
            </a:p>
            <a:p>
              <a:pPr algn="ctr"/>
              <a:r>
                <a:rPr lang="en-US" sz="1400" dirty="0"/>
                <a:t>Ahead</a:t>
              </a:r>
            </a:p>
          </p:txBody>
        </p:sp>
        <p:sp>
          <p:nvSpPr>
            <p:cNvPr id="129" name="Rectangle 128">
              <a:extLst>
                <a:ext uri="{FF2B5EF4-FFF2-40B4-BE49-F238E27FC236}">
                  <a16:creationId xmlns:a16="http://schemas.microsoft.com/office/drawing/2014/main" id="{5BA11654-7B8F-465D-8239-BAE4BBB983AC}"/>
                </a:ext>
              </a:extLst>
            </p:cNvPr>
            <p:cNvSpPr/>
            <p:nvPr/>
          </p:nvSpPr>
          <p:spPr>
            <a:xfrm>
              <a:off x="1432765" y="5670932"/>
              <a:ext cx="835929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b="1" dirty="0"/>
                <a:t>minus</a:t>
              </a:r>
            </a:p>
          </p:txBody>
        </p:sp>
        <p:sp>
          <p:nvSpPr>
            <p:cNvPr id="132" name="!!ipar1">
              <a:extLst>
                <a:ext uri="{FF2B5EF4-FFF2-40B4-BE49-F238E27FC236}">
                  <a16:creationId xmlns:a16="http://schemas.microsoft.com/office/drawing/2014/main" id="{04A09312-F7DD-4504-A7D1-F2D2FDD74716}"/>
                </a:ext>
              </a:extLst>
            </p:cNvPr>
            <p:cNvSpPr/>
            <p:nvPr/>
          </p:nvSpPr>
          <p:spPr>
            <a:xfrm>
              <a:off x="840903" y="5715574"/>
              <a:ext cx="546181" cy="297269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i="1" dirty="0"/>
                <a:t>7</a:t>
              </a:r>
            </a:p>
          </p:txBody>
        </p:sp>
        <p:sp>
          <p:nvSpPr>
            <p:cNvPr id="133" name="TextBox 132">
              <a:extLst>
                <a:ext uri="{FF2B5EF4-FFF2-40B4-BE49-F238E27FC236}">
                  <a16:creationId xmlns:a16="http://schemas.microsoft.com/office/drawing/2014/main" id="{851CF6C4-7AED-426C-A579-829984D0CDDC}"/>
                </a:ext>
              </a:extLst>
            </p:cNvPr>
            <p:cNvSpPr txBox="1"/>
            <p:nvPr/>
          </p:nvSpPr>
          <p:spPr>
            <a:xfrm>
              <a:off x="1655664" y="5356410"/>
              <a:ext cx="37702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chemeClr val="accent5"/>
                  </a:solidFill>
                </a:rPr>
                <a:t>T</a:t>
              </a:r>
              <a:r>
                <a:rPr lang="en-US" b="1" baseline="-25000" dirty="0">
                  <a:solidFill>
                    <a:schemeClr val="accent5"/>
                  </a:solidFill>
                </a:rPr>
                <a:t>2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1D3E23A1-AC24-4828-97E4-1C3E2EF55E8F}"/>
              </a:ext>
            </a:extLst>
          </p:cNvPr>
          <p:cNvGrpSpPr/>
          <p:nvPr/>
        </p:nvGrpSpPr>
        <p:grpSpPr>
          <a:xfrm>
            <a:off x="6592356" y="4789143"/>
            <a:ext cx="2099294" cy="1826043"/>
            <a:chOff x="6592356" y="4789143"/>
            <a:chExt cx="2099294" cy="1826043"/>
          </a:xfrm>
        </p:grpSpPr>
        <p:sp>
          <p:nvSpPr>
            <p:cNvPr id="135" name="!!eof1">
              <a:extLst>
                <a:ext uri="{FF2B5EF4-FFF2-40B4-BE49-F238E27FC236}">
                  <a16:creationId xmlns:a16="http://schemas.microsoft.com/office/drawing/2014/main" id="{35FE5071-6DBA-4F9E-B06D-6F775F595019}"/>
                </a:ext>
              </a:extLst>
            </p:cNvPr>
            <p:cNvSpPr/>
            <p:nvPr/>
          </p:nvSpPr>
          <p:spPr>
            <a:xfrm>
              <a:off x="6615988" y="5702359"/>
              <a:ext cx="546046" cy="297269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b="1" dirty="0" err="1"/>
                <a:t>eof</a:t>
              </a:r>
              <a:endParaRPr lang="en-US" b="1" dirty="0"/>
            </a:p>
          </p:txBody>
        </p:sp>
        <p:sp>
          <p:nvSpPr>
            <p:cNvPr id="136" name="!!stack1">
              <a:extLst>
                <a:ext uri="{FF2B5EF4-FFF2-40B4-BE49-F238E27FC236}">
                  <a16:creationId xmlns:a16="http://schemas.microsoft.com/office/drawing/2014/main" id="{3F625917-8DF9-4ED1-817D-0C24F5A1CD66}"/>
                </a:ext>
              </a:extLst>
            </p:cNvPr>
            <p:cNvSpPr/>
            <p:nvPr/>
          </p:nvSpPr>
          <p:spPr>
            <a:xfrm>
              <a:off x="6592356" y="6005586"/>
              <a:ext cx="570304" cy="6096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sz="1400" dirty="0"/>
                <a:t>Predict</a:t>
              </a:r>
            </a:p>
            <a:p>
              <a:pPr algn="ctr"/>
              <a:r>
                <a:rPr lang="en-US" sz="1400" dirty="0"/>
                <a:t>Stack</a:t>
              </a:r>
            </a:p>
          </p:txBody>
        </p:sp>
        <p:sp>
          <p:nvSpPr>
            <p:cNvPr id="137" name="!!ipar1">
              <a:extLst>
                <a:ext uri="{FF2B5EF4-FFF2-40B4-BE49-F238E27FC236}">
                  <a16:creationId xmlns:a16="http://schemas.microsoft.com/office/drawing/2014/main" id="{3813D848-6965-4A27-8004-EB1AD603706C}"/>
                </a:ext>
              </a:extLst>
            </p:cNvPr>
            <p:cNvSpPr/>
            <p:nvPr/>
          </p:nvSpPr>
          <p:spPr>
            <a:xfrm>
              <a:off x="6615987" y="5398377"/>
              <a:ext cx="546181" cy="297269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i="1" dirty="0"/>
                <a:t>E’</a:t>
              </a:r>
            </a:p>
          </p:txBody>
        </p:sp>
        <p:sp>
          <p:nvSpPr>
            <p:cNvPr id="138" name="Stack1">
              <a:extLst>
                <a:ext uri="{FF2B5EF4-FFF2-40B4-BE49-F238E27FC236}">
                  <a16:creationId xmlns:a16="http://schemas.microsoft.com/office/drawing/2014/main" id="{AEE1E4FC-609D-4749-9BE4-9E1E0BE96DB7}"/>
                </a:ext>
              </a:extLst>
            </p:cNvPr>
            <p:cNvSpPr/>
            <p:nvPr/>
          </p:nvSpPr>
          <p:spPr>
            <a:xfrm>
              <a:off x="7169364" y="6003360"/>
              <a:ext cx="729564" cy="6096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sz="1400" dirty="0"/>
                <a:t>Semantic</a:t>
              </a:r>
            </a:p>
            <a:p>
              <a:pPr algn="ctr"/>
              <a:r>
                <a:rPr lang="en-US" sz="1400" dirty="0"/>
                <a:t>Stack</a:t>
              </a:r>
            </a:p>
          </p:txBody>
        </p:sp>
        <p:sp>
          <p:nvSpPr>
            <p:cNvPr id="139" name="Rectangle 138">
              <a:extLst>
                <a:ext uri="{FF2B5EF4-FFF2-40B4-BE49-F238E27FC236}">
                  <a16:creationId xmlns:a16="http://schemas.microsoft.com/office/drawing/2014/main" id="{81E4ED91-BB65-423E-9BB6-57CCA6BF799F}"/>
                </a:ext>
              </a:extLst>
            </p:cNvPr>
            <p:cNvSpPr/>
            <p:nvPr/>
          </p:nvSpPr>
          <p:spPr>
            <a:xfrm>
              <a:off x="7911152" y="6003567"/>
              <a:ext cx="691116" cy="6096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/>
                <a:t>Look</a:t>
              </a:r>
            </a:p>
            <a:p>
              <a:pPr algn="ctr"/>
              <a:r>
                <a:rPr lang="en-US" sz="1400" dirty="0"/>
                <a:t>Ahead</a:t>
              </a:r>
            </a:p>
          </p:txBody>
        </p:sp>
        <p:sp>
          <p:nvSpPr>
            <p:cNvPr id="140" name="Rectangle 139">
              <a:extLst>
                <a:ext uri="{FF2B5EF4-FFF2-40B4-BE49-F238E27FC236}">
                  <a16:creationId xmlns:a16="http://schemas.microsoft.com/office/drawing/2014/main" id="{284B943B-7A24-45A1-8352-37832E905BB7}"/>
                </a:ext>
              </a:extLst>
            </p:cNvPr>
            <p:cNvSpPr/>
            <p:nvPr/>
          </p:nvSpPr>
          <p:spPr>
            <a:xfrm>
              <a:off x="7855721" y="5658509"/>
              <a:ext cx="835929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b="1" dirty="0"/>
                <a:t>intlit:8</a:t>
              </a:r>
            </a:p>
          </p:txBody>
        </p:sp>
        <p:sp>
          <p:nvSpPr>
            <p:cNvPr id="141" name="!!ipar1">
              <a:extLst>
                <a:ext uri="{FF2B5EF4-FFF2-40B4-BE49-F238E27FC236}">
                  <a16:creationId xmlns:a16="http://schemas.microsoft.com/office/drawing/2014/main" id="{2570D642-A65C-41A6-83E4-4FC6105D4BE3}"/>
                </a:ext>
              </a:extLst>
            </p:cNvPr>
            <p:cNvSpPr/>
            <p:nvPr/>
          </p:nvSpPr>
          <p:spPr>
            <a:xfrm>
              <a:off x="6615986" y="5090081"/>
              <a:ext cx="546181" cy="297269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i="1" dirty="0"/>
                <a:t>#1</a:t>
              </a:r>
            </a:p>
          </p:txBody>
        </p:sp>
        <p:sp>
          <p:nvSpPr>
            <p:cNvPr id="142" name="!!ipar1">
              <a:extLst>
                <a:ext uri="{FF2B5EF4-FFF2-40B4-BE49-F238E27FC236}">
                  <a16:creationId xmlns:a16="http://schemas.microsoft.com/office/drawing/2014/main" id="{B09D7362-93DC-4877-A095-708259605F13}"/>
                </a:ext>
              </a:extLst>
            </p:cNvPr>
            <p:cNvSpPr/>
            <p:nvPr/>
          </p:nvSpPr>
          <p:spPr>
            <a:xfrm>
              <a:off x="6623183" y="4789143"/>
              <a:ext cx="546181" cy="297269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i="1" dirty="0"/>
                <a:t>T</a:t>
              </a:r>
            </a:p>
          </p:txBody>
        </p:sp>
        <p:sp>
          <p:nvSpPr>
            <p:cNvPr id="143" name="!!ipar1">
              <a:extLst>
                <a:ext uri="{FF2B5EF4-FFF2-40B4-BE49-F238E27FC236}">
                  <a16:creationId xmlns:a16="http://schemas.microsoft.com/office/drawing/2014/main" id="{7E4FCDB2-A5AF-42EF-87BF-A0B219BFBCCF}"/>
                </a:ext>
              </a:extLst>
            </p:cNvPr>
            <p:cNvSpPr/>
            <p:nvPr/>
          </p:nvSpPr>
          <p:spPr>
            <a:xfrm>
              <a:off x="7263859" y="5703151"/>
              <a:ext cx="546181" cy="297269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i="1" dirty="0"/>
                <a:t>7</a:t>
              </a:r>
            </a:p>
          </p:txBody>
        </p:sp>
        <p:sp>
          <p:nvSpPr>
            <p:cNvPr id="144" name="TextBox 143">
              <a:extLst>
                <a:ext uri="{FF2B5EF4-FFF2-40B4-BE49-F238E27FC236}">
                  <a16:creationId xmlns:a16="http://schemas.microsoft.com/office/drawing/2014/main" id="{887F6DED-35F8-43E6-9AC0-37D753EE2889}"/>
                </a:ext>
              </a:extLst>
            </p:cNvPr>
            <p:cNvSpPr txBox="1"/>
            <p:nvPr/>
          </p:nvSpPr>
          <p:spPr>
            <a:xfrm>
              <a:off x="8078620" y="5343987"/>
              <a:ext cx="37702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chemeClr val="accent5"/>
                  </a:solidFill>
                </a:rPr>
                <a:t>T</a:t>
              </a:r>
              <a:r>
                <a:rPr lang="en-US" b="1" baseline="-25000" dirty="0">
                  <a:solidFill>
                    <a:schemeClr val="accent5"/>
                  </a:solidFill>
                </a:rPr>
                <a:t>3</a:t>
              </a:r>
            </a:p>
          </p:txBody>
        </p:sp>
      </p:grpSp>
      <p:sp>
        <p:nvSpPr>
          <p:cNvPr id="145" name="Arrow: Right 144">
            <a:extLst>
              <a:ext uri="{FF2B5EF4-FFF2-40B4-BE49-F238E27FC236}">
                <a16:creationId xmlns:a16="http://schemas.microsoft.com/office/drawing/2014/main" id="{087183B5-2295-4B56-B6B8-DE43D0D26118}"/>
              </a:ext>
            </a:extLst>
          </p:cNvPr>
          <p:cNvSpPr/>
          <p:nvPr/>
        </p:nvSpPr>
        <p:spPr>
          <a:xfrm>
            <a:off x="2383646" y="5776356"/>
            <a:ext cx="691116" cy="369192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6" name="Arrow: Right 145">
            <a:extLst>
              <a:ext uri="{FF2B5EF4-FFF2-40B4-BE49-F238E27FC236}">
                <a16:creationId xmlns:a16="http://schemas.microsoft.com/office/drawing/2014/main" id="{DFED5B41-7EDD-4EA4-9793-E1C0A809BAEF}"/>
              </a:ext>
            </a:extLst>
          </p:cNvPr>
          <p:cNvSpPr/>
          <p:nvPr/>
        </p:nvSpPr>
        <p:spPr>
          <a:xfrm>
            <a:off x="5597563" y="5758978"/>
            <a:ext cx="691116" cy="369192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54029020-3505-4616-940B-37F9FA36D6CC}"/>
              </a:ext>
            </a:extLst>
          </p:cNvPr>
          <p:cNvGrpSpPr/>
          <p:nvPr/>
        </p:nvGrpSpPr>
        <p:grpSpPr>
          <a:xfrm>
            <a:off x="2550827" y="3347585"/>
            <a:ext cx="4517112" cy="671562"/>
            <a:chOff x="2550827" y="3347585"/>
            <a:chExt cx="4517112" cy="671562"/>
          </a:xfrm>
        </p:grpSpPr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B90E87F5-8D2D-40CB-9D17-D9D057183EF3}"/>
                </a:ext>
              </a:extLst>
            </p:cNvPr>
            <p:cNvSpPr txBox="1"/>
            <p:nvPr/>
          </p:nvSpPr>
          <p:spPr>
            <a:xfrm>
              <a:off x="2550827" y="3367905"/>
              <a:ext cx="154728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u="sng" dirty="0"/>
                <a:t>Token Stream:</a:t>
              </a:r>
            </a:p>
          </p:txBody>
        </p:sp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8FEF0941-2162-4789-8B4A-6F47BDA965EB}"/>
                </a:ext>
              </a:extLst>
            </p:cNvPr>
            <p:cNvSpPr/>
            <p:nvPr/>
          </p:nvSpPr>
          <p:spPr>
            <a:xfrm>
              <a:off x="4051351" y="3367905"/>
              <a:ext cx="81573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b="1" dirty="0"/>
                <a:t>intlit:7</a:t>
              </a:r>
            </a:p>
          </p:txBody>
        </p:sp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A89EFA7F-54BC-4F74-AD4F-5F135DA48A26}"/>
                </a:ext>
              </a:extLst>
            </p:cNvPr>
            <p:cNvSpPr/>
            <p:nvPr/>
          </p:nvSpPr>
          <p:spPr>
            <a:xfrm>
              <a:off x="5585167" y="3367905"/>
              <a:ext cx="81573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b="1" dirty="0"/>
                <a:t>intlit:8</a:t>
              </a:r>
            </a:p>
          </p:txBody>
        </p:sp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33DFF259-64B0-4D84-98FD-FD43C2AEA915}"/>
                </a:ext>
              </a:extLst>
            </p:cNvPr>
            <p:cNvSpPr/>
            <p:nvPr/>
          </p:nvSpPr>
          <p:spPr>
            <a:xfrm>
              <a:off x="4838231" y="3367905"/>
              <a:ext cx="766557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b="1" dirty="0"/>
                <a:t>minus</a:t>
              </a: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004207AB-DC13-439D-9C10-B015BB6EC3D8}"/>
                </a:ext>
              </a:extLst>
            </p:cNvPr>
            <p:cNvSpPr txBox="1"/>
            <p:nvPr/>
          </p:nvSpPr>
          <p:spPr>
            <a:xfrm>
              <a:off x="4291264" y="3620466"/>
              <a:ext cx="3754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chemeClr val="accent5"/>
                  </a:solidFill>
                </a:rPr>
                <a:t>T</a:t>
              </a:r>
              <a:r>
                <a:rPr lang="en-US" b="1" baseline="-25000" dirty="0">
                  <a:solidFill>
                    <a:schemeClr val="accent5"/>
                  </a:solidFill>
                </a:rPr>
                <a:t>1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34EFA6D5-E057-4F8A-B48E-310584B75BC8}"/>
                </a:ext>
              </a:extLst>
            </p:cNvPr>
            <p:cNvSpPr txBox="1"/>
            <p:nvPr/>
          </p:nvSpPr>
          <p:spPr>
            <a:xfrm>
              <a:off x="5074226" y="3638565"/>
              <a:ext cx="3754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chemeClr val="accent5"/>
                  </a:solidFill>
                </a:rPr>
                <a:t>T</a:t>
              </a:r>
              <a:r>
                <a:rPr lang="en-US" b="1" baseline="-25000" dirty="0">
                  <a:solidFill>
                    <a:schemeClr val="accent5"/>
                  </a:solidFill>
                </a:rPr>
                <a:t>2</a:t>
              </a: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AAF09080-F647-469A-9334-79237643CB91}"/>
                </a:ext>
              </a:extLst>
            </p:cNvPr>
            <p:cNvSpPr txBox="1"/>
            <p:nvPr/>
          </p:nvSpPr>
          <p:spPr>
            <a:xfrm>
              <a:off x="5846455" y="3649815"/>
              <a:ext cx="3754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chemeClr val="accent5"/>
                  </a:solidFill>
                </a:rPr>
                <a:t>T</a:t>
              </a:r>
              <a:r>
                <a:rPr lang="en-US" b="1" baseline="-25000" dirty="0">
                  <a:solidFill>
                    <a:schemeClr val="accent5"/>
                  </a:solidFill>
                </a:rPr>
                <a:t>3</a:t>
              </a:r>
            </a:p>
          </p:txBody>
        </p:sp>
        <p:sp>
          <p:nvSpPr>
            <p:cNvPr id="80" name="Rectangle 79">
              <a:extLst>
                <a:ext uri="{FF2B5EF4-FFF2-40B4-BE49-F238E27FC236}">
                  <a16:creationId xmlns:a16="http://schemas.microsoft.com/office/drawing/2014/main" id="{2CBA5721-DAAE-483B-9E79-80A4FC808A4A}"/>
                </a:ext>
              </a:extLst>
            </p:cNvPr>
            <p:cNvSpPr/>
            <p:nvPr/>
          </p:nvSpPr>
          <p:spPr>
            <a:xfrm>
              <a:off x="6570687" y="3347585"/>
              <a:ext cx="497252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b="1" dirty="0" err="1"/>
                <a:t>eof</a:t>
              </a:r>
              <a:endParaRPr lang="en-US" b="1" dirty="0"/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E7A1013A-D54E-435B-86A3-433616FC171D}"/>
                </a:ext>
              </a:extLst>
            </p:cNvPr>
            <p:cNvSpPr txBox="1"/>
            <p:nvPr/>
          </p:nvSpPr>
          <p:spPr>
            <a:xfrm>
              <a:off x="6633855" y="3629495"/>
              <a:ext cx="37702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chemeClr val="accent5"/>
                  </a:solidFill>
                </a:rPr>
                <a:t>T</a:t>
              </a:r>
              <a:r>
                <a:rPr lang="en-US" b="1" baseline="-25000" dirty="0">
                  <a:solidFill>
                    <a:schemeClr val="accent5"/>
                  </a:solidFill>
                </a:rPr>
                <a:t>4</a:t>
              </a:r>
            </a:p>
          </p:txBody>
        </p:sp>
      </p:grpSp>
      <p:sp>
        <p:nvSpPr>
          <p:cNvPr id="82" name="TextBox 81">
            <a:extLst>
              <a:ext uri="{FF2B5EF4-FFF2-40B4-BE49-F238E27FC236}">
                <a16:creationId xmlns:a16="http://schemas.microsoft.com/office/drawing/2014/main" id="{CF19F5A1-0D5C-4264-96BF-556C9824693C}"/>
              </a:ext>
            </a:extLst>
          </p:cNvPr>
          <p:cNvSpPr txBox="1"/>
          <p:nvPr/>
        </p:nvSpPr>
        <p:spPr>
          <a:xfrm>
            <a:off x="269628" y="1657566"/>
            <a:ext cx="194155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E  </a:t>
            </a:r>
            <a:r>
              <a:rPr lang="en-US" dirty="0"/>
              <a:t>::=  </a:t>
            </a:r>
            <a:r>
              <a:rPr lang="en-US" i="1" dirty="0"/>
              <a:t>E </a:t>
            </a:r>
            <a:r>
              <a:rPr lang="en-US" b="1" dirty="0"/>
              <a:t>minus</a:t>
            </a:r>
            <a:r>
              <a:rPr lang="en-US" i="1" dirty="0"/>
              <a:t> T </a:t>
            </a:r>
            <a:r>
              <a:rPr lang="en-US" dirty="0"/>
              <a:t>#1</a:t>
            </a:r>
          </a:p>
          <a:p>
            <a:r>
              <a:rPr lang="en-US" i="1" dirty="0"/>
              <a:t>      </a:t>
            </a:r>
            <a:r>
              <a:rPr lang="en-US" dirty="0"/>
              <a:t>|  </a:t>
            </a:r>
            <a:r>
              <a:rPr lang="en-US" i="1" dirty="0"/>
              <a:t>T</a:t>
            </a:r>
          </a:p>
          <a:p>
            <a:r>
              <a:rPr lang="en-US" i="1" dirty="0"/>
              <a:t>T</a:t>
            </a:r>
            <a:r>
              <a:rPr lang="en-US" dirty="0"/>
              <a:t>  ::=  #2 </a:t>
            </a:r>
            <a:r>
              <a:rPr lang="en-US" b="1" dirty="0" err="1"/>
              <a:t>intlit</a:t>
            </a:r>
            <a:endParaRPr lang="en-US" b="1" dirty="0"/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75995B22-6C84-4D9C-8E50-D96B2CC9BB27}"/>
              </a:ext>
            </a:extLst>
          </p:cNvPr>
          <p:cNvSpPr txBox="1"/>
          <p:nvPr/>
        </p:nvSpPr>
        <p:spPr>
          <a:xfrm>
            <a:off x="260765" y="1373364"/>
            <a:ext cx="17233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/>
              <a:t>Augmented CFG</a:t>
            </a:r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3D139CC2-11D8-49C0-898E-7AD3D3B4B1FA}"/>
              </a:ext>
            </a:extLst>
          </p:cNvPr>
          <p:cNvSpPr/>
          <p:nvPr/>
        </p:nvSpPr>
        <p:spPr>
          <a:xfrm>
            <a:off x="2601352" y="1662062"/>
            <a:ext cx="1114652" cy="46082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i="1" dirty="0"/>
              <a:t>T E’</a:t>
            </a:r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E53FD533-7E2E-4CEE-AB39-53B7BD04390F}"/>
              </a:ext>
            </a:extLst>
          </p:cNvPr>
          <p:cNvSpPr/>
          <p:nvPr/>
        </p:nvSpPr>
        <p:spPr>
          <a:xfrm>
            <a:off x="3716004" y="1662062"/>
            <a:ext cx="1448511" cy="46082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3EE578B4-E35A-4A61-A813-C956131B6A5E}"/>
              </a:ext>
            </a:extLst>
          </p:cNvPr>
          <p:cNvSpPr/>
          <p:nvPr/>
        </p:nvSpPr>
        <p:spPr>
          <a:xfrm>
            <a:off x="2804590" y="1290961"/>
            <a:ext cx="6345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err="1"/>
              <a:t>intlit</a:t>
            </a:r>
            <a:endParaRPr lang="en-US" dirty="0"/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32AA0BBE-FCAD-49C2-8F15-AD9F1BF6B0EA}"/>
              </a:ext>
            </a:extLst>
          </p:cNvPr>
          <p:cNvSpPr/>
          <p:nvPr/>
        </p:nvSpPr>
        <p:spPr>
          <a:xfrm>
            <a:off x="4005541" y="1289925"/>
            <a:ext cx="76655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minus</a:t>
            </a:r>
            <a:endParaRPr lang="en-US" dirty="0"/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EA120173-C0DA-48A7-A80A-F9A55CF2CB4F}"/>
              </a:ext>
            </a:extLst>
          </p:cNvPr>
          <p:cNvSpPr/>
          <p:nvPr/>
        </p:nvSpPr>
        <p:spPr>
          <a:xfrm>
            <a:off x="4935212" y="1289924"/>
            <a:ext cx="5541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EOF</a:t>
            </a:r>
            <a:endParaRPr lang="en-US" dirty="0"/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7D9B5E5F-9803-45A9-993F-13574F809CCA}"/>
              </a:ext>
            </a:extLst>
          </p:cNvPr>
          <p:cNvSpPr/>
          <p:nvPr/>
        </p:nvSpPr>
        <p:spPr>
          <a:xfrm>
            <a:off x="2286388" y="1703350"/>
            <a:ext cx="2968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/>
              <a:t>E</a:t>
            </a:r>
            <a:endParaRPr lang="en-US" dirty="0"/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E0B96A97-3664-423F-89F7-F8C258E62F13}"/>
              </a:ext>
            </a:extLst>
          </p:cNvPr>
          <p:cNvSpPr/>
          <p:nvPr/>
        </p:nvSpPr>
        <p:spPr>
          <a:xfrm>
            <a:off x="5164515" y="1662062"/>
            <a:ext cx="1008369" cy="46082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3F7A0824-AE0B-47F8-A5DB-57554CF9662C}"/>
              </a:ext>
            </a:extLst>
          </p:cNvPr>
          <p:cNvSpPr/>
          <p:nvPr/>
        </p:nvSpPr>
        <p:spPr>
          <a:xfrm>
            <a:off x="2601352" y="2135207"/>
            <a:ext cx="1114652" cy="46082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i="1" dirty="0"/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2878EE57-4D2B-427A-AB01-4DAD36ABE107}"/>
              </a:ext>
            </a:extLst>
          </p:cNvPr>
          <p:cNvSpPr/>
          <p:nvPr/>
        </p:nvSpPr>
        <p:spPr>
          <a:xfrm>
            <a:off x="3716004" y="2135207"/>
            <a:ext cx="1448511" cy="46082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/>
              <a:t>minus</a:t>
            </a:r>
            <a:r>
              <a:rPr lang="en-US" dirty="0"/>
              <a:t> </a:t>
            </a:r>
            <a:r>
              <a:rPr lang="en-US" i="1" dirty="0"/>
              <a:t>T</a:t>
            </a:r>
            <a:r>
              <a:rPr lang="en-US" dirty="0"/>
              <a:t> #1 </a:t>
            </a:r>
            <a:r>
              <a:rPr lang="en-US" i="1" dirty="0"/>
              <a:t>E</a:t>
            </a:r>
            <a:r>
              <a:rPr lang="en-US" dirty="0"/>
              <a:t>’</a:t>
            </a:r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617E2BCD-77D2-4627-96E0-77F28794B565}"/>
              </a:ext>
            </a:extLst>
          </p:cNvPr>
          <p:cNvSpPr/>
          <p:nvPr/>
        </p:nvSpPr>
        <p:spPr>
          <a:xfrm>
            <a:off x="5164515" y="2135207"/>
            <a:ext cx="1008369" cy="46082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ε</a:t>
            </a:r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3AB03D8D-ACA5-4336-94AC-F30C471A7C29}"/>
              </a:ext>
            </a:extLst>
          </p:cNvPr>
          <p:cNvSpPr/>
          <p:nvPr/>
        </p:nvSpPr>
        <p:spPr>
          <a:xfrm>
            <a:off x="2292478" y="2202549"/>
            <a:ext cx="3545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/>
              <a:t>E’</a:t>
            </a:r>
            <a:endParaRPr lang="en-US" dirty="0"/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C81DA7C5-61CE-4DF2-9CE9-3E585B613076}"/>
              </a:ext>
            </a:extLst>
          </p:cNvPr>
          <p:cNvSpPr/>
          <p:nvPr/>
        </p:nvSpPr>
        <p:spPr>
          <a:xfrm>
            <a:off x="2601352" y="2608354"/>
            <a:ext cx="1114652" cy="46082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#2</a:t>
            </a:r>
            <a:r>
              <a:rPr lang="en-US" b="1" dirty="0"/>
              <a:t> </a:t>
            </a:r>
            <a:r>
              <a:rPr lang="en-US" b="1" dirty="0" err="1"/>
              <a:t>intlit</a:t>
            </a:r>
            <a:r>
              <a:rPr lang="en-US" b="1" dirty="0"/>
              <a:t> </a:t>
            </a:r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E8A20140-32C3-4846-B80A-42D87BFA98E4}"/>
              </a:ext>
            </a:extLst>
          </p:cNvPr>
          <p:cNvSpPr/>
          <p:nvPr/>
        </p:nvSpPr>
        <p:spPr>
          <a:xfrm>
            <a:off x="3716004" y="2608354"/>
            <a:ext cx="1448511" cy="46082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A9E214C7-995F-4217-865E-2050FA24B369}"/>
              </a:ext>
            </a:extLst>
          </p:cNvPr>
          <p:cNvSpPr/>
          <p:nvPr/>
        </p:nvSpPr>
        <p:spPr>
          <a:xfrm>
            <a:off x="5164515" y="2608354"/>
            <a:ext cx="1008369" cy="46082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88888D61-355B-4F41-9DDF-5D3F18618348}"/>
              </a:ext>
            </a:extLst>
          </p:cNvPr>
          <p:cNvSpPr/>
          <p:nvPr/>
        </p:nvSpPr>
        <p:spPr>
          <a:xfrm>
            <a:off x="2286388" y="2665061"/>
            <a:ext cx="2968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/>
              <a:t>T</a:t>
            </a:r>
            <a:endParaRPr lang="en-US" dirty="0"/>
          </a:p>
        </p:txBody>
      </p:sp>
      <p:grpSp>
        <p:nvGrpSpPr>
          <p:cNvPr id="99" name="Group 98">
            <a:extLst>
              <a:ext uri="{FF2B5EF4-FFF2-40B4-BE49-F238E27FC236}">
                <a16:creationId xmlns:a16="http://schemas.microsoft.com/office/drawing/2014/main" id="{53EE57B1-CD1D-42BA-A154-B008D31BF6C9}"/>
              </a:ext>
            </a:extLst>
          </p:cNvPr>
          <p:cNvGrpSpPr/>
          <p:nvPr/>
        </p:nvGrpSpPr>
        <p:grpSpPr>
          <a:xfrm>
            <a:off x="6357763" y="1383052"/>
            <a:ext cx="2720225" cy="1862472"/>
            <a:chOff x="3720651" y="3276600"/>
            <a:chExt cx="2720225" cy="1862472"/>
          </a:xfrm>
        </p:grpSpPr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AD9322FD-DDD8-4C52-880D-A6EF2BD50FD2}"/>
                </a:ext>
              </a:extLst>
            </p:cNvPr>
            <p:cNvSpPr txBox="1"/>
            <p:nvPr/>
          </p:nvSpPr>
          <p:spPr>
            <a:xfrm>
              <a:off x="3720651" y="3276600"/>
              <a:ext cx="188987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u="sng" dirty="0"/>
                <a:t>Eval Stack Actions</a:t>
              </a:r>
            </a:p>
          </p:txBody>
        </p: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33BFECB0-A216-4DEF-93E4-E61ACD325576}"/>
                </a:ext>
              </a:extLst>
            </p:cNvPr>
            <p:cNvSpPr txBox="1"/>
            <p:nvPr/>
          </p:nvSpPr>
          <p:spPr>
            <a:xfrm>
              <a:off x="3742664" y="3581400"/>
              <a:ext cx="4171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#1</a:t>
              </a:r>
            </a:p>
          </p:txBody>
        </p:sp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ADAE47B2-4D72-4094-B59A-10CB276D8A34}"/>
                </a:ext>
              </a:extLst>
            </p:cNvPr>
            <p:cNvSpPr txBox="1"/>
            <p:nvPr/>
          </p:nvSpPr>
          <p:spPr>
            <a:xfrm>
              <a:off x="3742664" y="4769740"/>
              <a:ext cx="4171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#2</a:t>
              </a:r>
            </a:p>
          </p:txBody>
        </p:sp>
        <p:sp>
          <p:nvSpPr>
            <p:cNvPr id="103" name="Rectangle 102">
              <a:extLst>
                <a:ext uri="{FF2B5EF4-FFF2-40B4-BE49-F238E27FC236}">
                  <a16:creationId xmlns:a16="http://schemas.microsoft.com/office/drawing/2014/main" id="{13D60A6B-DB97-45A9-A218-39541EB48126}"/>
                </a:ext>
              </a:extLst>
            </p:cNvPr>
            <p:cNvSpPr/>
            <p:nvPr/>
          </p:nvSpPr>
          <p:spPr>
            <a:xfrm>
              <a:off x="4036372" y="3581400"/>
              <a:ext cx="2404504" cy="120032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err="1"/>
                <a:t>tTrans</a:t>
              </a:r>
              <a:r>
                <a:rPr lang="en-US" dirty="0"/>
                <a:t> = </a:t>
              </a:r>
              <a:r>
                <a:rPr lang="en-US" dirty="0" err="1"/>
                <a:t>sem.pop</a:t>
              </a:r>
              <a:r>
                <a:rPr lang="en-US" dirty="0"/>
                <a:t>() ; </a:t>
              </a:r>
            </a:p>
            <a:p>
              <a:r>
                <a:rPr lang="en-US" dirty="0" err="1"/>
                <a:t>eTrans</a:t>
              </a:r>
              <a:r>
                <a:rPr lang="en-US" dirty="0"/>
                <a:t> =sem. pop() ; </a:t>
              </a:r>
            </a:p>
            <a:p>
              <a:r>
                <a:rPr lang="en-US" dirty="0" err="1"/>
                <a:t>LTrans</a:t>
              </a:r>
              <a:r>
                <a:rPr lang="en-US" dirty="0"/>
                <a:t> = </a:t>
              </a:r>
              <a:r>
                <a:rPr lang="en-US" dirty="0" err="1"/>
                <a:t>eTrans</a:t>
              </a:r>
              <a:r>
                <a:rPr lang="en-US" dirty="0"/>
                <a:t> - </a:t>
              </a:r>
              <a:r>
                <a:rPr lang="en-US" dirty="0" err="1"/>
                <a:t>tTrans</a:t>
              </a:r>
              <a:r>
                <a:rPr lang="en-US" dirty="0"/>
                <a:t>;</a:t>
              </a:r>
            </a:p>
            <a:p>
              <a:r>
                <a:rPr lang="en-US" dirty="0" err="1"/>
                <a:t>sem.push</a:t>
              </a:r>
              <a:r>
                <a:rPr lang="en-US" dirty="0"/>
                <a:t>(</a:t>
              </a:r>
              <a:r>
                <a:rPr lang="en-US" dirty="0" err="1"/>
                <a:t>LTrans</a:t>
              </a:r>
              <a:r>
                <a:rPr lang="en-US" dirty="0"/>
                <a:t>)</a:t>
              </a:r>
            </a:p>
          </p:txBody>
        </p:sp>
        <p:sp>
          <p:nvSpPr>
            <p:cNvPr id="104" name="Rectangle 103">
              <a:extLst>
                <a:ext uri="{FF2B5EF4-FFF2-40B4-BE49-F238E27FC236}">
                  <a16:creationId xmlns:a16="http://schemas.microsoft.com/office/drawing/2014/main" id="{A237B5D1-68DB-4612-8CDE-140EB146CC4D}"/>
                </a:ext>
              </a:extLst>
            </p:cNvPr>
            <p:cNvSpPr/>
            <p:nvPr/>
          </p:nvSpPr>
          <p:spPr>
            <a:xfrm>
              <a:off x="3998502" y="4755558"/>
              <a:ext cx="229819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/>
                <a:t> </a:t>
              </a:r>
              <a:r>
                <a:rPr lang="en-US" dirty="0" err="1"/>
                <a:t>sem.push</a:t>
              </a:r>
              <a:r>
                <a:rPr lang="en-US" dirty="0"/>
                <a:t>(</a:t>
              </a:r>
              <a:r>
                <a:rPr lang="en-US" b="1" dirty="0" err="1"/>
                <a:t>look</a:t>
              </a:r>
              <a:r>
                <a:rPr lang="en-US" dirty="0" err="1"/>
                <a:t>.value</a:t>
              </a:r>
              <a:r>
                <a:rPr lang="en-US" dirty="0"/>
                <a:t>)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972836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:a14="http://schemas.microsoft.com/office/drawing/2010/main" xmlns:a16="http://schemas.microsoft.com/office/drawing/2014/main" xmlns:p14="http://schemas.microsoft.com/office/powerpoint/2010/main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1" grpId="0" animBg="1"/>
      <p:bldP spid="112" grpId="0" animBg="1"/>
      <p:bldP spid="113" grpId="0" animBg="1"/>
      <p:bldP spid="114" grpId="0" animBg="1"/>
      <p:bldP spid="115" grpId="0" animBg="1"/>
      <p:bldP spid="116" grpId="0"/>
      <p:bldP spid="117" grpId="0" animBg="1"/>
      <p:bldP spid="118" grpId="0" animBg="1"/>
      <p:bldP spid="119" grpId="0" animBg="1"/>
      <p:bldP spid="120" grpId="0"/>
      <p:bldP spid="123" grpId="0" animBg="1"/>
      <p:bldP spid="145" grpId="0" animBg="1"/>
      <p:bldP spid="146" grpId="0" animBg="1"/>
    </p:bldLst>
  </p:timing>
</p:sld>
</file>

<file path=ppt/slides/slide33.xml><?xml version="1.0" encoding="utf-8"?>
<p:sld xmlns:a14="http://schemas.microsoft.com/office/drawing/2010/main" xmlns:a16="http://schemas.microsoft.com/office/drawing/2014/main" xmlns:p14="http://schemas.microsoft.com/office/powerpoint/2010/main" xmlns:mc="http://schemas.openxmlformats.org/markup-compatibility/2006" xmlns:p159="http://schemas.microsoft.com/office/powerpoint/2015/09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2" descr="data:image/jpeg;base64,/9j/4AAQSkZJRgABAQAAAQABAAD/2wCEAAkGBxAQDw8PDxAPDw8NDw0NDw0NDw8NDQ0NFBEWFhQRFBQYHCggGBolGxQUITEiJSkrLi4uFx8zODMsNyguLisBCgoKDgwNFA8PFCwcFBwsLCwrLCwsLCwsLDc2LDctLCwsLCwsLCwsLDcsLCwsLCwsKywsKys3LCssLCwsLCssK//AABEIALIBGwMBIgACEQEDEQH/xAAcAAACAgMBAQAAAAAAAAAAAAACAwEEAAUHBgj/xABEEAACAgECAgYGBgcFCQEAAAABAgADEQQSBSEGEzFBUWEHInGBkaEUIzJyorEzQ1Jic7LBQmOS0fA0RFOCk6Oz0/EW/8QAGQEBAQEBAQEAAAAAAAAAAAAAAQACAwQF/8QAHBEBAQEAAwEBAQAAAAAAAAAAAAERAhIxIUET/9oADAMBAAIRAxEAPwDpJEUwjoBEdZIMkNCZYhoo8NMMr5MIPFDMjEgPMzEJKyJO6ATIJLTA8WxiWaRWGeV7SIs2RbWSQLhKbiXGMq2CMqKmExbyN8QExTrGFoJmtGEEwS0N1immpWbE75O6JYyN01oPzBJgAyYyjGGYpkGQZuVmw1jIC5grMY4iB9kHfABgsZjk3xRbZK1lsO0ypYZzbRZZFZmGDmKdogkRpWRtnkdSSsS6S3tgskkpFYJEttXEvWY6iZOYW2CViEwDJg5ikOJXePYxLiWrFZ4sx7CLaKwjJgu0NzFESBTCKYRziKYRRRMEtMYQDNBhinIEPMXZEEu2ZizCJIE0BiGIvdI3TcZphg4g7oStNMm0LzmWU9pjaSB7Y1mB5Tc8Y3610Axlg5mLac66Qm0Ss6S2TFssz1a1UKQdssssXiZLs7LBxLT1xZrnk12JgmWFqkvp5alUwDHtXFMsQQRFMssMsWyyRBEWRLJSAa5rUqtFGWdS1daNZa611pzaywhUUZxzJ9s8vw7pJZqtW9VOnX6LW5Q6my0hrMPs3IqqRjPZk9hB74WyenjxvLxu3izLmlQWqWQHAd0yRjJU4JHlDs0uIyixrTAdZcamAa4pQKRb1y5YsS0QoOsXLdsrWLNRkpxEPGOMRRmoAmCTCxMxEFwhC2yQs1owOISiSoh4m5WaiNoPjFhcxtaTUrNgL055lZhNgW7sSrYnMwpiriZuhsIswIcSOrkzMwLuBrkdVLGJBE+e9JS1RgSRmTmKKtpEoW1zZtKlqSTXssA1y06Qeznjs58u2IISmaDplxmzTCujS0tdrNTgVDYxqrBJAdj2E5BwM9xJ5Ccu6W9LdVqry263T11N9VQjtWa8f2mIIy/n3d0t9BOlGpGu0iW51O+4obHLHU4t9U7rOZdV3btp8ORGIqYnp70f12n0q6jWa5rmttrrXS7rDXv2s+cZC+rtPYvwmt6I2XDh/E7w7V10PoFdq8LdbvZ1eup/7L7dvPu5eUuelzjranXGnDLTo91VaMCm5zjfaQfHAA8h5mW2SmnouipbS+p1evTUPTXYr3k7jXWoQHduAWvl3EmHplx1Xo7xOrVaaq+jJpsB2hhtdWBKsrD9oMCDLt1QM1XQ/R/RuH6WkqUYVB3RhtZbbCXcEdx3MZs3eIVLKMSrdVL7vK9hiGquSU7BNpeBKFqzUVUrIlxLNgiGWajKq4JimWWysApNQKpEjEs9XM6qaFV0QmWq6x3zAuJHOdI51Dp4Re2bTQaU2HHhDv0LBjhZJq0SWCOUsrXtzuWIc+EZRhQIHdK9vOPsEQwlapFZ1iWlrbkwXpmWlbEMCHskRWO6mCROa6TW1r/s/E9Xp/3NZSbl9mUO0fCXrelGroVWNmi1qFtuaLPrhyJyyert7POeH16Hu9szbPI6Pp2rfpdLqFwOZqHWqPEnkMCbXR9K9DbyXUIp8LMpj3nl84YW4AkOgmVXI4yjK48UYMPlIdoIhkEWahCdostEPO9I+hej1oJdOrtPZdVhXz5jsM8JpqqeBvYlYXWa7co6+xXrp09T8wgwD65XBPMH1hjPOdZZppuk/BU12nNDOajvWxbUUMyuARnB7eRIinG+mvFL+McQ2aaprerBqorRRu6sHJZieQ5nJJIA5Ca3T26nhWtp+k0bbdOwtSt8BHXmMq6HBHM8wcZ7e8Tt3Rzo5p9BV1dAyzYNt74NtzeLHw8AOQlbpj0bq4jpzS+FsXL0XYy1NuO3zU9hHePPESv8N4rXqqK9RUcpau4Z7VPYVPmDke6NdpyX0b8YfQ6y7hmszX1liogJylWqGRjn3ONmD2HC+M6q0ghniLHjWEVYs0FZzK9ksuIphFKbrF7ZadIplmozSGUQSojWSDtm2STiYBmGUzDqq5zUrNg6dLujm0QHtlzTJgRwqjBapcPfY/hmbyq5c5wJqtQg98itiO+VilW+K6frB6oAnnLaGBwZvDqCOfxEr3sDCXGr9aZlME15l9qcxJGJrWVUUxg04IjsiSg5wKjbRjulc1TcXVHvEqlIaXj9N0z0zfbDoe/Kgr+E/wBJsaeL6aw+rbXz7idp+BnIw8NbiO+eXHZ3ThvELKT1mntKkjblcEMPMHl4TYHpRY/LU6fSakeNtI3/ABHZ8JwKjiFiHKOynxViv5TZ6bpTqUx9aWx3OA/5yxO2V8R0BO46bUaVv29HqC34WwBLycZKGr6Pr7bFaytGp1dO5whOCd45e7znG9P04s/WVo3mpKH+s9N0U4+us1en09dVhtssU4XayqinLMxzyAAzmVid2KQGQRrGLaYaJZIpq48wCYgg1xbVx7tFEzUDkHpz4UqDS61TssLHTWYwGYAb0ceJXDD3jwnvejXEKtVpqGr1NWpc0oXdMI7MAAzNXklDntBm8uoR8b0R9p3LvVW2t4jPYYNOmrQk111oT2lEVC3twOcUr2UkRDrNjZk9sQ9Ug1zpFMkvPTKt+nLh0BKk1WPuXwAHfjAOSP8AQilZq4pq5pE1dq8hbYCD/bC2L/nLdfEbe80WexjU59zgD5ynKKyrjIYPVGQvEsfbptXzVetX4rylijiFDdliZ8CdpHxm5WSBUYYqM2dSqeYwfMHMLq5vWcBpk9XPhG7oVaySkZRYqvVu74tkxLhSA6jxmmWvYxdktOqyvYuYFXdjK7GW3qPxijTLThCjMtVafvJxBVMRgaGnDlAxjOZWann2ySfCTg+EC+ejpTAagieh+jL/AKBgWaZe4j8pwdHnthmYm7bS9vYezsxFnSeUU1daMzKqgszEKqqCzMxOAAB2kmfS/oq6DrwzTdbco+n6pVN5JDdQnaKFPZy/tEdp8QBOJdDdNt4nw1hyI1uk+doE+pCZjlTEEyDIJgkzJYRFssImQTJEssWRHOZoeNcYfT2Kq1i0MuSA4Vwc+Hh2/CagbbEzE1Om45v5GmwEDcdpVwozjJPKKv11uQQ+0KTlVVSG95BjgbTU3pWCXYADme849gldtUGC9WQxdlUE5AGT2nvlC5nO6xuWRk4GCVA8JouMcQSzTOihw1nqbWUA4yN2TnzmgucW6XaTRu4s1P0qzu02lVNqHsw1vYPjnynP+kHpO1TnFAq0yfsIotdh4M7Dn7gJ5njOiapvVzt/KeftrYmReqo6d3g+ulb9/epz8cTY09PKmP1lLLkAeqVcAe/E5+yEQMzOJ1fSdKNIxytvVn97cnz7PnNkNat2PrUtA7CWWzkfP3Ti4eMTUMOw4lidwSxE7ayD+1TY1Rx7Oa/KXKeJEY232jyvqS4f4lIPynEtNx/U1/Zusx4Fiw+Bm10vTXULgNscfvLg/EYjNix2McbcAFhTaCcfUuVb2lXAlqvjKEZK2IP2mQlM/eE5RpOnFf6yojzRgfkcfnNxpOl2nJylr1E9oYMvzHKanKs3jHRE1a2fYsU+xhG2rge2eKo40lvPdTb5+oW+I5y2usbI2FkHL1Vcso9zZ/Ob7s9G+cQCJrk4oezejeViNUfiuRNhVxCsAGypsEgb62S5c/8AKcj4R7RdU4PZGLWccxLOk12mY4WxM/st6jfBpsColqxpjXEOpnoPoyeWZVv0wHOZ7Hq02Jm6W7KcyoUmtGPAnoJxY9mhu970j83la7oBxnu4fd/1NN/7J9KSJ5e9dHzI3o+4z36C/wBz0H8nla3olxGs/WaLWKPEUWMPioM+pZkv6UuS9APRpZW9Ws17MjVsltOkU+srqcq1rd2Dz2j3nunUmjiIBEzeRhJMExpSCUjqwkwGaOKxTLHUUTPN9JeHay2xH0w0xFanAvewMWPkq4+ffPTFYBWMqx5PTcDu2qdXrnQsQxo022is88lSQNzD3y9reJaTTglyuSc/WEDPjgdpkcY6PNexZNVdRkk7UWtgCe3nyPznldT6NrCSRrA5PfZSwPvO8zes4bxPp4jblRCwPq5X1RtxjtPP5TTXdIaWABSxTnt9Uj84d/o81q/Zehx5O6n5rNbqOhXEF7aC33LK2+W6XqJ4nqNNYMB+0AHKtPLajQjcSpBB7METf38B1afb0148+qcj4gTX3aYryZWU+DAqfnJNPZo/KVzo/Kbh6fD5GQKj5y1NG+h8op9EZ6Ejxx8Ii5l7x8DiSaA6ZpDUsO6bglPH5ZhCtTnmOfuimi5wlczctpAfD3RDaEYklNLyO+X9Nxy+v7Nrjy3Ej4GIbQeEU2kYRTfU9Mbx9sJZ95cH5Ymx03TKsn163X7jBh88TxTVMO6KOYYnV9L0vpYbRcpX/h3qCo/xDHwm40vGFK5qPVNyIbT2MFPPs2ElfgBOIbo6nVuhyrMp8VJB+UMT6A0XHnA9aypjnBW5Hq7/ANtMg+8CbBekFJwLVZN3Y1ZXUVn3ocjt7xOB6fpLqU/WFvv+t8+2bbR9NCCOsrzjvRsH4H/OF0/Hb0eizlXcjEdqA4ce1TzEFtLOX0dOKrMB2JxjC6lBaB7GOce4iXU6RLgbdQQO4C9wP5oTnix3/EiZInNJmSJmYamYgMsLMzMEDEwiHBMjpZWLKR0gy0q5qi2qluCY6VJqzA6sy8YE1oxSKQNsvFRBKCalGKeINlYbtAPkwBEtmsSNkdZxqbuAaSz9JptOx8TUgPxAmv1HQXhz/wC77T4122p8t2J6XEjEdGORekHohptFRXbQb91lwqKvYrVqNjNnG3OfV8ZzzU6UgjnkEZ5ztfpVrzo6fLVL/wCKycx1GnyVH92x8O9I6lHg+lDbsgYG3tHtm5//ABmtdRbVpy9VgyjI1ZJHZ9nOe490fwTRgK/Lt2f1nW+jyY0mnHhWPzMJ9pcN1XR7U1/pNNeuO802Y+OMTXPpMcuYPh2H4T6UlfUaSuwYsrrcfvor/mJoa+cfo7Dv+MxkbHMAzvOq6J6Cz7WlqXzq3Un8BE1Op9Heib7DX1fddXH4lJ+ck4tYPFZXatT28vdOtav0ZdvVakHwFtRH4lP9JpdX6OdYv2RTb9yzB/EBIucPpAeyAdAZ7DV9EdXXzfS3Y8UXrB8VzNTboypwQynwYFT8DJNC+kYRRqYd03r1kf8AyKKeKwTSc4W8zamhT3SPoawL6/zMzF5mbp5tODLSN0DMjMtOGbpm6LzIzJYbugl4G6RujpwzdIzF7pBaRwwtBLRReCWijC0HMWWkb5Ie6QWii8EvNDDiYJMSXgl46MNJg7oovB3y1Y876RU3aSvy1CH/ALdk509P1iD+6sJ/xJOkdNuelHldWfwtPBPX9cn8G3+aubjNXeE0cnx+75eM6Pwjlp6R4VrPBcJXCv7R3eU9xw9vqav4aflDfqXyZBMQXgmyOrDy0gmI62R1kdWHEwCYo2QTZLRhpaJurVxh1Vx4OoYfOQXg7o6sarV9F9DZndpqhnvqBpP4CJptX6PNI36N7az4Erag9xAPznrS8E2S1Y51rPRzcP0VtVnkwapv6j5zUv0N1oJH0djjvD1kH35nWuskb4fD9et3SN0Rvmb55Ndup+6RuiN8gvHVixukF5W6yR1kliwXkF5WNkjrIpYNkEvEGyCbIg8vALxJsgGySPLwC8SXgF4hY3wS8rl5BeKOLwS8QXgl4o/fBNkQXg74hQ6UtnTH79Z+c8a6fWqf7i0fjrnrukBzp2+9X/MJ5f8AWL/Ct/nSajFXeFJlX+8O/wAp6vSvitB4Io+U8vwtRsfP7X9Jv6W9RPur+UP0xdNsHrZWLTN0UsGyR1srbpBeKWeskGyVS8HfJLW+YWlcNCzJDZ4svMaLaSSbIPWxbGBmOB7UyJkyeJ6UGYZkyICYJmTIgMgzJk0kGCZEyTKIJmTIoJgGZMikGCZkyICYMyZFIMEzJkQ1/Gv0De1P5xPNN+kX+Db/ADpMmTU8Zq/w77Lfe/pN3V9lfur+UmZJJkTJkkgwTImTQCZEyZFDWGJkyZpYYtpkySJaLmTJqCv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2E7B548D-8B71-4E47-82C1-D826FE9E22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7218"/>
            <a:ext cx="9144000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Actions Preserved Through Transforms</a:t>
            </a:r>
            <a:br>
              <a:rPr lang="en-US" sz="2000" i="1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i="1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SDT for Top-Down Parsing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55" name="Arrow: Right 54">
            <a:extLst>
              <a:ext uri="{FF2B5EF4-FFF2-40B4-BE49-F238E27FC236}">
                <a16:creationId xmlns:a16="http://schemas.microsoft.com/office/drawing/2014/main" id="{754E2437-2C14-4573-98B0-BADFC991BABA}"/>
              </a:ext>
            </a:extLst>
          </p:cNvPr>
          <p:cNvSpPr/>
          <p:nvPr/>
        </p:nvSpPr>
        <p:spPr>
          <a:xfrm>
            <a:off x="2383646" y="5776356"/>
            <a:ext cx="691116" cy="369192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Slide Number Placeholder 3">
            <a:extLst>
              <a:ext uri="{FF2B5EF4-FFF2-40B4-BE49-F238E27FC236}">
                <a16:creationId xmlns:a16="http://schemas.microsoft.com/office/drawing/2014/main" id="{7A48B69A-7F98-4C05-AE5B-BF642E55C0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88573" y="6589986"/>
            <a:ext cx="2057400" cy="257610"/>
          </a:xfrm>
        </p:spPr>
        <p:txBody>
          <a:bodyPr/>
          <a:lstStyle/>
          <a:p>
            <a:fld id="{E2218D17-624A-4996-8458-E634E28CA05F}" type="slidenum">
              <a:rPr lang="en-US" smtClean="0"/>
              <a:t>33</a:t>
            </a:fld>
            <a:endParaRPr lang="en-US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46DDB17C-B9F6-4AE4-BBE8-3277D3675CC2}"/>
              </a:ext>
            </a:extLst>
          </p:cNvPr>
          <p:cNvGrpSpPr/>
          <p:nvPr/>
        </p:nvGrpSpPr>
        <p:grpSpPr>
          <a:xfrm>
            <a:off x="185427" y="4844376"/>
            <a:ext cx="2099294" cy="1826043"/>
            <a:chOff x="185427" y="4844376"/>
            <a:chExt cx="2099294" cy="1826043"/>
          </a:xfrm>
        </p:grpSpPr>
        <p:sp>
          <p:nvSpPr>
            <p:cNvPr id="58" name="!!eof1">
              <a:extLst>
                <a:ext uri="{FF2B5EF4-FFF2-40B4-BE49-F238E27FC236}">
                  <a16:creationId xmlns:a16="http://schemas.microsoft.com/office/drawing/2014/main" id="{08C0DD7C-B3A7-4BF2-918F-B48B06247A02}"/>
                </a:ext>
              </a:extLst>
            </p:cNvPr>
            <p:cNvSpPr/>
            <p:nvPr/>
          </p:nvSpPr>
          <p:spPr>
            <a:xfrm>
              <a:off x="209059" y="5757592"/>
              <a:ext cx="546046" cy="297269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b="1" dirty="0" err="1"/>
                <a:t>eof</a:t>
              </a:r>
              <a:endParaRPr lang="en-US" b="1" dirty="0"/>
            </a:p>
          </p:txBody>
        </p:sp>
        <p:sp>
          <p:nvSpPr>
            <p:cNvPr id="59" name="!!stack1">
              <a:extLst>
                <a:ext uri="{FF2B5EF4-FFF2-40B4-BE49-F238E27FC236}">
                  <a16:creationId xmlns:a16="http://schemas.microsoft.com/office/drawing/2014/main" id="{B89B2BF0-7EF3-4789-909E-9C69736EB555}"/>
                </a:ext>
              </a:extLst>
            </p:cNvPr>
            <p:cNvSpPr/>
            <p:nvPr/>
          </p:nvSpPr>
          <p:spPr>
            <a:xfrm>
              <a:off x="185427" y="6060819"/>
              <a:ext cx="570304" cy="6096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sz="1400" dirty="0"/>
                <a:t>Predict</a:t>
              </a:r>
            </a:p>
            <a:p>
              <a:pPr algn="ctr"/>
              <a:r>
                <a:rPr lang="en-US" sz="1400" dirty="0"/>
                <a:t>Stack</a:t>
              </a:r>
            </a:p>
          </p:txBody>
        </p:sp>
        <p:sp>
          <p:nvSpPr>
            <p:cNvPr id="60" name="!!ipar1">
              <a:extLst>
                <a:ext uri="{FF2B5EF4-FFF2-40B4-BE49-F238E27FC236}">
                  <a16:creationId xmlns:a16="http://schemas.microsoft.com/office/drawing/2014/main" id="{8F2C9278-6DD5-4EC3-BDA9-B5CA20BE9F6E}"/>
                </a:ext>
              </a:extLst>
            </p:cNvPr>
            <p:cNvSpPr/>
            <p:nvPr/>
          </p:nvSpPr>
          <p:spPr>
            <a:xfrm>
              <a:off x="209058" y="5453610"/>
              <a:ext cx="546181" cy="297269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i="1" dirty="0"/>
                <a:t>E’</a:t>
              </a:r>
            </a:p>
          </p:txBody>
        </p:sp>
        <p:sp>
          <p:nvSpPr>
            <p:cNvPr id="61" name="Stack1">
              <a:extLst>
                <a:ext uri="{FF2B5EF4-FFF2-40B4-BE49-F238E27FC236}">
                  <a16:creationId xmlns:a16="http://schemas.microsoft.com/office/drawing/2014/main" id="{20A4BFE1-3C2A-42A1-BD19-977B0E162346}"/>
                </a:ext>
              </a:extLst>
            </p:cNvPr>
            <p:cNvSpPr/>
            <p:nvPr/>
          </p:nvSpPr>
          <p:spPr>
            <a:xfrm>
              <a:off x="762435" y="6058593"/>
              <a:ext cx="729564" cy="6096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sz="1400" dirty="0"/>
                <a:t>Semantic</a:t>
              </a:r>
            </a:p>
            <a:p>
              <a:pPr algn="ctr"/>
              <a:r>
                <a:rPr lang="en-US" sz="1400" dirty="0"/>
                <a:t>Stack</a:t>
              </a:r>
            </a:p>
          </p:txBody>
        </p:sp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BC1BF0DA-6874-4055-A518-B061E5647BD9}"/>
                </a:ext>
              </a:extLst>
            </p:cNvPr>
            <p:cNvSpPr/>
            <p:nvPr/>
          </p:nvSpPr>
          <p:spPr>
            <a:xfrm>
              <a:off x="1504223" y="6058800"/>
              <a:ext cx="691116" cy="6096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/>
                <a:t>Look</a:t>
              </a:r>
            </a:p>
            <a:p>
              <a:pPr algn="ctr"/>
              <a:r>
                <a:rPr lang="en-US" sz="1400" dirty="0"/>
                <a:t>Ahead</a:t>
              </a:r>
            </a:p>
          </p:txBody>
        </p:sp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07AE0697-AB1E-4A6B-A69B-720733F65AA2}"/>
                </a:ext>
              </a:extLst>
            </p:cNvPr>
            <p:cNvSpPr/>
            <p:nvPr/>
          </p:nvSpPr>
          <p:spPr>
            <a:xfrm>
              <a:off x="1448792" y="5713742"/>
              <a:ext cx="835929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b="1" dirty="0"/>
                <a:t>intlit:8</a:t>
              </a:r>
            </a:p>
          </p:txBody>
        </p:sp>
        <p:sp>
          <p:nvSpPr>
            <p:cNvPr id="66" name="!!ipar1">
              <a:extLst>
                <a:ext uri="{FF2B5EF4-FFF2-40B4-BE49-F238E27FC236}">
                  <a16:creationId xmlns:a16="http://schemas.microsoft.com/office/drawing/2014/main" id="{5ADC6B03-5D14-42C3-AA05-90CEB60D7810}"/>
                </a:ext>
              </a:extLst>
            </p:cNvPr>
            <p:cNvSpPr/>
            <p:nvPr/>
          </p:nvSpPr>
          <p:spPr>
            <a:xfrm>
              <a:off x="209057" y="5145314"/>
              <a:ext cx="546181" cy="297269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i="1" dirty="0"/>
                <a:t>#1</a:t>
              </a:r>
            </a:p>
          </p:txBody>
        </p:sp>
        <p:sp>
          <p:nvSpPr>
            <p:cNvPr id="67" name="!!ipar1">
              <a:extLst>
                <a:ext uri="{FF2B5EF4-FFF2-40B4-BE49-F238E27FC236}">
                  <a16:creationId xmlns:a16="http://schemas.microsoft.com/office/drawing/2014/main" id="{050EC401-3537-41F0-BCBF-26C31E5338DD}"/>
                </a:ext>
              </a:extLst>
            </p:cNvPr>
            <p:cNvSpPr/>
            <p:nvPr/>
          </p:nvSpPr>
          <p:spPr>
            <a:xfrm>
              <a:off x="216254" y="4844376"/>
              <a:ext cx="546181" cy="297269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i="1" dirty="0"/>
                <a:t>T</a:t>
              </a:r>
            </a:p>
          </p:txBody>
        </p:sp>
        <p:sp>
          <p:nvSpPr>
            <p:cNvPr id="68" name="!!ipar1">
              <a:extLst>
                <a:ext uri="{FF2B5EF4-FFF2-40B4-BE49-F238E27FC236}">
                  <a16:creationId xmlns:a16="http://schemas.microsoft.com/office/drawing/2014/main" id="{8058A794-A642-420A-BFE5-1A3A2C74137E}"/>
                </a:ext>
              </a:extLst>
            </p:cNvPr>
            <p:cNvSpPr/>
            <p:nvPr/>
          </p:nvSpPr>
          <p:spPr>
            <a:xfrm>
              <a:off x="856930" y="5758384"/>
              <a:ext cx="546181" cy="297269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i="1" dirty="0"/>
                <a:t>7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C428E1B3-C675-4259-9C7C-30B4DCF05E3E}"/>
                </a:ext>
              </a:extLst>
            </p:cNvPr>
            <p:cNvSpPr txBox="1"/>
            <p:nvPr/>
          </p:nvSpPr>
          <p:spPr>
            <a:xfrm>
              <a:off x="1671691" y="5399220"/>
              <a:ext cx="37702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chemeClr val="accent5"/>
                  </a:solidFill>
                </a:rPr>
                <a:t>T</a:t>
              </a:r>
              <a:r>
                <a:rPr lang="en-US" b="1" baseline="-25000" dirty="0">
                  <a:solidFill>
                    <a:schemeClr val="accent5"/>
                  </a:solidFill>
                </a:rPr>
                <a:t>3</a:t>
              </a:r>
            </a:p>
          </p:txBody>
        </p:sp>
      </p:grpSp>
      <p:sp>
        <p:nvSpPr>
          <p:cNvPr id="70" name="!!eof1">
            <a:extLst>
              <a:ext uri="{FF2B5EF4-FFF2-40B4-BE49-F238E27FC236}">
                <a16:creationId xmlns:a16="http://schemas.microsoft.com/office/drawing/2014/main" id="{4AE5765F-2E91-4CBA-8CAC-15C94E7B2A03}"/>
              </a:ext>
            </a:extLst>
          </p:cNvPr>
          <p:cNvSpPr/>
          <p:nvPr/>
        </p:nvSpPr>
        <p:spPr>
          <a:xfrm>
            <a:off x="3214438" y="5753653"/>
            <a:ext cx="546046" cy="29726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dirty="0" err="1"/>
              <a:t>eof</a:t>
            </a:r>
            <a:endParaRPr lang="en-US" sz="1600" b="1" dirty="0"/>
          </a:p>
        </p:txBody>
      </p:sp>
      <p:sp>
        <p:nvSpPr>
          <p:cNvPr id="71" name="!!stack1">
            <a:extLst>
              <a:ext uri="{FF2B5EF4-FFF2-40B4-BE49-F238E27FC236}">
                <a16:creationId xmlns:a16="http://schemas.microsoft.com/office/drawing/2014/main" id="{E290AB3F-F5DC-40D8-B5B7-36A87EA93AFA}"/>
              </a:ext>
            </a:extLst>
          </p:cNvPr>
          <p:cNvSpPr/>
          <p:nvPr/>
        </p:nvSpPr>
        <p:spPr>
          <a:xfrm>
            <a:off x="3190806" y="6056880"/>
            <a:ext cx="570304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400" dirty="0"/>
              <a:t>Predict</a:t>
            </a:r>
          </a:p>
          <a:p>
            <a:pPr algn="ctr"/>
            <a:r>
              <a:rPr lang="en-US" sz="1400" dirty="0"/>
              <a:t>Stack</a:t>
            </a:r>
          </a:p>
        </p:txBody>
      </p:sp>
      <p:sp>
        <p:nvSpPr>
          <p:cNvPr id="72" name="!!ipar1">
            <a:extLst>
              <a:ext uri="{FF2B5EF4-FFF2-40B4-BE49-F238E27FC236}">
                <a16:creationId xmlns:a16="http://schemas.microsoft.com/office/drawing/2014/main" id="{F699FFD6-47B7-45E1-AE91-DA31677F8043}"/>
              </a:ext>
            </a:extLst>
          </p:cNvPr>
          <p:cNvSpPr/>
          <p:nvPr/>
        </p:nvSpPr>
        <p:spPr>
          <a:xfrm>
            <a:off x="3214437" y="5449671"/>
            <a:ext cx="546181" cy="29726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i="1" dirty="0"/>
              <a:t>E’</a:t>
            </a:r>
          </a:p>
        </p:txBody>
      </p:sp>
      <p:sp>
        <p:nvSpPr>
          <p:cNvPr id="73" name="Stack1">
            <a:extLst>
              <a:ext uri="{FF2B5EF4-FFF2-40B4-BE49-F238E27FC236}">
                <a16:creationId xmlns:a16="http://schemas.microsoft.com/office/drawing/2014/main" id="{25E9B01E-B766-477E-8284-DC5FA77E19F5}"/>
              </a:ext>
            </a:extLst>
          </p:cNvPr>
          <p:cNvSpPr/>
          <p:nvPr/>
        </p:nvSpPr>
        <p:spPr>
          <a:xfrm>
            <a:off x="3767814" y="6054654"/>
            <a:ext cx="729564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400" dirty="0"/>
              <a:t>Semantic</a:t>
            </a:r>
          </a:p>
          <a:p>
            <a:pPr algn="ctr"/>
            <a:r>
              <a:rPr lang="en-US" sz="1400" dirty="0"/>
              <a:t>Stack</a:t>
            </a: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EBB066A5-5DEC-413C-9140-B7868FF2EAE6}"/>
              </a:ext>
            </a:extLst>
          </p:cNvPr>
          <p:cNvSpPr/>
          <p:nvPr/>
        </p:nvSpPr>
        <p:spPr>
          <a:xfrm>
            <a:off x="4509602" y="6054861"/>
            <a:ext cx="691116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Look</a:t>
            </a:r>
          </a:p>
          <a:p>
            <a:pPr algn="ctr"/>
            <a:r>
              <a:rPr lang="en-US" sz="1400" dirty="0"/>
              <a:t>Ahead</a:t>
            </a: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D1035CE6-DC7B-4A23-ACD6-873F32E05BE3}"/>
              </a:ext>
            </a:extLst>
          </p:cNvPr>
          <p:cNvSpPr/>
          <p:nvPr/>
        </p:nvSpPr>
        <p:spPr>
          <a:xfrm>
            <a:off x="4454171" y="5709803"/>
            <a:ext cx="83592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/>
              <a:t>intlit:8</a:t>
            </a:r>
          </a:p>
        </p:txBody>
      </p:sp>
      <p:sp>
        <p:nvSpPr>
          <p:cNvPr id="76" name="!!ipar1">
            <a:extLst>
              <a:ext uri="{FF2B5EF4-FFF2-40B4-BE49-F238E27FC236}">
                <a16:creationId xmlns:a16="http://schemas.microsoft.com/office/drawing/2014/main" id="{E25EDDAF-FBF7-4E53-9390-34F4D912A856}"/>
              </a:ext>
            </a:extLst>
          </p:cNvPr>
          <p:cNvSpPr/>
          <p:nvPr/>
        </p:nvSpPr>
        <p:spPr>
          <a:xfrm>
            <a:off x="3214436" y="5141375"/>
            <a:ext cx="546181" cy="29726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i="1" dirty="0"/>
              <a:t>#1</a:t>
            </a:r>
          </a:p>
        </p:txBody>
      </p:sp>
      <p:sp>
        <p:nvSpPr>
          <p:cNvPr id="77" name="!!ipar1">
            <a:extLst>
              <a:ext uri="{FF2B5EF4-FFF2-40B4-BE49-F238E27FC236}">
                <a16:creationId xmlns:a16="http://schemas.microsoft.com/office/drawing/2014/main" id="{749615B6-86CA-4803-9FD0-6F23A42FFA24}"/>
              </a:ext>
            </a:extLst>
          </p:cNvPr>
          <p:cNvSpPr/>
          <p:nvPr/>
        </p:nvSpPr>
        <p:spPr>
          <a:xfrm>
            <a:off x="3221633" y="4840437"/>
            <a:ext cx="546181" cy="29726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b="1" dirty="0" err="1"/>
              <a:t>intlit</a:t>
            </a:r>
            <a:endParaRPr lang="en-US" sz="1400" b="1" dirty="0"/>
          </a:p>
        </p:txBody>
      </p:sp>
      <p:sp>
        <p:nvSpPr>
          <p:cNvPr id="78" name="!!ipar1">
            <a:extLst>
              <a:ext uri="{FF2B5EF4-FFF2-40B4-BE49-F238E27FC236}">
                <a16:creationId xmlns:a16="http://schemas.microsoft.com/office/drawing/2014/main" id="{B10F841F-89D4-465B-9274-FEEA960BE506}"/>
              </a:ext>
            </a:extLst>
          </p:cNvPr>
          <p:cNvSpPr/>
          <p:nvPr/>
        </p:nvSpPr>
        <p:spPr>
          <a:xfrm>
            <a:off x="3862309" y="5754445"/>
            <a:ext cx="546181" cy="29726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i="1" dirty="0"/>
              <a:t>7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6685FEA0-5B7D-415F-917C-77A1AA167CDD}"/>
              </a:ext>
            </a:extLst>
          </p:cNvPr>
          <p:cNvSpPr txBox="1"/>
          <p:nvPr/>
        </p:nvSpPr>
        <p:spPr>
          <a:xfrm>
            <a:off x="4677070" y="5395281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5"/>
                </a:solidFill>
              </a:rPr>
              <a:t>T</a:t>
            </a:r>
            <a:r>
              <a:rPr lang="en-US" b="1" baseline="-25000" dirty="0">
                <a:solidFill>
                  <a:schemeClr val="accent5"/>
                </a:solidFill>
              </a:rPr>
              <a:t>3</a:t>
            </a:r>
          </a:p>
        </p:txBody>
      </p:sp>
      <p:sp>
        <p:nvSpPr>
          <p:cNvPr id="97" name="!!ipar1">
            <a:extLst>
              <a:ext uri="{FF2B5EF4-FFF2-40B4-BE49-F238E27FC236}">
                <a16:creationId xmlns:a16="http://schemas.microsoft.com/office/drawing/2014/main" id="{7141117F-CAF8-4E9C-BEE0-BC4A224DFB8F}"/>
              </a:ext>
            </a:extLst>
          </p:cNvPr>
          <p:cNvSpPr/>
          <p:nvPr/>
        </p:nvSpPr>
        <p:spPr>
          <a:xfrm>
            <a:off x="3213411" y="4538935"/>
            <a:ext cx="546181" cy="29726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i="1" dirty="0"/>
              <a:t>#2</a:t>
            </a:r>
          </a:p>
        </p:txBody>
      </p:sp>
      <p:sp>
        <p:nvSpPr>
          <p:cNvPr id="110" name="Arrow: Right 109">
            <a:extLst>
              <a:ext uri="{FF2B5EF4-FFF2-40B4-BE49-F238E27FC236}">
                <a16:creationId xmlns:a16="http://schemas.microsoft.com/office/drawing/2014/main" id="{45FA86A3-F67E-4BF6-A37D-6D223F331D57}"/>
              </a:ext>
            </a:extLst>
          </p:cNvPr>
          <p:cNvSpPr/>
          <p:nvPr/>
        </p:nvSpPr>
        <p:spPr>
          <a:xfrm>
            <a:off x="5493234" y="5758978"/>
            <a:ext cx="691116" cy="369192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D884E0A3-3459-4DC5-9CAE-F43B43C23E62}"/>
              </a:ext>
            </a:extLst>
          </p:cNvPr>
          <p:cNvGrpSpPr/>
          <p:nvPr/>
        </p:nvGrpSpPr>
        <p:grpSpPr>
          <a:xfrm>
            <a:off x="6430070" y="4814864"/>
            <a:ext cx="2099294" cy="1826043"/>
            <a:chOff x="6430070" y="4814864"/>
            <a:chExt cx="2099294" cy="1826043"/>
          </a:xfrm>
        </p:grpSpPr>
        <p:sp>
          <p:nvSpPr>
            <p:cNvPr id="99" name="!!eof1">
              <a:extLst>
                <a:ext uri="{FF2B5EF4-FFF2-40B4-BE49-F238E27FC236}">
                  <a16:creationId xmlns:a16="http://schemas.microsoft.com/office/drawing/2014/main" id="{9372DCAD-0519-446D-A8BC-34EED0234332}"/>
                </a:ext>
              </a:extLst>
            </p:cNvPr>
            <p:cNvSpPr/>
            <p:nvPr/>
          </p:nvSpPr>
          <p:spPr>
            <a:xfrm>
              <a:off x="6453702" y="5728080"/>
              <a:ext cx="546046" cy="297269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600" b="1" dirty="0" err="1"/>
                <a:t>eof</a:t>
              </a:r>
              <a:endParaRPr lang="en-US" sz="1600" b="1" dirty="0"/>
            </a:p>
          </p:txBody>
        </p:sp>
        <p:sp>
          <p:nvSpPr>
            <p:cNvPr id="100" name="!!stack1">
              <a:extLst>
                <a:ext uri="{FF2B5EF4-FFF2-40B4-BE49-F238E27FC236}">
                  <a16:creationId xmlns:a16="http://schemas.microsoft.com/office/drawing/2014/main" id="{F2A46FCF-52C5-4B3E-884B-CB73EAA48DE9}"/>
                </a:ext>
              </a:extLst>
            </p:cNvPr>
            <p:cNvSpPr/>
            <p:nvPr/>
          </p:nvSpPr>
          <p:spPr>
            <a:xfrm>
              <a:off x="6430070" y="6031307"/>
              <a:ext cx="570304" cy="6096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sz="1400" dirty="0"/>
                <a:t>Predict</a:t>
              </a:r>
            </a:p>
            <a:p>
              <a:pPr algn="ctr"/>
              <a:r>
                <a:rPr lang="en-US" sz="1400" dirty="0"/>
                <a:t>Stack</a:t>
              </a:r>
            </a:p>
          </p:txBody>
        </p:sp>
        <p:sp>
          <p:nvSpPr>
            <p:cNvPr id="101" name="!!ipar1">
              <a:extLst>
                <a:ext uri="{FF2B5EF4-FFF2-40B4-BE49-F238E27FC236}">
                  <a16:creationId xmlns:a16="http://schemas.microsoft.com/office/drawing/2014/main" id="{C5D4AB1B-C4EE-4D49-B59D-CEF72CCC8BAB}"/>
                </a:ext>
              </a:extLst>
            </p:cNvPr>
            <p:cNvSpPr/>
            <p:nvPr/>
          </p:nvSpPr>
          <p:spPr>
            <a:xfrm>
              <a:off x="6453701" y="5424098"/>
              <a:ext cx="546181" cy="297269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i="1" dirty="0"/>
                <a:t>E’</a:t>
              </a:r>
            </a:p>
          </p:txBody>
        </p:sp>
        <p:sp>
          <p:nvSpPr>
            <p:cNvPr id="102" name="Stack1">
              <a:extLst>
                <a:ext uri="{FF2B5EF4-FFF2-40B4-BE49-F238E27FC236}">
                  <a16:creationId xmlns:a16="http://schemas.microsoft.com/office/drawing/2014/main" id="{7FE3CA86-C701-413D-8A70-37F781BE71C5}"/>
                </a:ext>
              </a:extLst>
            </p:cNvPr>
            <p:cNvSpPr/>
            <p:nvPr/>
          </p:nvSpPr>
          <p:spPr>
            <a:xfrm>
              <a:off x="7007078" y="6029081"/>
              <a:ext cx="729564" cy="6096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sz="1400" dirty="0"/>
                <a:t>Semantic</a:t>
              </a:r>
            </a:p>
            <a:p>
              <a:pPr algn="ctr"/>
              <a:r>
                <a:rPr lang="en-US" sz="1400" dirty="0"/>
                <a:t>Stack</a:t>
              </a:r>
            </a:p>
          </p:txBody>
        </p:sp>
        <p:sp>
          <p:nvSpPr>
            <p:cNvPr id="103" name="Rectangle 102">
              <a:extLst>
                <a:ext uri="{FF2B5EF4-FFF2-40B4-BE49-F238E27FC236}">
                  <a16:creationId xmlns:a16="http://schemas.microsoft.com/office/drawing/2014/main" id="{614FC319-F5A6-4034-AB31-0B0DF826F592}"/>
                </a:ext>
              </a:extLst>
            </p:cNvPr>
            <p:cNvSpPr/>
            <p:nvPr/>
          </p:nvSpPr>
          <p:spPr>
            <a:xfrm>
              <a:off x="7748866" y="6029288"/>
              <a:ext cx="691116" cy="6096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/>
                <a:t>Look</a:t>
              </a:r>
            </a:p>
            <a:p>
              <a:pPr algn="ctr"/>
              <a:r>
                <a:rPr lang="en-US" sz="1400" dirty="0"/>
                <a:t>Ahead</a:t>
              </a:r>
            </a:p>
          </p:txBody>
        </p:sp>
        <p:sp>
          <p:nvSpPr>
            <p:cNvPr id="104" name="Rectangle 103">
              <a:extLst>
                <a:ext uri="{FF2B5EF4-FFF2-40B4-BE49-F238E27FC236}">
                  <a16:creationId xmlns:a16="http://schemas.microsoft.com/office/drawing/2014/main" id="{479E7BCD-7BC7-4555-AC75-4E0A5062F621}"/>
                </a:ext>
              </a:extLst>
            </p:cNvPr>
            <p:cNvSpPr/>
            <p:nvPr/>
          </p:nvSpPr>
          <p:spPr>
            <a:xfrm>
              <a:off x="7693435" y="5684230"/>
              <a:ext cx="835929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b="1" dirty="0"/>
                <a:t>intlit:8</a:t>
              </a:r>
            </a:p>
          </p:txBody>
        </p:sp>
        <p:sp>
          <p:nvSpPr>
            <p:cNvPr id="105" name="!!ipar1">
              <a:extLst>
                <a:ext uri="{FF2B5EF4-FFF2-40B4-BE49-F238E27FC236}">
                  <a16:creationId xmlns:a16="http://schemas.microsoft.com/office/drawing/2014/main" id="{D2D07DEE-9096-4EC1-B2E4-C9A99E5261C3}"/>
                </a:ext>
              </a:extLst>
            </p:cNvPr>
            <p:cNvSpPr/>
            <p:nvPr/>
          </p:nvSpPr>
          <p:spPr>
            <a:xfrm>
              <a:off x="6453700" y="5115802"/>
              <a:ext cx="546181" cy="297269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i="1" dirty="0"/>
                <a:t>#1</a:t>
              </a:r>
            </a:p>
          </p:txBody>
        </p:sp>
        <p:sp>
          <p:nvSpPr>
            <p:cNvPr id="106" name="!!ipar1">
              <a:extLst>
                <a:ext uri="{FF2B5EF4-FFF2-40B4-BE49-F238E27FC236}">
                  <a16:creationId xmlns:a16="http://schemas.microsoft.com/office/drawing/2014/main" id="{426716D5-3C7E-47B2-AB72-5DF53E054C21}"/>
                </a:ext>
              </a:extLst>
            </p:cNvPr>
            <p:cNvSpPr/>
            <p:nvPr/>
          </p:nvSpPr>
          <p:spPr>
            <a:xfrm>
              <a:off x="6460897" y="4814864"/>
              <a:ext cx="546181" cy="297269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400" b="1" dirty="0" err="1"/>
                <a:t>intlit</a:t>
              </a:r>
              <a:endParaRPr lang="en-US" sz="1400" b="1" dirty="0"/>
            </a:p>
          </p:txBody>
        </p:sp>
        <p:sp>
          <p:nvSpPr>
            <p:cNvPr id="107" name="!!ipar1">
              <a:extLst>
                <a:ext uri="{FF2B5EF4-FFF2-40B4-BE49-F238E27FC236}">
                  <a16:creationId xmlns:a16="http://schemas.microsoft.com/office/drawing/2014/main" id="{58B5CA42-F110-4CFD-BC86-41EED913BFC0}"/>
                </a:ext>
              </a:extLst>
            </p:cNvPr>
            <p:cNvSpPr/>
            <p:nvPr/>
          </p:nvSpPr>
          <p:spPr>
            <a:xfrm>
              <a:off x="7101573" y="5728872"/>
              <a:ext cx="546181" cy="297269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i="1" dirty="0"/>
                <a:t>7</a:t>
              </a:r>
            </a:p>
          </p:txBody>
        </p:sp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E072818D-0983-4E3F-AAEB-ACDD47CC6BE1}"/>
                </a:ext>
              </a:extLst>
            </p:cNvPr>
            <p:cNvSpPr txBox="1"/>
            <p:nvPr/>
          </p:nvSpPr>
          <p:spPr>
            <a:xfrm>
              <a:off x="7916334" y="5369708"/>
              <a:ext cx="37702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chemeClr val="accent5"/>
                  </a:solidFill>
                </a:rPr>
                <a:t>T</a:t>
              </a:r>
              <a:r>
                <a:rPr lang="en-US" b="1" baseline="-25000" dirty="0">
                  <a:solidFill>
                    <a:schemeClr val="accent5"/>
                  </a:solidFill>
                </a:rPr>
                <a:t>3</a:t>
              </a:r>
            </a:p>
          </p:txBody>
        </p:sp>
        <p:sp>
          <p:nvSpPr>
            <p:cNvPr id="111" name="!!ipar1">
              <a:extLst>
                <a:ext uri="{FF2B5EF4-FFF2-40B4-BE49-F238E27FC236}">
                  <a16:creationId xmlns:a16="http://schemas.microsoft.com/office/drawing/2014/main" id="{6E5ECE19-3285-4F54-B74C-07A02A8FB06C}"/>
                </a:ext>
              </a:extLst>
            </p:cNvPr>
            <p:cNvSpPr/>
            <p:nvPr/>
          </p:nvSpPr>
          <p:spPr>
            <a:xfrm>
              <a:off x="7094411" y="5421005"/>
              <a:ext cx="546181" cy="297269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i="1" dirty="0"/>
                <a:t>8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720E3ED6-EDE8-48DE-ABEA-282A77144797}"/>
              </a:ext>
            </a:extLst>
          </p:cNvPr>
          <p:cNvGrpSpPr/>
          <p:nvPr/>
        </p:nvGrpSpPr>
        <p:grpSpPr>
          <a:xfrm>
            <a:off x="2550827" y="3347585"/>
            <a:ext cx="4517112" cy="671562"/>
            <a:chOff x="2550827" y="3347585"/>
            <a:chExt cx="4517112" cy="671562"/>
          </a:xfrm>
        </p:grpSpPr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ACC7CCA2-8642-4550-BEB2-7DB8E59CDA0E}"/>
                </a:ext>
              </a:extLst>
            </p:cNvPr>
            <p:cNvSpPr txBox="1"/>
            <p:nvPr/>
          </p:nvSpPr>
          <p:spPr>
            <a:xfrm>
              <a:off x="2550827" y="3367905"/>
              <a:ext cx="154728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u="sng" dirty="0"/>
                <a:t>Token Stream:</a:t>
              </a:r>
            </a:p>
          </p:txBody>
        </p:sp>
        <p:sp>
          <p:nvSpPr>
            <p:cNvPr id="114" name="Rectangle 113">
              <a:extLst>
                <a:ext uri="{FF2B5EF4-FFF2-40B4-BE49-F238E27FC236}">
                  <a16:creationId xmlns:a16="http://schemas.microsoft.com/office/drawing/2014/main" id="{8F3EAE06-247E-4B09-8E54-80B34CCD6926}"/>
                </a:ext>
              </a:extLst>
            </p:cNvPr>
            <p:cNvSpPr/>
            <p:nvPr/>
          </p:nvSpPr>
          <p:spPr>
            <a:xfrm>
              <a:off x="4051351" y="3367905"/>
              <a:ext cx="81573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b="1" dirty="0"/>
                <a:t>intlit:7</a:t>
              </a:r>
            </a:p>
          </p:txBody>
        </p:sp>
        <p:sp>
          <p:nvSpPr>
            <p:cNvPr id="115" name="Rectangle 114">
              <a:extLst>
                <a:ext uri="{FF2B5EF4-FFF2-40B4-BE49-F238E27FC236}">
                  <a16:creationId xmlns:a16="http://schemas.microsoft.com/office/drawing/2014/main" id="{C8454082-6D07-4272-8073-EC6DAC89E6C2}"/>
                </a:ext>
              </a:extLst>
            </p:cNvPr>
            <p:cNvSpPr/>
            <p:nvPr/>
          </p:nvSpPr>
          <p:spPr>
            <a:xfrm>
              <a:off x="5585167" y="3367905"/>
              <a:ext cx="81573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b="1" dirty="0"/>
                <a:t>intlit:8</a:t>
              </a:r>
            </a:p>
          </p:txBody>
        </p:sp>
        <p:sp>
          <p:nvSpPr>
            <p:cNvPr id="116" name="Rectangle 115">
              <a:extLst>
                <a:ext uri="{FF2B5EF4-FFF2-40B4-BE49-F238E27FC236}">
                  <a16:creationId xmlns:a16="http://schemas.microsoft.com/office/drawing/2014/main" id="{6F755D46-21EE-4BFB-B8F6-A0B474FDDA3D}"/>
                </a:ext>
              </a:extLst>
            </p:cNvPr>
            <p:cNvSpPr/>
            <p:nvPr/>
          </p:nvSpPr>
          <p:spPr>
            <a:xfrm>
              <a:off x="4838231" y="3367905"/>
              <a:ext cx="766557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b="1" dirty="0"/>
                <a:t>minus</a:t>
              </a:r>
            </a:p>
          </p:txBody>
        </p:sp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5F3F7205-10F1-404F-B599-EA933B0F3BAB}"/>
                </a:ext>
              </a:extLst>
            </p:cNvPr>
            <p:cNvSpPr txBox="1"/>
            <p:nvPr/>
          </p:nvSpPr>
          <p:spPr>
            <a:xfrm>
              <a:off x="4291264" y="3620466"/>
              <a:ext cx="3754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chemeClr val="accent5"/>
                  </a:solidFill>
                </a:rPr>
                <a:t>T</a:t>
              </a:r>
              <a:r>
                <a:rPr lang="en-US" b="1" baseline="-25000" dirty="0">
                  <a:solidFill>
                    <a:schemeClr val="accent5"/>
                  </a:solidFill>
                </a:rPr>
                <a:t>1</a:t>
              </a:r>
            </a:p>
          </p:txBody>
        </p:sp>
        <p:sp>
          <p:nvSpPr>
            <p:cNvPr id="118" name="TextBox 117">
              <a:extLst>
                <a:ext uri="{FF2B5EF4-FFF2-40B4-BE49-F238E27FC236}">
                  <a16:creationId xmlns:a16="http://schemas.microsoft.com/office/drawing/2014/main" id="{55386427-25A8-4FAF-A436-D1F2E4DEB821}"/>
                </a:ext>
              </a:extLst>
            </p:cNvPr>
            <p:cNvSpPr txBox="1"/>
            <p:nvPr/>
          </p:nvSpPr>
          <p:spPr>
            <a:xfrm>
              <a:off x="5074226" y="3638565"/>
              <a:ext cx="3754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chemeClr val="accent5"/>
                  </a:solidFill>
                </a:rPr>
                <a:t>T</a:t>
              </a:r>
              <a:r>
                <a:rPr lang="en-US" b="1" baseline="-25000" dirty="0">
                  <a:solidFill>
                    <a:schemeClr val="accent5"/>
                  </a:solidFill>
                </a:rPr>
                <a:t>2</a:t>
              </a:r>
            </a:p>
          </p:txBody>
        </p:sp>
        <p:sp>
          <p:nvSpPr>
            <p:cNvPr id="119" name="TextBox 118">
              <a:extLst>
                <a:ext uri="{FF2B5EF4-FFF2-40B4-BE49-F238E27FC236}">
                  <a16:creationId xmlns:a16="http://schemas.microsoft.com/office/drawing/2014/main" id="{8B0A80BE-7196-48A5-AE88-562B4CD7ED57}"/>
                </a:ext>
              </a:extLst>
            </p:cNvPr>
            <p:cNvSpPr txBox="1"/>
            <p:nvPr/>
          </p:nvSpPr>
          <p:spPr>
            <a:xfrm>
              <a:off x="5846455" y="3649815"/>
              <a:ext cx="3754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chemeClr val="accent5"/>
                  </a:solidFill>
                </a:rPr>
                <a:t>T</a:t>
              </a:r>
              <a:r>
                <a:rPr lang="en-US" b="1" baseline="-25000" dirty="0">
                  <a:solidFill>
                    <a:schemeClr val="accent5"/>
                  </a:solidFill>
                </a:rPr>
                <a:t>3</a:t>
              </a:r>
            </a:p>
          </p:txBody>
        </p:sp>
        <p:sp>
          <p:nvSpPr>
            <p:cNvPr id="120" name="Rectangle 119">
              <a:extLst>
                <a:ext uri="{FF2B5EF4-FFF2-40B4-BE49-F238E27FC236}">
                  <a16:creationId xmlns:a16="http://schemas.microsoft.com/office/drawing/2014/main" id="{ABBA6359-9CB4-4D96-8944-7EC0D8ED1B7E}"/>
                </a:ext>
              </a:extLst>
            </p:cNvPr>
            <p:cNvSpPr/>
            <p:nvPr/>
          </p:nvSpPr>
          <p:spPr>
            <a:xfrm>
              <a:off x="6570687" y="3347585"/>
              <a:ext cx="497252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b="1" dirty="0" err="1"/>
                <a:t>eof</a:t>
              </a:r>
              <a:endParaRPr lang="en-US" b="1" dirty="0"/>
            </a:p>
          </p:txBody>
        </p:sp>
        <p:sp>
          <p:nvSpPr>
            <p:cNvPr id="121" name="TextBox 120">
              <a:extLst>
                <a:ext uri="{FF2B5EF4-FFF2-40B4-BE49-F238E27FC236}">
                  <a16:creationId xmlns:a16="http://schemas.microsoft.com/office/drawing/2014/main" id="{CCB4C335-130B-40DD-9BFE-3444E6C58894}"/>
                </a:ext>
              </a:extLst>
            </p:cNvPr>
            <p:cNvSpPr txBox="1"/>
            <p:nvPr/>
          </p:nvSpPr>
          <p:spPr>
            <a:xfrm>
              <a:off x="6633855" y="3629495"/>
              <a:ext cx="37702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chemeClr val="accent5"/>
                  </a:solidFill>
                </a:rPr>
                <a:t>T</a:t>
              </a:r>
              <a:r>
                <a:rPr lang="en-US" b="1" baseline="-25000" dirty="0">
                  <a:solidFill>
                    <a:schemeClr val="accent5"/>
                  </a:solidFill>
                </a:rPr>
                <a:t>4</a:t>
              </a:r>
            </a:p>
          </p:txBody>
        </p:sp>
      </p:grpSp>
      <p:sp>
        <p:nvSpPr>
          <p:cNvPr id="122" name="TextBox 121">
            <a:extLst>
              <a:ext uri="{FF2B5EF4-FFF2-40B4-BE49-F238E27FC236}">
                <a16:creationId xmlns:a16="http://schemas.microsoft.com/office/drawing/2014/main" id="{67B5D16A-7099-4600-B5E4-B16CE573811B}"/>
              </a:ext>
            </a:extLst>
          </p:cNvPr>
          <p:cNvSpPr txBox="1"/>
          <p:nvPr/>
        </p:nvSpPr>
        <p:spPr>
          <a:xfrm>
            <a:off x="269628" y="1657566"/>
            <a:ext cx="194155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E  </a:t>
            </a:r>
            <a:r>
              <a:rPr lang="en-US" dirty="0"/>
              <a:t>::=  </a:t>
            </a:r>
            <a:r>
              <a:rPr lang="en-US" i="1" dirty="0"/>
              <a:t>E </a:t>
            </a:r>
            <a:r>
              <a:rPr lang="en-US" b="1" dirty="0"/>
              <a:t>minus</a:t>
            </a:r>
            <a:r>
              <a:rPr lang="en-US" i="1" dirty="0"/>
              <a:t> T </a:t>
            </a:r>
            <a:r>
              <a:rPr lang="en-US" dirty="0"/>
              <a:t>#1</a:t>
            </a:r>
          </a:p>
          <a:p>
            <a:r>
              <a:rPr lang="en-US" i="1" dirty="0"/>
              <a:t>      </a:t>
            </a:r>
            <a:r>
              <a:rPr lang="en-US" dirty="0"/>
              <a:t>|  </a:t>
            </a:r>
            <a:r>
              <a:rPr lang="en-US" i="1" dirty="0"/>
              <a:t>T</a:t>
            </a:r>
          </a:p>
          <a:p>
            <a:r>
              <a:rPr lang="en-US" i="1" dirty="0"/>
              <a:t>T</a:t>
            </a:r>
            <a:r>
              <a:rPr lang="en-US" dirty="0"/>
              <a:t>  ::=  #2 </a:t>
            </a:r>
            <a:r>
              <a:rPr lang="en-US" b="1" dirty="0" err="1"/>
              <a:t>intlit</a:t>
            </a:r>
            <a:endParaRPr lang="en-US" b="1" dirty="0"/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C29108FE-70E2-4325-9A3B-4D32824507C8}"/>
              </a:ext>
            </a:extLst>
          </p:cNvPr>
          <p:cNvSpPr txBox="1"/>
          <p:nvPr/>
        </p:nvSpPr>
        <p:spPr>
          <a:xfrm>
            <a:off x="260765" y="1373364"/>
            <a:ext cx="17233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/>
              <a:t>Augmented CFG</a:t>
            </a:r>
          </a:p>
        </p:txBody>
      </p:sp>
      <p:sp>
        <p:nvSpPr>
          <p:cNvPr id="124" name="Rectangle 123">
            <a:extLst>
              <a:ext uri="{FF2B5EF4-FFF2-40B4-BE49-F238E27FC236}">
                <a16:creationId xmlns:a16="http://schemas.microsoft.com/office/drawing/2014/main" id="{A9E1DBB2-E389-4DBA-AC54-08F54BCA8B6E}"/>
              </a:ext>
            </a:extLst>
          </p:cNvPr>
          <p:cNvSpPr/>
          <p:nvPr/>
        </p:nvSpPr>
        <p:spPr>
          <a:xfrm>
            <a:off x="2601352" y="1662062"/>
            <a:ext cx="1114652" cy="46082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i="1" dirty="0"/>
              <a:t>T E’</a:t>
            </a: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4FE57270-6C72-4626-B8BF-7E3C1290F136}"/>
              </a:ext>
            </a:extLst>
          </p:cNvPr>
          <p:cNvSpPr/>
          <p:nvPr/>
        </p:nvSpPr>
        <p:spPr>
          <a:xfrm>
            <a:off x="3716004" y="1662062"/>
            <a:ext cx="1448511" cy="46082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D7D62019-4EC5-4AB5-8A31-A3CECC7E9FE1}"/>
              </a:ext>
            </a:extLst>
          </p:cNvPr>
          <p:cNvSpPr/>
          <p:nvPr/>
        </p:nvSpPr>
        <p:spPr>
          <a:xfrm>
            <a:off x="2804590" y="1290961"/>
            <a:ext cx="6345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err="1"/>
              <a:t>intlit</a:t>
            </a:r>
            <a:endParaRPr lang="en-US" dirty="0"/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BBBF5C92-6E39-4272-8F89-577B77C9A433}"/>
              </a:ext>
            </a:extLst>
          </p:cNvPr>
          <p:cNvSpPr/>
          <p:nvPr/>
        </p:nvSpPr>
        <p:spPr>
          <a:xfrm>
            <a:off x="4005541" y="1289925"/>
            <a:ext cx="76655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minus</a:t>
            </a:r>
            <a:endParaRPr lang="en-US" dirty="0"/>
          </a:p>
        </p:txBody>
      </p:sp>
      <p:sp>
        <p:nvSpPr>
          <p:cNvPr id="128" name="Rectangle 127">
            <a:extLst>
              <a:ext uri="{FF2B5EF4-FFF2-40B4-BE49-F238E27FC236}">
                <a16:creationId xmlns:a16="http://schemas.microsoft.com/office/drawing/2014/main" id="{A742DC8E-DE0A-4D3E-9254-2ABF76097591}"/>
              </a:ext>
            </a:extLst>
          </p:cNvPr>
          <p:cNvSpPr/>
          <p:nvPr/>
        </p:nvSpPr>
        <p:spPr>
          <a:xfrm>
            <a:off x="4935212" y="1289924"/>
            <a:ext cx="5541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EOF</a:t>
            </a:r>
            <a:endParaRPr lang="en-US" dirty="0"/>
          </a:p>
        </p:txBody>
      </p:sp>
      <p:sp>
        <p:nvSpPr>
          <p:cNvPr id="129" name="Rectangle 128">
            <a:extLst>
              <a:ext uri="{FF2B5EF4-FFF2-40B4-BE49-F238E27FC236}">
                <a16:creationId xmlns:a16="http://schemas.microsoft.com/office/drawing/2014/main" id="{AD5C509D-2485-4D8B-8228-2CDC4D0A4E6F}"/>
              </a:ext>
            </a:extLst>
          </p:cNvPr>
          <p:cNvSpPr/>
          <p:nvPr/>
        </p:nvSpPr>
        <p:spPr>
          <a:xfrm>
            <a:off x="2286388" y="1703350"/>
            <a:ext cx="2968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/>
              <a:t>E</a:t>
            </a:r>
            <a:endParaRPr lang="en-US" dirty="0"/>
          </a:p>
        </p:txBody>
      </p:sp>
      <p:sp>
        <p:nvSpPr>
          <p:cNvPr id="130" name="Rectangle 129">
            <a:extLst>
              <a:ext uri="{FF2B5EF4-FFF2-40B4-BE49-F238E27FC236}">
                <a16:creationId xmlns:a16="http://schemas.microsoft.com/office/drawing/2014/main" id="{B1F2AC2B-1E66-4E89-891C-107AB227D045}"/>
              </a:ext>
            </a:extLst>
          </p:cNvPr>
          <p:cNvSpPr/>
          <p:nvPr/>
        </p:nvSpPr>
        <p:spPr>
          <a:xfrm>
            <a:off x="5164515" y="1662062"/>
            <a:ext cx="1008369" cy="46082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1" name="Rectangle 130">
            <a:extLst>
              <a:ext uri="{FF2B5EF4-FFF2-40B4-BE49-F238E27FC236}">
                <a16:creationId xmlns:a16="http://schemas.microsoft.com/office/drawing/2014/main" id="{15F7D13A-0EA4-4113-BA2E-D683E7CE0980}"/>
              </a:ext>
            </a:extLst>
          </p:cNvPr>
          <p:cNvSpPr/>
          <p:nvPr/>
        </p:nvSpPr>
        <p:spPr>
          <a:xfrm>
            <a:off x="2601352" y="2135207"/>
            <a:ext cx="1114652" cy="46082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i="1" dirty="0"/>
          </a:p>
        </p:txBody>
      </p:sp>
      <p:sp>
        <p:nvSpPr>
          <p:cNvPr id="132" name="Rectangle 131">
            <a:extLst>
              <a:ext uri="{FF2B5EF4-FFF2-40B4-BE49-F238E27FC236}">
                <a16:creationId xmlns:a16="http://schemas.microsoft.com/office/drawing/2014/main" id="{D623650D-DEB4-424F-AD89-38B44999CEAC}"/>
              </a:ext>
            </a:extLst>
          </p:cNvPr>
          <p:cNvSpPr/>
          <p:nvPr/>
        </p:nvSpPr>
        <p:spPr>
          <a:xfrm>
            <a:off x="3716004" y="2135207"/>
            <a:ext cx="1448511" cy="46082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/>
              <a:t>minus</a:t>
            </a:r>
            <a:r>
              <a:rPr lang="en-US" dirty="0"/>
              <a:t> </a:t>
            </a:r>
            <a:r>
              <a:rPr lang="en-US" i="1" dirty="0"/>
              <a:t>T</a:t>
            </a:r>
            <a:r>
              <a:rPr lang="en-US" dirty="0"/>
              <a:t> #1 </a:t>
            </a:r>
            <a:r>
              <a:rPr lang="en-US" i="1" dirty="0"/>
              <a:t>E</a:t>
            </a:r>
            <a:r>
              <a:rPr lang="en-US" dirty="0"/>
              <a:t>’</a:t>
            </a:r>
          </a:p>
        </p:txBody>
      </p:sp>
      <p:sp>
        <p:nvSpPr>
          <p:cNvPr id="133" name="Rectangle 132">
            <a:extLst>
              <a:ext uri="{FF2B5EF4-FFF2-40B4-BE49-F238E27FC236}">
                <a16:creationId xmlns:a16="http://schemas.microsoft.com/office/drawing/2014/main" id="{23C7F435-10EC-47B5-8FD4-589D45FBD210}"/>
              </a:ext>
            </a:extLst>
          </p:cNvPr>
          <p:cNvSpPr/>
          <p:nvPr/>
        </p:nvSpPr>
        <p:spPr>
          <a:xfrm>
            <a:off x="5164515" y="2135207"/>
            <a:ext cx="1008369" cy="46082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ε</a:t>
            </a:r>
          </a:p>
        </p:txBody>
      </p:sp>
      <p:sp>
        <p:nvSpPr>
          <p:cNvPr id="134" name="Rectangle 133">
            <a:extLst>
              <a:ext uri="{FF2B5EF4-FFF2-40B4-BE49-F238E27FC236}">
                <a16:creationId xmlns:a16="http://schemas.microsoft.com/office/drawing/2014/main" id="{996E3C58-6FCD-4F3F-99F2-1CA8001A69E8}"/>
              </a:ext>
            </a:extLst>
          </p:cNvPr>
          <p:cNvSpPr/>
          <p:nvPr/>
        </p:nvSpPr>
        <p:spPr>
          <a:xfrm>
            <a:off x="2292478" y="2202549"/>
            <a:ext cx="3545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/>
              <a:t>E’</a:t>
            </a:r>
            <a:endParaRPr lang="en-US" dirty="0"/>
          </a:p>
        </p:txBody>
      </p:sp>
      <p:sp>
        <p:nvSpPr>
          <p:cNvPr id="135" name="Rectangle 134">
            <a:extLst>
              <a:ext uri="{FF2B5EF4-FFF2-40B4-BE49-F238E27FC236}">
                <a16:creationId xmlns:a16="http://schemas.microsoft.com/office/drawing/2014/main" id="{AC5DD7EB-9846-4B23-9EA5-AAAF426FE287}"/>
              </a:ext>
            </a:extLst>
          </p:cNvPr>
          <p:cNvSpPr/>
          <p:nvPr/>
        </p:nvSpPr>
        <p:spPr>
          <a:xfrm>
            <a:off x="2601352" y="2608354"/>
            <a:ext cx="1114652" cy="46082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#2</a:t>
            </a:r>
            <a:r>
              <a:rPr lang="en-US" b="1" dirty="0"/>
              <a:t> </a:t>
            </a:r>
            <a:r>
              <a:rPr lang="en-US" b="1" dirty="0" err="1"/>
              <a:t>intlit</a:t>
            </a:r>
            <a:r>
              <a:rPr lang="en-US" b="1" dirty="0"/>
              <a:t> </a:t>
            </a:r>
          </a:p>
        </p:txBody>
      </p:sp>
      <p:sp>
        <p:nvSpPr>
          <p:cNvPr id="136" name="Rectangle 135">
            <a:extLst>
              <a:ext uri="{FF2B5EF4-FFF2-40B4-BE49-F238E27FC236}">
                <a16:creationId xmlns:a16="http://schemas.microsoft.com/office/drawing/2014/main" id="{094525D8-D5F4-468D-BBDB-F12CAEEBDE6E}"/>
              </a:ext>
            </a:extLst>
          </p:cNvPr>
          <p:cNvSpPr/>
          <p:nvPr/>
        </p:nvSpPr>
        <p:spPr>
          <a:xfrm>
            <a:off x="3716004" y="2608354"/>
            <a:ext cx="1448511" cy="46082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7" name="Rectangle 136">
            <a:extLst>
              <a:ext uri="{FF2B5EF4-FFF2-40B4-BE49-F238E27FC236}">
                <a16:creationId xmlns:a16="http://schemas.microsoft.com/office/drawing/2014/main" id="{766C0D11-1BCB-44AB-BE4E-8D186DD4A0DE}"/>
              </a:ext>
            </a:extLst>
          </p:cNvPr>
          <p:cNvSpPr/>
          <p:nvPr/>
        </p:nvSpPr>
        <p:spPr>
          <a:xfrm>
            <a:off x="5164515" y="2608354"/>
            <a:ext cx="1008369" cy="46082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8" name="Rectangle 137">
            <a:extLst>
              <a:ext uri="{FF2B5EF4-FFF2-40B4-BE49-F238E27FC236}">
                <a16:creationId xmlns:a16="http://schemas.microsoft.com/office/drawing/2014/main" id="{12ED525E-218E-4476-8102-7C0B4AB09A89}"/>
              </a:ext>
            </a:extLst>
          </p:cNvPr>
          <p:cNvSpPr/>
          <p:nvPr/>
        </p:nvSpPr>
        <p:spPr>
          <a:xfrm>
            <a:off x="2286388" y="2665061"/>
            <a:ext cx="2968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/>
              <a:t>T</a:t>
            </a:r>
            <a:endParaRPr lang="en-US" dirty="0"/>
          </a:p>
        </p:txBody>
      </p:sp>
      <p:grpSp>
        <p:nvGrpSpPr>
          <p:cNvPr id="139" name="Group 138">
            <a:extLst>
              <a:ext uri="{FF2B5EF4-FFF2-40B4-BE49-F238E27FC236}">
                <a16:creationId xmlns:a16="http://schemas.microsoft.com/office/drawing/2014/main" id="{57195E3A-053E-479D-9342-745DFF1C705F}"/>
              </a:ext>
            </a:extLst>
          </p:cNvPr>
          <p:cNvGrpSpPr/>
          <p:nvPr/>
        </p:nvGrpSpPr>
        <p:grpSpPr>
          <a:xfrm>
            <a:off x="6357763" y="1383052"/>
            <a:ext cx="2720225" cy="1862472"/>
            <a:chOff x="3720651" y="3276600"/>
            <a:chExt cx="2720225" cy="1862472"/>
          </a:xfrm>
        </p:grpSpPr>
        <p:sp>
          <p:nvSpPr>
            <p:cNvPr id="140" name="TextBox 139">
              <a:extLst>
                <a:ext uri="{FF2B5EF4-FFF2-40B4-BE49-F238E27FC236}">
                  <a16:creationId xmlns:a16="http://schemas.microsoft.com/office/drawing/2014/main" id="{BADC698E-9DB9-4786-A06E-4B5ECDDCE282}"/>
                </a:ext>
              </a:extLst>
            </p:cNvPr>
            <p:cNvSpPr txBox="1"/>
            <p:nvPr/>
          </p:nvSpPr>
          <p:spPr>
            <a:xfrm>
              <a:off x="3720651" y="3276600"/>
              <a:ext cx="188987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u="sng" dirty="0"/>
                <a:t>Eval Stack Actions</a:t>
              </a:r>
            </a:p>
          </p:txBody>
        </p:sp>
        <p:sp>
          <p:nvSpPr>
            <p:cNvPr id="141" name="TextBox 140">
              <a:extLst>
                <a:ext uri="{FF2B5EF4-FFF2-40B4-BE49-F238E27FC236}">
                  <a16:creationId xmlns:a16="http://schemas.microsoft.com/office/drawing/2014/main" id="{0EA2A470-3C0E-4FDB-BF72-EC8C4868730B}"/>
                </a:ext>
              </a:extLst>
            </p:cNvPr>
            <p:cNvSpPr txBox="1"/>
            <p:nvPr/>
          </p:nvSpPr>
          <p:spPr>
            <a:xfrm>
              <a:off x="3742664" y="3581400"/>
              <a:ext cx="4171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#1</a:t>
              </a:r>
            </a:p>
          </p:txBody>
        </p:sp>
        <p:sp>
          <p:nvSpPr>
            <p:cNvPr id="142" name="TextBox 141">
              <a:extLst>
                <a:ext uri="{FF2B5EF4-FFF2-40B4-BE49-F238E27FC236}">
                  <a16:creationId xmlns:a16="http://schemas.microsoft.com/office/drawing/2014/main" id="{E20420D5-F250-40AB-BAC0-921190BA0977}"/>
                </a:ext>
              </a:extLst>
            </p:cNvPr>
            <p:cNvSpPr txBox="1"/>
            <p:nvPr/>
          </p:nvSpPr>
          <p:spPr>
            <a:xfrm>
              <a:off x="3742664" y="4769740"/>
              <a:ext cx="4171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#2</a:t>
              </a:r>
            </a:p>
          </p:txBody>
        </p:sp>
        <p:sp>
          <p:nvSpPr>
            <p:cNvPr id="143" name="Rectangle 142">
              <a:extLst>
                <a:ext uri="{FF2B5EF4-FFF2-40B4-BE49-F238E27FC236}">
                  <a16:creationId xmlns:a16="http://schemas.microsoft.com/office/drawing/2014/main" id="{103A3809-74F6-4BF4-B4B0-59DB75227A77}"/>
                </a:ext>
              </a:extLst>
            </p:cNvPr>
            <p:cNvSpPr/>
            <p:nvPr/>
          </p:nvSpPr>
          <p:spPr>
            <a:xfrm>
              <a:off x="4036372" y="3581400"/>
              <a:ext cx="2404504" cy="120032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err="1"/>
                <a:t>tTrans</a:t>
              </a:r>
              <a:r>
                <a:rPr lang="en-US" dirty="0"/>
                <a:t> = </a:t>
              </a:r>
              <a:r>
                <a:rPr lang="en-US" dirty="0" err="1"/>
                <a:t>sem.pop</a:t>
              </a:r>
              <a:r>
                <a:rPr lang="en-US" dirty="0"/>
                <a:t>() ; </a:t>
              </a:r>
            </a:p>
            <a:p>
              <a:r>
                <a:rPr lang="en-US" dirty="0" err="1"/>
                <a:t>eTrans</a:t>
              </a:r>
              <a:r>
                <a:rPr lang="en-US" dirty="0"/>
                <a:t> =sem. pop() ; </a:t>
              </a:r>
            </a:p>
            <a:p>
              <a:r>
                <a:rPr lang="en-US" dirty="0" err="1"/>
                <a:t>LTrans</a:t>
              </a:r>
              <a:r>
                <a:rPr lang="en-US" dirty="0"/>
                <a:t> = </a:t>
              </a:r>
              <a:r>
                <a:rPr lang="en-US" dirty="0" err="1"/>
                <a:t>eTrans</a:t>
              </a:r>
              <a:r>
                <a:rPr lang="en-US" dirty="0"/>
                <a:t> - </a:t>
              </a:r>
              <a:r>
                <a:rPr lang="en-US" dirty="0" err="1"/>
                <a:t>tTrans</a:t>
              </a:r>
              <a:r>
                <a:rPr lang="en-US" dirty="0"/>
                <a:t>;</a:t>
              </a:r>
            </a:p>
            <a:p>
              <a:r>
                <a:rPr lang="en-US" dirty="0" err="1"/>
                <a:t>sem.push</a:t>
              </a:r>
              <a:r>
                <a:rPr lang="en-US" dirty="0"/>
                <a:t>(</a:t>
              </a:r>
              <a:r>
                <a:rPr lang="en-US" dirty="0" err="1"/>
                <a:t>LTrans</a:t>
              </a:r>
              <a:r>
                <a:rPr lang="en-US" dirty="0"/>
                <a:t>)</a:t>
              </a:r>
            </a:p>
          </p:txBody>
        </p:sp>
        <p:sp>
          <p:nvSpPr>
            <p:cNvPr id="144" name="Rectangle 143">
              <a:extLst>
                <a:ext uri="{FF2B5EF4-FFF2-40B4-BE49-F238E27FC236}">
                  <a16:creationId xmlns:a16="http://schemas.microsoft.com/office/drawing/2014/main" id="{FA7FB85F-07A6-490E-B92B-38C85600CDB6}"/>
                </a:ext>
              </a:extLst>
            </p:cNvPr>
            <p:cNvSpPr/>
            <p:nvPr/>
          </p:nvSpPr>
          <p:spPr>
            <a:xfrm>
              <a:off x="3998502" y="4755558"/>
              <a:ext cx="229819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/>
                <a:t> </a:t>
              </a:r>
              <a:r>
                <a:rPr lang="en-US" dirty="0" err="1"/>
                <a:t>sem.push</a:t>
              </a:r>
              <a:r>
                <a:rPr lang="en-US" dirty="0"/>
                <a:t>(</a:t>
              </a:r>
              <a:r>
                <a:rPr lang="en-US" b="1" dirty="0" err="1"/>
                <a:t>look</a:t>
              </a:r>
              <a:r>
                <a:rPr lang="en-US" dirty="0" err="1"/>
                <a:t>.value</a:t>
              </a:r>
              <a:r>
                <a:rPr lang="en-US" dirty="0"/>
                <a:t>)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3392000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:a14="http://schemas.microsoft.com/office/drawing/2010/main" xmlns:a16="http://schemas.microsoft.com/office/drawing/2014/main" xmlns:p14="http://schemas.microsoft.com/office/powerpoint/2010/main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 animBg="1"/>
      <p:bldP spid="70" grpId="0" animBg="1"/>
      <p:bldP spid="71" grpId="0" animBg="1"/>
      <p:bldP spid="72" grpId="0" animBg="1"/>
      <p:bldP spid="73" grpId="0" animBg="1"/>
      <p:bldP spid="74" grpId="0" animBg="1"/>
      <p:bldP spid="75" grpId="0"/>
      <p:bldP spid="76" grpId="0" animBg="1"/>
      <p:bldP spid="77" grpId="0" animBg="1"/>
      <p:bldP spid="78" grpId="0" animBg="1"/>
      <p:bldP spid="79" grpId="0"/>
      <p:bldP spid="97" grpId="0" animBg="1"/>
      <p:bldP spid="110" grpId="0" animBg="1"/>
    </p:bldLst>
  </p:timing>
</p:sld>
</file>

<file path=ppt/slides/slide34.xml><?xml version="1.0" encoding="utf-8"?>
<p:sld xmlns:a14="http://schemas.microsoft.com/office/drawing/2010/main" xmlns:a16="http://schemas.microsoft.com/office/drawing/2014/main" xmlns:p14="http://schemas.microsoft.com/office/powerpoint/2010/main" xmlns:mc="http://schemas.openxmlformats.org/markup-compatibility/2006" xmlns:p159="http://schemas.microsoft.com/office/powerpoint/2015/09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2" descr="data:image/jpeg;base64,/9j/4AAQSkZJRgABAQAAAQABAAD/2wCEAAkGBxAQDw8PDxAPDw8NDw0NDw0NDw8NDQ0NFBEWFhQRFBQYHCggGBolGxQUITEiJSkrLi4uFx8zODMsNyguLisBCgoKDgwNFA8PFCwcFBwsLCwrLCwsLCwsLDc2LDctLCwsLCwsLCwsLDcsLCwsLCwsKywsKys3LCssLCwsLCssK//AABEIALIBGwMBIgACEQEDEQH/xAAcAAACAgMBAQAAAAAAAAAAAAACAwEEAAUHBgj/xABEEAACAgECAgYGBgcFCQEAAAABAgADEQQSBSEGEzFBUWEHInGBkaEUIzJyorEzQ1Jic7LBQmOS0fA0RFOCk6Oz0/EW/8QAGQEBAQEBAQEAAAAAAAAAAAAAAQACAwQF/8QAHBEBAQEAAwEBAQAAAAAAAAAAAAERAhIxIUET/9oADAMBAAIRAxEAPwDpJEUwjoBEdZIMkNCZYhoo8NMMr5MIPFDMjEgPMzEJKyJO6ATIJLTA8WxiWaRWGeV7SIs2RbWSQLhKbiXGMq2CMqKmExbyN8QExTrGFoJmtGEEwS0N1immpWbE75O6JYyN01oPzBJgAyYyjGGYpkGQZuVmw1jIC5grMY4iB9kHfABgsZjk3xRbZK1lsO0ypYZzbRZZFZmGDmKdogkRpWRtnkdSSsS6S3tgskkpFYJEttXEvWY6iZOYW2CViEwDJg5ikOJXePYxLiWrFZ4sx7CLaKwjJgu0NzFESBTCKYRziKYRRRMEtMYQDNBhinIEPMXZEEu2ZizCJIE0BiGIvdI3TcZphg4g7oStNMm0LzmWU9pjaSB7Y1mB5Tc8Y3610Axlg5mLac66Qm0Ss6S2TFssz1a1UKQdssssXiZLs7LBxLT1xZrnk12JgmWFqkvp5alUwDHtXFMsQQRFMssMsWyyRBEWRLJSAa5rUqtFGWdS1daNZa611pzaywhUUZxzJ9s8vw7pJZqtW9VOnX6LW5Q6my0hrMPs3IqqRjPZk9hB74WyenjxvLxu3izLmlQWqWQHAd0yRjJU4JHlDs0uIyixrTAdZcamAa4pQKRb1y5YsS0QoOsXLdsrWLNRkpxEPGOMRRmoAmCTCxMxEFwhC2yQs1owOISiSoh4m5WaiNoPjFhcxtaTUrNgL055lZhNgW7sSrYnMwpiriZuhsIswIcSOrkzMwLuBrkdVLGJBE+e9JS1RgSRmTmKKtpEoW1zZtKlqSTXssA1y06Qeznjs58u2IISmaDplxmzTCujS0tdrNTgVDYxqrBJAdj2E5BwM9xJ5Ccu6W9LdVqry263T11N9VQjtWa8f2mIIy/n3d0t9BOlGpGu0iW51O+4obHLHU4t9U7rOZdV3btp8ORGIqYnp70f12n0q6jWa5rmttrrXS7rDXv2s+cZC+rtPYvwmt6I2XDh/E7w7V10PoFdq8LdbvZ1eup/7L7dvPu5eUuelzjranXGnDLTo91VaMCm5zjfaQfHAA8h5mW2SmnouipbS+p1evTUPTXYr3k7jXWoQHduAWvl3EmHplx1Xo7xOrVaaq+jJpsB2hhtdWBKsrD9oMCDLt1QM1XQ/R/RuH6WkqUYVB3RhtZbbCXcEdx3MZs3eIVLKMSrdVL7vK9hiGquSU7BNpeBKFqzUVUrIlxLNgiGWajKq4JimWWysApNQKpEjEs9XM6qaFV0QmWq6x3zAuJHOdI51Dp4Re2bTQaU2HHhDv0LBjhZJq0SWCOUsrXtzuWIc+EZRhQIHdK9vOPsEQwlapFZ1iWlrbkwXpmWlbEMCHskRWO6mCROa6TW1r/s/E9Xp/3NZSbl9mUO0fCXrelGroVWNmi1qFtuaLPrhyJyyert7POeH16Hu9szbPI6Pp2rfpdLqFwOZqHWqPEnkMCbXR9K9DbyXUIp8LMpj3nl84YW4AkOgmVXI4yjK48UYMPlIdoIhkEWahCdostEPO9I+hej1oJdOrtPZdVhXz5jsM8JpqqeBvYlYXWa7co6+xXrp09T8wgwD65XBPMH1hjPOdZZppuk/BU12nNDOajvWxbUUMyuARnB7eRIinG+mvFL+McQ2aaprerBqorRRu6sHJZieQ5nJJIA5Ca3T26nhWtp+k0bbdOwtSt8BHXmMq6HBHM8wcZ7e8Tt3Rzo5p9BV1dAyzYNt74NtzeLHw8AOQlbpj0bq4jpzS+FsXL0XYy1NuO3zU9hHePPESv8N4rXqqK9RUcpau4Z7VPYVPmDke6NdpyX0b8YfQ6y7hmszX1liogJylWqGRjn3ONmD2HC+M6q0ghniLHjWEVYs0FZzK9ksuIphFKbrF7ZadIplmozSGUQSojWSDtm2STiYBmGUzDqq5zUrNg6dLujm0QHtlzTJgRwqjBapcPfY/hmbyq5c5wJqtQg98itiO+VilW+K6frB6oAnnLaGBwZvDqCOfxEr3sDCXGr9aZlME15l9qcxJGJrWVUUxg04IjsiSg5wKjbRjulc1TcXVHvEqlIaXj9N0z0zfbDoe/Kgr+E/wBJsaeL6aw+rbXz7idp+BnIw8NbiO+eXHZ3ThvELKT1mntKkjblcEMPMHl4TYHpRY/LU6fSakeNtI3/ABHZ8JwKjiFiHKOynxViv5TZ6bpTqUx9aWx3OA/5yxO2V8R0BO46bUaVv29HqC34WwBLycZKGr6Pr7bFaytGp1dO5whOCd45e7znG9P04s/WVo3mpKH+s9N0U4+us1en09dVhtssU4XayqinLMxzyAAzmVid2KQGQRrGLaYaJZIpq48wCYgg1xbVx7tFEzUDkHpz4UqDS61TssLHTWYwGYAb0ceJXDD3jwnvejXEKtVpqGr1NWpc0oXdMI7MAAzNXklDntBm8uoR8b0R9p3LvVW2t4jPYYNOmrQk111oT2lEVC3twOcUr2UkRDrNjZk9sQ9Ug1zpFMkvPTKt+nLh0BKk1WPuXwAHfjAOSP8AQilZq4pq5pE1dq8hbYCD/bC2L/nLdfEbe80WexjU59zgD5ynKKyrjIYPVGQvEsfbptXzVetX4rylijiFDdliZ8CdpHxm5WSBUYYqM2dSqeYwfMHMLq5vWcBpk9XPhG7oVaySkZRYqvVu74tkxLhSA6jxmmWvYxdktOqyvYuYFXdjK7GW3qPxijTLThCjMtVafvJxBVMRgaGnDlAxjOZWann2ySfCTg+EC+ejpTAagieh+jL/AKBgWaZe4j8pwdHnthmYm7bS9vYezsxFnSeUU1daMzKqgszEKqqCzMxOAAB2kmfS/oq6DrwzTdbco+n6pVN5JDdQnaKFPZy/tEdp8QBOJdDdNt4nw1hyI1uk+doE+pCZjlTEEyDIJgkzJYRFssImQTJEssWRHOZoeNcYfT2Kq1i0MuSA4Vwc+Hh2/CagbbEzE1Om45v5GmwEDcdpVwozjJPKKv11uQQ+0KTlVVSG95BjgbTU3pWCXYADme849gldtUGC9WQxdlUE5AGT2nvlC5nO6xuWRk4GCVA8JouMcQSzTOihw1nqbWUA4yN2TnzmgucW6XaTRu4s1P0qzu02lVNqHsw1vYPjnynP+kHpO1TnFAq0yfsIotdh4M7Dn7gJ5njOiapvVzt/KeftrYmReqo6d3g+ulb9/epz8cTY09PKmP1lLLkAeqVcAe/E5+yEQMzOJ1fSdKNIxytvVn97cnz7PnNkNat2PrUtA7CWWzkfP3Ti4eMTUMOw4lidwSxE7ayD+1TY1Rx7Oa/KXKeJEY232jyvqS4f4lIPynEtNx/U1/Zusx4Fiw+Bm10vTXULgNscfvLg/EYjNix2McbcAFhTaCcfUuVb2lXAlqvjKEZK2IP2mQlM/eE5RpOnFf6yojzRgfkcfnNxpOl2nJylr1E9oYMvzHKanKs3jHRE1a2fYsU+xhG2rge2eKo40lvPdTb5+oW+I5y2usbI2FkHL1Vcso9zZ/Ob7s9G+cQCJrk4oezejeViNUfiuRNhVxCsAGypsEgb62S5c/8AKcj4R7RdU4PZGLWccxLOk12mY4WxM/st6jfBpsColqxpjXEOpnoPoyeWZVv0wHOZ7Hq02Jm6W7KcyoUmtGPAnoJxY9mhu970j83la7oBxnu4fd/1NN/7J9KSJ5e9dHzI3o+4z36C/wBz0H8nla3olxGs/WaLWKPEUWMPioM+pZkv6UuS9APRpZW9Ws17MjVsltOkU+srqcq1rd2Dz2j3nunUmjiIBEzeRhJMExpSCUjqwkwGaOKxTLHUUTPN9JeHay2xH0w0xFanAvewMWPkq4+ffPTFYBWMqx5PTcDu2qdXrnQsQxo022is88lSQNzD3y9reJaTTglyuSc/WEDPjgdpkcY6PNexZNVdRkk7UWtgCe3nyPznldT6NrCSRrA5PfZSwPvO8zes4bxPp4jblRCwPq5X1RtxjtPP5TTXdIaWABSxTnt9Uj84d/o81q/Zehx5O6n5rNbqOhXEF7aC33LK2+W6XqJ4nqNNYMB+0AHKtPLajQjcSpBB7METf38B1afb0148+qcj4gTX3aYryZWU+DAqfnJNPZo/KVzo/Kbh6fD5GQKj5y1NG+h8op9EZ6Ejxx8Ii5l7x8DiSaA6ZpDUsO6bglPH5ZhCtTnmOfuimi5wlczctpAfD3RDaEYklNLyO+X9Nxy+v7Nrjy3Ej4GIbQeEU2kYRTfU9Mbx9sJZ95cH5Ymx03TKsn163X7jBh88TxTVMO6KOYYnV9L0vpYbRcpX/h3qCo/xDHwm40vGFK5qPVNyIbT2MFPPs2ElfgBOIbo6nVuhyrMp8VJB+UMT6A0XHnA9aypjnBW5Hq7/ANtMg+8CbBekFJwLVZN3Y1ZXUVn3ocjt7xOB6fpLqU/WFvv+t8+2bbR9NCCOsrzjvRsH4H/OF0/Hb0eizlXcjEdqA4ce1TzEFtLOX0dOKrMB2JxjC6lBaB7GOce4iXU6RLgbdQQO4C9wP5oTnix3/EiZInNJmSJmYamYgMsLMzMEDEwiHBMjpZWLKR0gy0q5qi2qluCY6VJqzA6sy8YE1oxSKQNsvFRBKCalGKeINlYbtAPkwBEtmsSNkdZxqbuAaSz9JptOx8TUgPxAmv1HQXhz/wC77T4122p8t2J6XEjEdGORekHohptFRXbQb91lwqKvYrVqNjNnG3OfV8ZzzU6UgjnkEZ5ztfpVrzo6fLVL/wCKycx1GnyVH92x8O9I6lHg+lDbsgYG3tHtm5//ABmtdRbVpy9VgyjI1ZJHZ9nOe490fwTRgK/Lt2f1nW+jyY0mnHhWPzMJ9pcN1XR7U1/pNNeuO802Y+OMTXPpMcuYPh2H4T6UlfUaSuwYsrrcfvor/mJoa+cfo7Dv+MxkbHMAzvOq6J6Cz7WlqXzq3Un8BE1Op9Heib7DX1fddXH4lJ+ck4tYPFZXatT28vdOtav0ZdvVakHwFtRH4lP9JpdX6OdYv2RTb9yzB/EBIucPpAeyAdAZ7DV9EdXXzfS3Y8UXrB8VzNTboypwQynwYFT8DJNC+kYRRqYd03r1kf8AyKKeKwTSc4W8zamhT3SPoawL6/zMzF5mbp5tODLSN0DMjMtOGbpm6LzIzJYbugl4G6RujpwzdIzF7pBaRwwtBLRReCWijC0HMWWkb5Ie6QWii8EvNDDiYJMSXgl46MNJg7oovB3y1Y876RU3aSvy1CH/ALdk509P1iD+6sJ/xJOkdNuelHldWfwtPBPX9cn8G3+aubjNXeE0cnx+75eM6Pwjlp6R4VrPBcJXCv7R3eU9xw9vqav4aflDfqXyZBMQXgmyOrDy0gmI62R1kdWHEwCYo2QTZLRhpaJurVxh1Vx4OoYfOQXg7o6sarV9F9DZndpqhnvqBpP4CJptX6PNI36N7az4Erag9xAPznrS8E2S1Y51rPRzcP0VtVnkwapv6j5zUv0N1oJH0djjvD1kH35nWuskb4fD9et3SN0Rvmb55Ndup+6RuiN8gvHVixukF5W6yR1kliwXkF5WNkjrIpYNkEvEGyCbIg8vALxJsgGySPLwC8SXgF4hY3wS8rl5BeKOLwS8QXgl4o/fBNkQXg74hQ6UtnTH79Z+c8a6fWqf7i0fjrnrukBzp2+9X/MJ5f8AWL/Ct/nSajFXeFJlX+8O/wAp6vSvitB4Io+U8vwtRsfP7X9Jv6W9RPur+UP0xdNsHrZWLTN0UsGyR1srbpBeKWeskGyVS8HfJLW+YWlcNCzJDZ4svMaLaSSbIPWxbGBmOB7UyJkyeJ6UGYZkyICYJmTIgMgzJk0kGCZEyTKIJmTIoJgGZMikGCZkyICYMyZFIMEzJkQ1/Gv0De1P5xPNN+kX+Db/ADpMmTU8Zq/w77Lfe/pN3V9lfur+UmZJJkTJkkgwTImTQCZEyZFDWGJkyZpYYtpkySJaLmTJqCv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2E7B548D-8B71-4E47-82C1-D826FE9E22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7218"/>
            <a:ext cx="9144000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Actions Preserved Through Transforms</a:t>
            </a:r>
            <a:br>
              <a:rPr lang="en-US" sz="2000" i="1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i="1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SDT for Top-Down Parsing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54" name="Slide Number Placeholder 3">
            <a:extLst>
              <a:ext uri="{FF2B5EF4-FFF2-40B4-BE49-F238E27FC236}">
                <a16:creationId xmlns:a16="http://schemas.microsoft.com/office/drawing/2014/main" id="{7A48B69A-7F98-4C05-AE5B-BF642E55C0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88573" y="6589986"/>
            <a:ext cx="2057400" cy="257610"/>
          </a:xfrm>
        </p:spPr>
        <p:txBody>
          <a:bodyPr/>
          <a:lstStyle/>
          <a:p>
            <a:fld id="{E2218D17-624A-4996-8458-E634E28CA05F}" type="slidenum">
              <a:rPr lang="en-US" smtClean="0"/>
              <a:t>34</a:t>
            </a:fld>
            <a:endParaRPr lang="en-US" dirty="0"/>
          </a:p>
        </p:txBody>
      </p:sp>
      <p:sp>
        <p:nvSpPr>
          <p:cNvPr id="110" name="Arrow: Right 109">
            <a:extLst>
              <a:ext uri="{FF2B5EF4-FFF2-40B4-BE49-F238E27FC236}">
                <a16:creationId xmlns:a16="http://schemas.microsoft.com/office/drawing/2014/main" id="{45FA86A3-F67E-4BF6-A37D-6D223F331D57}"/>
              </a:ext>
            </a:extLst>
          </p:cNvPr>
          <p:cNvSpPr/>
          <p:nvPr/>
        </p:nvSpPr>
        <p:spPr>
          <a:xfrm>
            <a:off x="2604155" y="5829083"/>
            <a:ext cx="691116" cy="369192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E3C8E549-D0B5-4153-8194-AA9F18F090FB}"/>
              </a:ext>
            </a:extLst>
          </p:cNvPr>
          <p:cNvGrpSpPr/>
          <p:nvPr/>
        </p:nvGrpSpPr>
        <p:grpSpPr>
          <a:xfrm>
            <a:off x="329988" y="4814864"/>
            <a:ext cx="2099294" cy="1826043"/>
            <a:chOff x="329988" y="4814864"/>
            <a:chExt cx="2099294" cy="1826043"/>
          </a:xfrm>
        </p:grpSpPr>
        <p:sp>
          <p:nvSpPr>
            <p:cNvPr id="99" name="!!eof1">
              <a:extLst>
                <a:ext uri="{FF2B5EF4-FFF2-40B4-BE49-F238E27FC236}">
                  <a16:creationId xmlns:a16="http://schemas.microsoft.com/office/drawing/2014/main" id="{9372DCAD-0519-446D-A8BC-34EED0234332}"/>
                </a:ext>
              </a:extLst>
            </p:cNvPr>
            <p:cNvSpPr/>
            <p:nvPr/>
          </p:nvSpPr>
          <p:spPr>
            <a:xfrm>
              <a:off x="353620" y="5728080"/>
              <a:ext cx="546046" cy="297269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600" b="1" dirty="0" err="1"/>
                <a:t>eof</a:t>
              </a:r>
              <a:endParaRPr lang="en-US" sz="1600" b="1" dirty="0"/>
            </a:p>
          </p:txBody>
        </p:sp>
        <p:sp>
          <p:nvSpPr>
            <p:cNvPr id="100" name="!!stack1">
              <a:extLst>
                <a:ext uri="{FF2B5EF4-FFF2-40B4-BE49-F238E27FC236}">
                  <a16:creationId xmlns:a16="http://schemas.microsoft.com/office/drawing/2014/main" id="{F2A46FCF-52C5-4B3E-884B-CB73EAA48DE9}"/>
                </a:ext>
              </a:extLst>
            </p:cNvPr>
            <p:cNvSpPr/>
            <p:nvPr/>
          </p:nvSpPr>
          <p:spPr>
            <a:xfrm>
              <a:off x="329988" y="6031307"/>
              <a:ext cx="570304" cy="6096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sz="1400" dirty="0"/>
                <a:t>Predict</a:t>
              </a:r>
            </a:p>
            <a:p>
              <a:pPr algn="ctr"/>
              <a:r>
                <a:rPr lang="en-US" sz="1400" dirty="0"/>
                <a:t>Stack</a:t>
              </a:r>
            </a:p>
          </p:txBody>
        </p:sp>
        <p:sp>
          <p:nvSpPr>
            <p:cNvPr id="101" name="!!ipar1">
              <a:extLst>
                <a:ext uri="{FF2B5EF4-FFF2-40B4-BE49-F238E27FC236}">
                  <a16:creationId xmlns:a16="http://schemas.microsoft.com/office/drawing/2014/main" id="{C5D4AB1B-C4EE-4D49-B59D-CEF72CCC8BAB}"/>
                </a:ext>
              </a:extLst>
            </p:cNvPr>
            <p:cNvSpPr/>
            <p:nvPr/>
          </p:nvSpPr>
          <p:spPr>
            <a:xfrm>
              <a:off x="353619" y="5424098"/>
              <a:ext cx="546181" cy="297269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i="1" dirty="0"/>
                <a:t>E’</a:t>
              </a:r>
            </a:p>
          </p:txBody>
        </p:sp>
        <p:sp>
          <p:nvSpPr>
            <p:cNvPr id="102" name="Stack1">
              <a:extLst>
                <a:ext uri="{FF2B5EF4-FFF2-40B4-BE49-F238E27FC236}">
                  <a16:creationId xmlns:a16="http://schemas.microsoft.com/office/drawing/2014/main" id="{7FE3CA86-C701-413D-8A70-37F781BE71C5}"/>
                </a:ext>
              </a:extLst>
            </p:cNvPr>
            <p:cNvSpPr/>
            <p:nvPr/>
          </p:nvSpPr>
          <p:spPr>
            <a:xfrm>
              <a:off x="906996" y="6029081"/>
              <a:ext cx="729564" cy="6096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sz="1400" dirty="0"/>
                <a:t>Semantic</a:t>
              </a:r>
            </a:p>
            <a:p>
              <a:pPr algn="ctr"/>
              <a:r>
                <a:rPr lang="en-US" sz="1400" dirty="0"/>
                <a:t>Stack</a:t>
              </a:r>
            </a:p>
          </p:txBody>
        </p:sp>
        <p:sp>
          <p:nvSpPr>
            <p:cNvPr id="103" name="Rectangle 102">
              <a:extLst>
                <a:ext uri="{FF2B5EF4-FFF2-40B4-BE49-F238E27FC236}">
                  <a16:creationId xmlns:a16="http://schemas.microsoft.com/office/drawing/2014/main" id="{614FC319-F5A6-4034-AB31-0B0DF826F592}"/>
                </a:ext>
              </a:extLst>
            </p:cNvPr>
            <p:cNvSpPr/>
            <p:nvPr/>
          </p:nvSpPr>
          <p:spPr>
            <a:xfrm>
              <a:off x="1648784" y="6029288"/>
              <a:ext cx="691116" cy="6096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/>
                <a:t>Look</a:t>
              </a:r>
            </a:p>
            <a:p>
              <a:pPr algn="ctr"/>
              <a:r>
                <a:rPr lang="en-US" sz="1400" dirty="0"/>
                <a:t>Ahead</a:t>
              </a:r>
            </a:p>
          </p:txBody>
        </p:sp>
        <p:sp>
          <p:nvSpPr>
            <p:cNvPr id="104" name="Rectangle 103">
              <a:extLst>
                <a:ext uri="{FF2B5EF4-FFF2-40B4-BE49-F238E27FC236}">
                  <a16:creationId xmlns:a16="http://schemas.microsoft.com/office/drawing/2014/main" id="{479E7BCD-7BC7-4555-AC75-4E0A5062F621}"/>
                </a:ext>
              </a:extLst>
            </p:cNvPr>
            <p:cNvSpPr/>
            <p:nvPr/>
          </p:nvSpPr>
          <p:spPr>
            <a:xfrm>
              <a:off x="1593353" y="5684230"/>
              <a:ext cx="835929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b="1" dirty="0"/>
                <a:t>intlit:8</a:t>
              </a:r>
            </a:p>
          </p:txBody>
        </p:sp>
        <p:sp>
          <p:nvSpPr>
            <p:cNvPr id="105" name="!!ipar1">
              <a:extLst>
                <a:ext uri="{FF2B5EF4-FFF2-40B4-BE49-F238E27FC236}">
                  <a16:creationId xmlns:a16="http://schemas.microsoft.com/office/drawing/2014/main" id="{D2D07DEE-9096-4EC1-B2E4-C9A99E5261C3}"/>
                </a:ext>
              </a:extLst>
            </p:cNvPr>
            <p:cNvSpPr/>
            <p:nvPr/>
          </p:nvSpPr>
          <p:spPr>
            <a:xfrm>
              <a:off x="353618" y="5115802"/>
              <a:ext cx="546181" cy="297269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i="1" dirty="0"/>
                <a:t>#1</a:t>
              </a:r>
            </a:p>
          </p:txBody>
        </p:sp>
        <p:sp>
          <p:nvSpPr>
            <p:cNvPr id="106" name="!!ipar1">
              <a:extLst>
                <a:ext uri="{FF2B5EF4-FFF2-40B4-BE49-F238E27FC236}">
                  <a16:creationId xmlns:a16="http://schemas.microsoft.com/office/drawing/2014/main" id="{426716D5-3C7E-47B2-AB72-5DF53E054C21}"/>
                </a:ext>
              </a:extLst>
            </p:cNvPr>
            <p:cNvSpPr/>
            <p:nvPr/>
          </p:nvSpPr>
          <p:spPr>
            <a:xfrm>
              <a:off x="360815" y="4814864"/>
              <a:ext cx="546181" cy="297269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400" b="1" dirty="0" err="1"/>
                <a:t>intlit</a:t>
              </a:r>
              <a:endParaRPr lang="en-US" sz="1400" b="1" dirty="0"/>
            </a:p>
          </p:txBody>
        </p:sp>
        <p:sp>
          <p:nvSpPr>
            <p:cNvPr id="107" name="!!ipar1">
              <a:extLst>
                <a:ext uri="{FF2B5EF4-FFF2-40B4-BE49-F238E27FC236}">
                  <a16:creationId xmlns:a16="http://schemas.microsoft.com/office/drawing/2014/main" id="{58B5CA42-F110-4CFD-BC86-41EED913BFC0}"/>
                </a:ext>
              </a:extLst>
            </p:cNvPr>
            <p:cNvSpPr/>
            <p:nvPr/>
          </p:nvSpPr>
          <p:spPr>
            <a:xfrm>
              <a:off x="1001491" y="5728872"/>
              <a:ext cx="546181" cy="297269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i="1" dirty="0"/>
                <a:t>7</a:t>
              </a:r>
            </a:p>
          </p:txBody>
        </p:sp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E072818D-0983-4E3F-AAEB-ACDD47CC6BE1}"/>
                </a:ext>
              </a:extLst>
            </p:cNvPr>
            <p:cNvSpPr txBox="1"/>
            <p:nvPr/>
          </p:nvSpPr>
          <p:spPr>
            <a:xfrm>
              <a:off x="1816252" y="5369708"/>
              <a:ext cx="37702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chemeClr val="accent5"/>
                  </a:solidFill>
                </a:rPr>
                <a:t>T</a:t>
              </a:r>
              <a:r>
                <a:rPr lang="en-US" b="1" baseline="-25000" dirty="0">
                  <a:solidFill>
                    <a:schemeClr val="accent5"/>
                  </a:solidFill>
                </a:rPr>
                <a:t>3</a:t>
              </a:r>
            </a:p>
          </p:txBody>
        </p:sp>
        <p:sp>
          <p:nvSpPr>
            <p:cNvPr id="111" name="!!ipar1">
              <a:extLst>
                <a:ext uri="{FF2B5EF4-FFF2-40B4-BE49-F238E27FC236}">
                  <a16:creationId xmlns:a16="http://schemas.microsoft.com/office/drawing/2014/main" id="{6E5ECE19-3285-4F54-B74C-07A02A8FB06C}"/>
                </a:ext>
              </a:extLst>
            </p:cNvPr>
            <p:cNvSpPr/>
            <p:nvPr/>
          </p:nvSpPr>
          <p:spPr>
            <a:xfrm>
              <a:off x="994329" y="5421005"/>
              <a:ext cx="546181" cy="297269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i="1" dirty="0"/>
                <a:t>8</a:t>
              </a:r>
            </a:p>
          </p:txBody>
        </p:sp>
      </p:grpSp>
      <p:sp>
        <p:nvSpPr>
          <p:cNvPr id="81" name="!!eof1">
            <a:extLst>
              <a:ext uri="{FF2B5EF4-FFF2-40B4-BE49-F238E27FC236}">
                <a16:creationId xmlns:a16="http://schemas.microsoft.com/office/drawing/2014/main" id="{A602C580-4A60-4CBE-8DF3-F3D08D7D1CD7}"/>
              </a:ext>
            </a:extLst>
          </p:cNvPr>
          <p:cNvSpPr/>
          <p:nvPr/>
        </p:nvSpPr>
        <p:spPr>
          <a:xfrm>
            <a:off x="3470146" y="5733193"/>
            <a:ext cx="546046" cy="29726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dirty="0" err="1"/>
              <a:t>eof</a:t>
            </a:r>
            <a:endParaRPr lang="en-US" sz="1600" b="1" dirty="0"/>
          </a:p>
        </p:txBody>
      </p:sp>
      <p:sp>
        <p:nvSpPr>
          <p:cNvPr id="82" name="!!stack1">
            <a:extLst>
              <a:ext uri="{FF2B5EF4-FFF2-40B4-BE49-F238E27FC236}">
                <a16:creationId xmlns:a16="http://schemas.microsoft.com/office/drawing/2014/main" id="{8DC84E5F-432D-430E-8DA0-8C2A04AC76B8}"/>
              </a:ext>
            </a:extLst>
          </p:cNvPr>
          <p:cNvSpPr/>
          <p:nvPr/>
        </p:nvSpPr>
        <p:spPr>
          <a:xfrm>
            <a:off x="3446514" y="6036420"/>
            <a:ext cx="570304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400" dirty="0"/>
              <a:t>Predict</a:t>
            </a:r>
          </a:p>
          <a:p>
            <a:pPr algn="ctr"/>
            <a:r>
              <a:rPr lang="en-US" sz="1400" dirty="0"/>
              <a:t>Stack</a:t>
            </a:r>
          </a:p>
        </p:txBody>
      </p:sp>
      <p:sp>
        <p:nvSpPr>
          <p:cNvPr id="83" name="!!ipar1">
            <a:extLst>
              <a:ext uri="{FF2B5EF4-FFF2-40B4-BE49-F238E27FC236}">
                <a16:creationId xmlns:a16="http://schemas.microsoft.com/office/drawing/2014/main" id="{2374EC93-586F-4265-A8AE-D0C9F2ED61DD}"/>
              </a:ext>
            </a:extLst>
          </p:cNvPr>
          <p:cNvSpPr/>
          <p:nvPr/>
        </p:nvSpPr>
        <p:spPr>
          <a:xfrm>
            <a:off x="3470145" y="5429211"/>
            <a:ext cx="546181" cy="29726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i="1" dirty="0"/>
              <a:t>E’</a:t>
            </a:r>
          </a:p>
        </p:txBody>
      </p:sp>
      <p:sp>
        <p:nvSpPr>
          <p:cNvPr id="84" name="Stack1">
            <a:extLst>
              <a:ext uri="{FF2B5EF4-FFF2-40B4-BE49-F238E27FC236}">
                <a16:creationId xmlns:a16="http://schemas.microsoft.com/office/drawing/2014/main" id="{BFCB14BC-6C84-468C-8E91-0AD09DA90E94}"/>
              </a:ext>
            </a:extLst>
          </p:cNvPr>
          <p:cNvSpPr/>
          <p:nvPr/>
        </p:nvSpPr>
        <p:spPr>
          <a:xfrm>
            <a:off x="4023522" y="6034194"/>
            <a:ext cx="729564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400" dirty="0"/>
              <a:t>Semantic</a:t>
            </a:r>
          </a:p>
          <a:p>
            <a:pPr algn="ctr"/>
            <a:r>
              <a:rPr lang="en-US" sz="1400" dirty="0"/>
              <a:t>Stack</a:t>
            </a:r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C23F978F-B44B-451B-9A9A-A250A8D9B158}"/>
              </a:ext>
            </a:extLst>
          </p:cNvPr>
          <p:cNvSpPr/>
          <p:nvPr/>
        </p:nvSpPr>
        <p:spPr>
          <a:xfrm>
            <a:off x="4765310" y="6034401"/>
            <a:ext cx="691116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Look</a:t>
            </a:r>
          </a:p>
          <a:p>
            <a:pPr algn="ctr"/>
            <a:r>
              <a:rPr lang="en-US" sz="1400" dirty="0"/>
              <a:t>Ahead</a:t>
            </a:r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593E5C1F-35EE-4DC2-91B9-5FFBD4169E55}"/>
              </a:ext>
            </a:extLst>
          </p:cNvPr>
          <p:cNvSpPr/>
          <p:nvPr/>
        </p:nvSpPr>
        <p:spPr>
          <a:xfrm>
            <a:off x="4709879" y="5689343"/>
            <a:ext cx="83592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err="1"/>
              <a:t>eof</a:t>
            </a:r>
            <a:endParaRPr lang="en-US" b="1" dirty="0"/>
          </a:p>
        </p:txBody>
      </p:sp>
      <p:sp>
        <p:nvSpPr>
          <p:cNvPr id="87" name="!!ipar1">
            <a:extLst>
              <a:ext uri="{FF2B5EF4-FFF2-40B4-BE49-F238E27FC236}">
                <a16:creationId xmlns:a16="http://schemas.microsoft.com/office/drawing/2014/main" id="{264C6990-1420-4510-AF2C-CD08038A4C87}"/>
              </a:ext>
            </a:extLst>
          </p:cNvPr>
          <p:cNvSpPr/>
          <p:nvPr/>
        </p:nvSpPr>
        <p:spPr>
          <a:xfrm>
            <a:off x="3470144" y="5120915"/>
            <a:ext cx="546181" cy="29726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i="1" dirty="0"/>
              <a:t>#1</a:t>
            </a:r>
          </a:p>
        </p:txBody>
      </p:sp>
      <p:sp>
        <p:nvSpPr>
          <p:cNvPr id="89" name="!!ipar1">
            <a:extLst>
              <a:ext uri="{FF2B5EF4-FFF2-40B4-BE49-F238E27FC236}">
                <a16:creationId xmlns:a16="http://schemas.microsoft.com/office/drawing/2014/main" id="{0096F902-078E-49BB-B9C4-C788BD07394B}"/>
              </a:ext>
            </a:extLst>
          </p:cNvPr>
          <p:cNvSpPr/>
          <p:nvPr/>
        </p:nvSpPr>
        <p:spPr>
          <a:xfrm>
            <a:off x="4118017" y="5733985"/>
            <a:ext cx="546181" cy="29726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i="1" dirty="0"/>
              <a:t>7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4FB8DA22-9891-4622-B799-364D0FB67DBF}"/>
              </a:ext>
            </a:extLst>
          </p:cNvPr>
          <p:cNvSpPr txBox="1"/>
          <p:nvPr/>
        </p:nvSpPr>
        <p:spPr>
          <a:xfrm>
            <a:off x="4803901" y="5374821"/>
            <a:ext cx="5874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5"/>
                </a:solidFill>
              </a:rPr>
              <a:t>“T</a:t>
            </a:r>
            <a:r>
              <a:rPr lang="en-US" b="1" baseline="-25000" dirty="0">
                <a:solidFill>
                  <a:schemeClr val="accent5"/>
                </a:solidFill>
              </a:rPr>
              <a:t>4</a:t>
            </a:r>
            <a:r>
              <a:rPr lang="en-US" b="1" dirty="0">
                <a:solidFill>
                  <a:schemeClr val="accent5"/>
                </a:solidFill>
              </a:rPr>
              <a:t>”</a:t>
            </a:r>
            <a:endParaRPr lang="en-US" b="1" baseline="-25000" dirty="0">
              <a:solidFill>
                <a:schemeClr val="accent5"/>
              </a:solidFill>
            </a:endParaRPr>
          </a:p>
        </p:txBody>
      </p:sp>
      <p:sp>
        <p:nvSpPr>
          <p:cNvPr id="91" name="!!ipar1">
            <a:extLst>
              <a:ext uri="{FF2B5EF4-FFF2-40B4-BE49-F238E27FC236}">
                <a16:creationId xmlns:a16="http://schemas.microsoft.com/office/drawing/2014/main" id="{C00C89D2-92CE-44A3-B375-FD6FCBA0B783}"/>
              </a:ext>
            </a:extLst>
          </p:cNvPr>
          <p:cNvSpPr/>
          <p:nvPr/>
        </p:nvSpPr>
        <p:spPr>
          <a:xfrm>
            <a:off x="4110855" y="5426118"/>
            <a:ext cx="546181" cy="29726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i="1" dirty="0"/>
              <a:t>8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FAEE8273-CC10-4097-8DE8-8771E11E13B6}"/>
              </a:ext>
            </a:extLst>
          </p:cNvPr>
          <p:cNvGrpSpPr/>
          <p:nvPr/>
        </p:nvGrpSpPr>
        <p:grpSpPr>
          <a:xfrm>
            <a:off x="6522559" y="5361222"/>
            <a:ext cx="2099294" cy="1271199"/>
            <a:chOff x="6522559" y="5361222"/>
            <a:chExt cx="2099294" cy="1271199"/>
          </a:xfrm>
        </p:grpSpPr>
        <p:sp>
          <p:nvSpPr>
            <p:cNvPr id="93" name="!!eof1">
              <a:extLst>
                <a:ext uri="{FF2B5EF4-FFF2-40B4-BE49-F238E27FC236}">
                  <a16:creationId xmlns:a16="http://schemas.microsoft.com/office/drawing/2014/main" id="{2C1D9FD6-B323-40F4-B167-ED3D3108E64F}"/>
                </a:ext>
              </a:extLst>
            </p:cNvPr>
            <p:cNvSpPr/>
            <p:nvPr/>
          </p:nvSpPr>
          <p:spPr>
            <a:xfrm>
              <a:off x="6546191" y="5719594"/>
              <a:ext cx="546046" cy="297269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600" b="1" dirty="0" err="1"/>
                <a:t>eof</a:t>
              </a:r>
              <a:endParaRPr lang="en-US" sz="1600" b="1" dirty="0"/>
            </a:p>
          </p:txBody>
        </p:sp>
        <p:sp>
          <p:nvSpPr>
            <p:cNvPr id="94" name="!!stack1">
              <a:extLst>
                <a:ext uri="{FF2B5EF4-FFF2-40B4-BE49-F238E27FC236}">
                  <a16:creationId xmlns:a16="http://schemas.microsoft.com/office/drawing/2014/main" id="{EAA57F4F-D5C0-456A-94AD-8C87A20572AE}"/>
                </a:ext>
              </a:extLst>
            </p:cNvPr>
            <p:cNvSpPr/>
            <p:nvPr/>
          </p:nvSpPr>
          <p:spPr>
            <a:xfrm>
              <a:off x="6522559" y="6022821"/>
              <a:ext cx="570304" cy="6096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sz="1400" dirty="0"/>
                <a:t>Predict</a:t>
              </a:r>
            </a:p>
            <a:p>
              <a:pPr algn="ctr"/>
              <a:r>
                <a:rPr lang="en-US" sz="1400" dirty="0"/>
                <a:t>Stack</a:t>
              </a:r>
            </a:p>
          </p:txBody>
        </p:sp>
        <p:sp>
          <p:nvSpPr>
            <p:cNvPr id="95" name="!!ipar1">
              <a:extLst>
                <a:ext uri="{FF2B5EF4-FFF2-40B4-BE49-F238E27FC236}">
                  <a16:creationId xmlns:a16="http://schemas.microsoft.com/office/drawing/2014/main" id="{4EEB31AC-B311-4121-8E57-1F4F099DE142}"/>
                </a:ext>
              </a:extLst>
            </p:cNvPr>
            <p:cNvSpPr/>
            <p:nvPr/>
          </p:nvSpPr>
          <p:spPr>
            <a:xfrm>
              <a:off x="6546190" y="5415612"/>
              <a:ext cx="546181" cy="297269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i="1" dirty="0"/>
                <a:t>E’</a:t>
              </a:r>
            </a:p>
          </p:txBody>
        </p:sp>
        <p:sp>
          <p:nvSpPr>
            <p:cNvPr id="96" name="Stack1">
              <a:extLst>
                <a:ext uri="{FF2B5EF4-FFF2-40B4-BE49-F238E27FC236}">
                  <a16:creationId xmlns:a16="http://schemas.microsoft.com/office/drawing/2014/main" id="{BFE67CC3-77EA-4565-A6C1-B0F7599B3101}"/>
                </a:ext>
              </a:extLst>
            </p:cNvPr>
            <p:cNvSpPr/>
            <p:nvPr/>
          </p:nvSpPr>
          <p:spPr>
            <a:xfrm>
              <a:off x="7099567" y="6020595"/>
              <a:ext cx="729564" cy="6096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sz="1400" dirty="0"/>
                <a:t>Semantic</a:t>
              </a:r>
            </a:p>
            <a:p>
              <a:pPr algn="ctr"/>
              <a:r>
                <a:rPr lang="en-US" sz="1400" dirty="0"/>
                <a:t>Stack</a:t>
              </a:r>
            </a:p>
          </p:txBody>
        </p:sp>
        <p:sp>
          <p:nvSpPr>
            <p:cNvPr id="98" name="Rectangle 97">
              <a:extLst>
                <a:ext uri="{FF2B5EF4-FFF2-40B4-BE49-F238E27FC236}">
                  <a16:creationId xmlns:a16="http://schemas.microsoft.com/office/drawing/2014/main" id="{BCDC9219-5311-4EFC-8C0A-DA5824DCB0C2}"/>
                </a:ext>
              </a:extLst>
            </p:cNvPr>
            <p:cNvSpPr/>
            <p:nvPr/>
          </p:nvSpPr>
          <p:spPr>
            <a:xfrm>
              <a:off x="7841355" y="6020802"/>
              <a:ext cx="691116" cy="6096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/>
                <a:t>Look</a:t>
              </a:r>
            </a:p>
            <a:p>
              <a:pPr algn="ctr"/>
              <a:r>
                <a:rPr lang="en-US" sz="1400" dirty="0"/>
                <a:t>Ahead</a:t>
              </a:r>
            </a:p>
          </p:txBody>
        </p:sp>
        <p:sp>
          <p:nvSpPr>
            <p:cNvPr id="109" name="Rectangle 108">
              <a:extLst>
                <a:ext uri="{FF2B5EF4-FFF2-40B4-BE49-F238E27FC236}">
                  <a16:creationId xmlns:a16="http://schemas.microsoft.com/office/drawing/2014/main" id="{0CBE94B9-D996-400C-981F-E3AD6194105C}"/>
                </a:ext>
              </a:extLst>
            </p:cNvPr>
            <p:cNvSpPr/>
            <p:nvPr/>
          </p:nvSpPr>
          <p:spPr>
            <a:xfrm>
              <a:off x="7785924" y="5675744"/>
              <a:ext cx="835929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b="1" dirty="0" err="1"/>
                <a:t>eof</a:t>
              </a:r>
              <a:endParaRPr lang="en-US" b="1" dirty="0"/>
            </a:p>
          </p:txBody>
        </p:sp>
        <p:sp>
          <p:nvSpPr>
            <p:cNvPr id="113" name="!!ipar1">
              <a:extLst>
                <a:ext uri="{FF2B5EF4-FFF2-40B4-BE49-F238E27FC236}">
                  <a16:creationId xmlns:a16="http://schemas.microsoft.com/office/drawing/2014/main" id="{F7D13A97-141B-4D47-B920-6091C71BA71B}"/>
                </a:ext>
              </a:extLst>
            </p:cNvPr>
            <p:cNvSpPr/>
            <p:nvPr/>
          </p:nvSpPr>
          <p:spPr>
            <a:xfrm>
              <a:off x="7194062" y="5720386"/>
              <a:ext cx="546181" cy="297269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i="1" dirty="0"/>
                <a:t>-1</a:t>
              </a:r>
            </a:p>
          </p:txBody>
        </p:sp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2B9FAE15-14D4-42D4-8E9D-DD3DEB880E58}"/>
                </a:ext>
              </a:extLst>
            </p:cNvPr>
            <p:cNvSpPr txBox="1"/>
            <p:nvPr/>
          </p:nvSpPr>
          <p:spPr>
            <a:xfrm>
              <a:off x="7879946" y="5361222"/>
              <a:ext cx="58746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chemeClr val="accent5"/>
                  </a:solidFill>
                </a:rPr>
                <a:t>“T</a:t>
              </a:r>
              <a:r>
                <a:rPr lang="en-US" b="1" baseline="-25000" dirty="0">
                  <a:solidFill>
                    <a:schemeClr val="accent5"/>
                  </a:solidFill>
                </a:rPr>
                <a:t>4</a:t>
              </a:r>
              <a:r>
                <a:rPr lang="en-US" b="1" dirty="0">
                  <a:solidFill>
                    <a:schemeClr val="accent5"/>
                  </a:solidFill>
                </a:rPr>
                <a:t>”</a:t>
              </a:r>
              <a:endParaRPr lang="en-US" b="1" baseline="-25000" dirty="0">
                <a:solidFill>
                  <a:schemeClr val="accent5"/>
                </a:solidFill>
              </a:endParaRPr>
            </a:p>
          </p:txBody>
        </p:sp>
      </p:grpSp>
      <p:sp>
        <p:nvSpPr>
          <p:cNvPr id="116" name="Arrow: Right 115">
            <a:extLst>
              <a:ext uri="{FF2B5EF4-FFF2-40B4-BE49-F238E27FC236}">
                <a16:creationId xmlns:a16="http://schemas.microsoft.com/office/drawing/2014/main" id="{EF2554D1-F06F-4574-8406-3C222C10B29C}"/>
              </a:ext>
            </a:extLst>
          </p:cNvPr>
          <p:cNvSpPr/>
          <p:nvPr/>
        </p:nvSpPr>
        <p:spPr>
          <a:xfrm>
            <a:off x="5711341" y="5834320"/>
            <a:ext cx="691116" cy="369192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D39E86D7-97A9-4EF9-B7A0-C524EC2AE08F}"/>
              </a:ext>
            </a:extLst>
          </p:cNvPr>
          <p:cNvGrpSpPr/>
          <p:nvPr/>
        </p:nvGrpSpPr>
        <p:grpSpPr>
          <a:xfrm>
            <a:off x="2550827" y="3342505"/>
            <a:ext cx="4517112" cy="671562"/>
            <a:chOff x="2550827" y="3347585"/>
            <a:chExt cx="4517112" cy="671562"/>
          </a:xfrm>
        </p:grpSpPr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4CFC2756-D499-4F2F-A840-14827C2683DD}"/>
                </a:ext>
              </a:extLst>
            </p:cNvPr>
            <p:cNvSpPr txBox="1"/>
            <p:nvPr/>
          </p:nvSpPr>
          <p:spPr>
            <a:xfrm>
              <a:off x="2550827" y="3367905"/>
              <a:ext cx="154728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u="sng" dirty="0"/>
                <a:t>Token Stream:</a:t>
              </a:r>
            </a:p>
          </p:txBody>
        </p:sp>
        <p:sp>
          <p:nvSpPr>
            <p:cNvPr id="118" name="Rectangle 117">
              <a:extLst>
                <a:ext uri="{FF2B5EF4-FFF2-40B4-BE49-F238E27FC236}">
                  <a16:creationId xmlns:a16="http://schemas.microsoft.com/office/drawing/2014/main" id="{457CAD4C-DF94-456F-8C5C-93BCA2A23A84}"/>
                </a:ext>
              </a:extLst>
            </p:cNvPr>
            <p:cNvSpPr/>
            <p:nvPr/>
          </p:nvSpPr>
          <p:spPr>
            <a:xfrm>
              <a:off x="4051351" y="3367905"/>
              <a:ext cx="81573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b="1" dirty="0"/>
                <a:t>intlit:7</a:t>
              </a:r>
            </a:p>
          </p:txBody>
        </p:sp>
        <p:sp>
          <p:nvSpPr>
            <p:cNvPr id="119" name="Rectangle 118">
              <a:extLst>
                <a:ext uri="{FF2B5EF4-FFF2-40B4-BE49-F238E27FC236}">
                  <a16:creationId xmlns:a16="http://schemas.microsoft.com/office/drawing/2014/main" id="{ADB996CF-8E8B-43FE-8148-F43083BAB481}"/>
                </a:ext>
              </a:extLst>
            </p:cNvPr>
            <p:cNvSpPr/>
            <p:nvPr/>
          </p:nvSpPr>
          <p:spPr>
            <a:xfrm>
              <a:off x="5585167" y="3367905"/>
              <a:ext cx="81573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b="1" dirty="0"/>
                <a:t>intlit:8</a:t>
              </a:r>
            </a:p>
          </p:txBody>
        </p:sp>
        <p:sp>
          <p:nvSpPr>
            <p:cNvPr id="120" name="Rectangle 119">
              <a:extLst>
                <a:ext uri="{FF2B5EF4-FFF2-40B4-BE49-F238E27FC236}">
                  <a16:creationId xmlns:a16="http://schemas.microsoft.com/office/drawing/2014/main" id="{6C44E23F-A99E-4C2C-86A6-41D6E36CB339}"/>
                </a:ext>
              </a:extLst>
            </p:cNvPr>
            <p:cNvSpPr/>
            <p:nvPr/>
          </p:nvSpPr>
          <p:spPr>
            <a:xfrm>
              <a:off x="4838231" y="3367905"/>
              <a:ext cx="766557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b="1" dirty="0"/>
                <a:t>minus</a:t>
              </a:r>
            </a:p>
          </p:txBody>
        </p:sp>
        <p:sp>
          <p:nvSpPr>
            <p:cNvPr id="121" name="TextBox 120">
              <a:extLst>
                <a:ext uri="{FF2B5EF4-FFF2-40B4-BE49-F238E27FC236}">
                  <a16:creationId xmlns:a16="http://schemas.microsoft.com/office/drawing/2014/main" id="{487C7E24-5CC4-43BD-998E-94CCBFADEFAD}"/>
                </a:ext>
              </a:extLst>
            </p:cNvPr>
            <p:cNvSpPr txBox="1"/>
            <p:nvPr/>
          </p:nvSpPr>
          <p:spPr>
            <a:xfrm>
              <a:off x="4291264" y="3620466"/>
              <a:ext cx="3754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chemeClr val="accent5"/>
                  </a:solidFill>
                </a:rPr>
                <a:t>T</a:t>
              </a:r>
              <a:r>
                <a:rPr lang="en-US" b="1" baseline="-25000" dirty="0">
                  <a:solidFill>
                    <a:schemeClr val="accent5"/>
                  </a:solidFill>
                </a:rPr>
                <a:t>1</a:t>
              </a:r>
            </a:p>
          </p:txBody>
        </p:sp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779F99D4-3132-45D1-BF5A-88E679A83725}"/>
                </a:ext>
              </a:extLst>
            </p:cNvPr>
            <p:cNvSpPr txBox="1"/>
            <p:nvPr/>
          </p:nvSpPr>
          <p:spPr>
            <a:xfrm>
              <a:off x="5074226" y="3638565"/>
              <a:ext cx="3754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chemeClr val="accent5"/>
                  </a:solidFill>
                </a:rPr>
                <a:t>T</a:t>
              </a:r>
              <a:r>
                <a:rPr lang="en-US" b="1" baseline="-25000" dirty="0">
                  <a:solidFill>
                    <a:schemeClr val="accent5"/>
                  </a:solidFill>
                </a:rPr>
                <a:t>2</a:t>
              </a:r>
            </a:p>
          </p:txBody>
        </p:sp>
        <p:sp>
          <p:nvSpPr>
            <p:cNvPr id="123" name="TextBox 122">
              <a:extLst>
                <a:ext uri="{FF2B5EF4-FFF2-40B4-BE49-F238E27FC236}">
                  <a16:creationId xmlns:a16="http://schemas.microsoft.com/office/drawing/2014/main" id="{070D1D84-4D2D-48B1-82BB-FDD703C625BB}"/>
                </a:ext>
              </a:extLst>
            </p:cNvPr>
            <p:cNvSpPr txBox="1"/>
            <p:nvPr/>
          </p:nvSpPr>
          <p:spPr>
            <a:xfrm>
              <a:off x="5846455" y="3649815"/>
              <a:ext cx="3754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chemeClr val="accent5"/>
                  </a:solidFill>
                </a:rPr>
                <a:t>T</a:t>
              </a:r>
              <a:r>
                <a:rPr lang="en-US" b="1" baseline="-25000" dirty="0">
                  <a:solidFill>
                    <a:schemeClr val="accent5"/>
                  </a:solidFill>
                </a:rPr>
                <a:t>3</a:t>
              </a:r>
            </a:p>
          </p:txBody>
        </p:sp>
        <p:sp>
          <p:nvSpPr>
            <p:cNvPr id="124" name="Rectangle 123">
              <a:extLst>
                <a:ext uri="{FF2B5EF4-FFF2-40B4-BE49-F238E27FC236}">
                  <a16:creationId xmlns:a16="http://schemas.microsoft.com/office/drawing/2014/main" id="{8C1AF5D8-2F3A-49A1-A42F-9F5E28429F4E}"/>
                </a:ext>
              </a:extLst>
            </p:cNvPr>
            <p:cNvSpPr/>
            <p:nvPr/>
          </p:nvSpPr>
          <p:spPr>
            <a:xfrm>
              <a:off x="6570687" y="3347585"/>
              <a:ext cx="497252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b="1" dirty="0" err="1"/>
                <a:t>eof</a:t>
              </a:r>
              <a:endParaRPr lang="en-US" b="1" dirty="0"/>
            </a:p>
          </p:txBody>
        </p:sp>
        <p:sp>
          <p:nvSpPr>
            <p:cNvPr id="125" name="TextBox 124">
              <a:extLst>
                <a:ext uri="{FF2B5EF4-FFF2-40B4-BE49-F238E27FC236}">
                  <a16:creationId xmlns:a16="http://schemas.microsoft.com/office/drawing/2014/main" id="{FE1CF668-C9C2-4734-846B-1F6F33B55582}"/>
                </a:ext>
              </a:extLst>
            </p:cNvPr>
            <p:cNvSpPr txBox="1"/>
            <p:nvPr/>
          </p:nvSpPr>
          <p:spPr>
            <a:xfrm>
              <a:off x="6633855" y="3629495"/>
              <a:ext cx="37702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chemeClr val="accent5"/>
                  </a:solidFill>
                </a:rPr>
                <a:t>T</a:t>
              </a:r>
              <a:r>
                <a:rPr lang="en-US" b="1" baseline="-25000" dirty="0">
                  <a:solidFill>
                    <a:schemeClr val="accent5"/>
                  </a:solidFill>
                </a:rPr>
                <a:t>4</a:t>
              </a:r>
            </a:p>
          </p:txBody>
        </p:sp>
      </p:grpSp>
      <p:sp>
        <p:nvSpPr>
          <p:cNvPr id="126" name="TextBox 125">
            <a:extLst>
              <a:ext uri="{FF2B5EF4-FFF2-40B4-BE49-F238E27FC236}">
                <a16:creationId xmlns:a16="http://schemas.microsoft.com/office/drawing/2014/main" id="{5E29F355-8AE2-45FC-B41F-337CE42023CC}"/>
              </a:ext>
            </a:extLst>
          </p:cNvPr>
          <p:cNvSpPr txBox="1"/>
          <p:nvPr/>
        </p:nvSpPr>
        <p:spPr>
          <a:xfrm>
            <a:off x="269628" y="1657566"/>
            <a:ext cx="194155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E  </a:t>
            </a:r>
            <a:r>
              <a:rPr lang="en-US" dirty="0"/>
              <a:t>::=  </a:t>
            </a:r>
            <a:r>
              <a:rPr lang="en-US" i="1" dirty="0"/>
              <a:t>E </a:t>
            </a:r>
            <a:r>
              <a:rPr lang="en-US" b="1" dirty="0"/>
              <a:t>minus</a:t>
            </a:r>
            <a:r>
              <a:rPr lang="en-US" i="1" dirty="0"/>
              <a:t> T </a:t>
            </a:r>
            <a:r>
              <a:rPr lang="en-US" dirty="0"/>
              <a:t>#1</a:t>
            </a:r>
          </a:p>
          <a:p>
            <a:r>
              <a:rPr lang="en-US" i="1" dirty="0"/>
              <a:t>      </a:t>
            </a:r>
            <a:r>
              <a:rPr lang="en-US" dirty="0"/>
              <a:t>|  </a:t>
            </a:r>
            <a:r>
              <a:rPr lang="en-US" i="1" dirty="0"/>
              <a:t>T</a:t>
            </a:r>
          </a:p>
          <a:p>
            <a:r>
              <a:rPr lang="en-US" i="1" dirty="0"/>
              <a:t>T</a:t>
            </a:r>
            <a:r>
              <a:rPr lang="en-US" dirty="0"/>
              <a:t>  ::=  #2 </a:t>
            </a:r>
            <a:r>
              <a:rPr lang="en-US" b="1" dirty="0" err="1"/>
              <a:t>intlit</a:t>
            </a:r>
            <a:endParaRPr lang="en-US" b="1" dirty="0"/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D4B8B692-4B58-4F6D-8AEF-6C643DDFFFE9}"/>
              </a:ext>
            </a:extLst>
          </p:cNvPr>
          <p:cNvSpPr txBox="1"/>
          <p:nvPr/>
        </p:nvSpPr>
        <p:spPr>
          <a:xfrm>
            <a:off x="260765" y="1373364"/>
            <a:ext cx="17233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/>
              <a:t>Augmented CFG</a:t>
            </a:r>
          </a:p>
        </p:txBody>
      </p:sp>
      <p:sp>
        <p:nvSpPr>
          <p:cNvPr id="128" name="Rectangle 127">
            <a:extLst>
              <a:ext uri="{FF2B5EF4-FFF2-40B4-BE49-F238E27FC236}">
                <a16:creationId xmlns:a16="http://schemas.microsoft.com/office/drawing/2014/main" id="{7CDC15EF-443F-470F-BACB-C9DB42362BB9}"/>
              </a:ext>
            </a:extLst>
          </p:cNvPr>
          <p:cNvSpPr/>
          <p:nvPr/>
        </p:nvSpPr>
        <p:spPr>
          <a:xfrm>
            <a:off x="2601352" y="1662062"/>
            <a:ext cx="1114652" cy="46082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i="1" dirty="0"/>
              <a:t>T E’</a:t>
            </a:r>
          </a:p>
        </p:txBody>
      </p:sp>
      <p:sp>
        <p:nvSpPr>
          <p:cNvPr id="129" name="Rectangle 128">
            <a:extLst>
              <a:ext uri="{FF2B5EF4-FFF2-40B4-BE49-F238E27FC236}">
                <a16:creationId xmlns:a16="http://schemas.microsoft.com/office/drawing/2014/main" id="{645696C2-8F9C-4EE7-9753-11CC3FC953B4}"/>
              </a:ext>
            </a:extLst>
          </p:cNvPr>
          <p:cNvSpPr/>
          <p:nvPr/>
        </p:nvSpPr>
        <p:spPr>
          <a:xfrm>
            <a:off x="3716004" y="1662062"/>
            <a:ext cx="1448511" cy="46082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0" name="Rectangle 129">
            <a:extLst>
              <a:ext uri="{FF2B5EF4-FFF2-40B4-BE49-F238E27FC236}">
                <a16:creationId xmlns:a16="http://schemas.microsoft.com/office/drawing/2014/main" id="{AA30C1C9-F1B8-4E3F-A9ED-12FEFEF5D7AF}"/>
              </a:ext>
            </a:extLst>
          </p:cNvPr>
          <p:cNvSpPr/>
          <p:nvPr/>
        </p:nvSpPr>
        <p:spPr>
          <a:xfrm>
            <a:off x="2804590" y="1290961"/>
            <a:ext cx="6345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err="1"/>
              <a:t>intlit</a:t>
            </a:r>
            <a:endParaRPr lang="en-US" dirty="0"/>
          </a:p>
        </p:txBody>
      </p:sp>
      <p:sp>
        <p:nvSpPr>
          <p:cNvPr id="131" name="Rectangle 130">
            <a:extLst>
              <a:ext uri="{FF2B5EF4-FFF2-40B4-BE49-F238E27FC236}">
                <a16:creationId xmlns:a16="http://schemas.microsoft.com/office/drawing/2014/main" id="{0627F790-CD35-4436-88F9-4CEA38A3A65B}"/>
              </a:ext>
            </a:extLst>
          </p:cNvPr>
          <p:cNvSpPr/>
          <p:nvPr/>
        </p:nvSpPr>
        <p:spPr>
          <a:xfrm>
            <a:off x="4005541" y="1289925"/>
            <a:ext cx="76655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minus</a:t>
            </a:r>
            <a:endParaRPr lang="en-US" dirty="0"/>
          </a:p>
        </p:txBody>
      </p:sp>
      <p:sp>
        <p:nvSpPr>
          <p:cNvPr id="132" name="Rectangle 131">
            <a:extLst>
              <a:ext uri="{FF2B5EF4-FFF2-40B4-BE49-F238E27FC236}">
                <a16:creationId xmlns:a16="http://schemas.microsoft.com/office/drawing/2014/main" id="{5579B7CE-D334-4DEC-9B19-20B236D8610B}"/>
              </a:ext>
            </a:extLst>
          </p:cNvPr>
          <p:cNvSpPr/>
          <p:nvPr/>
        </p:nvSpPr>
        <p:spPr>
          <a:xfrm>
            <a:off x="4935212" y="1289924"/>
            <a:ext cx="5541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EOF</a:t>
            </a:r>
            <a:endParaRPr lang="en-US" dirty="0"/>
          </a:p>
        </p:txBody>
      </p:sp>
      <p:sp>
        <p:nvSpPr>
          <p:cNvPr id="133" name="Rectangle 132">
            <a:extLst>
              <a:ext uri="{FF2B5EF4-FFF2-40B4-BE49-F238E27FC236}">
                <a16:creationId xmlns:a16="http://schemas.microsoft.com/office/drawing/2014/main" id="{BA4CB97F-E11A-4E56-BFBE-4559CAC53FB1}"/>
              </a:ext>
            </a:extLst>
          </p:cNvPr>
          <p:cNvSpPr/>
          <p:nvPr/>
        </p:nvSpPr>
        <p:spPr>
          <a:xfrm>
            <a:off x="2286388" y="1703350"/>
            <a:ext cx="2968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/>
              <a:t>E</a:t>
            </a:r>
            <a:endParaRPr lang="en-US" dirty="0"/>
          </a:p>
        </p:txBody>
      </p:sp>
      <p:sp>
        <p:nvSpPr>
          <p:cNvPr id="134" name="Rectangle 133">
            <a:extLst>
              <a:ext uri="{FF2B5EF4-FFF2-40B4-BE49-F238E27FC236}">
                <a16:creationId xmlns:a16="http://schemas.microsoft.com/office/drawing/2014/main" id="{1F18A4B3-F63E-457C-85CA-34DDC9492AF0}"/>
              </a:ext>
            </a:extLst>
          </p:cNvPr>
          <p:cNvSpPr/>
          <p:nvPr/>
        </p:nvSpPr>
        <p:spPr>
          <a:xfrm>
            <a:off x="5164515" y="1662062"/>
            <a:ext cx="1008369" cy="46082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5" name="Rectangle 134">
            <a:extLst>
              <a:ext uri="{FF2B5EF4-FFF2-40B4-BE49-F238E27FC236}">
                <a16:creationId xmlns:a16="http://schemas.microsoft.com/office/drawing/2014/main" id="{4C1E1122-57DA-4AC2-AF4E-337C1B0F8CCA}"/>
              </a:ext>
            </a:extLst>
          </p:cNvPr>
          <p:cNvSpPr/>
          <p:nvPr/>
        </p:nvSpPr>
        <p:spPr>
          <a:xfrm>
            <a:off x="2601352" y="2135207"/>
            <a:ext cx="1114652" cy="46082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i="1" dirty="0"/>
          </a:p>
        </p:txBody>
      </p:sp>
      <p:sp>
        <p:nvSpPr>
          <p:cNvPr id="136" name="Rectangle 135">
            <a:extLst>
              <a:ext uri="{FF2B5EF4-FFF2-40B4-BE49-F238E27FC236}">
                <a16:creationId xmlns:a16="http://schemas.microsoft.com/office/drawing/2014/main" id="{1A81E0D4-68F2-4857-9908-AD3388B9A922}"/>
              </a:ext>
            </a:extLst>
          </p:cNvPr>
          <p:cNvSpPr/>
          <p:nvPr/>
        </p:nvSpPr>
        <p:spPr>
          <a:xfrm>
            <a:off x="3716004" y="2135207"/>
            <a:ext cx="1448511" cy="46082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/>
              <a:t>minus</a:t>
            </a:r>
            <a:r>
              <a:rPr lang="en-US" dirty="0"/>
              <a:t> </a:t>
            </a:r>
            <a:r>
              <a:rPr lang="en-US" i="1" dirty="0"/>
              <a:t>T</a:t>
            </a:r>
            <a:r>
              <a:rPr lang="en-US" dirty="0"/>
              <a:t> #1 </a:t>
            </a:r>
            <a:r>
              <a:rPr lang="en-US" i="1" dirty="0"/>
              <a:t>E</a:t>
            </a:r>
            <a:r>
              <a:rPr lang="en-US" dirty="0"/>
              <a:t>’</a:t>
            </a:r>
          </a:p>
        </p:txBody>
      </p:sp>
      <p:sp>
        <p:nvSpPr>
          <p:cNvPr id="137" name="Rectangle 136">
            <a:extLst>
              <a:ext uri="{FF2B5EF4-FFF2-40B4-BE49-F238E27FC236}">
                <a16:creationId xmlns:a16="http://schemas.microsoft.com/office/drawing/2014/main" id="{F34D7A42-F81D-468F-BF83-ADDB4D74A4A8}"/>
              </a:ext>
            </a:extLst>
          </p:cNvPr>
          <p:cNvSpPr/>
          <p:nvPr/>
        </p:nvSpPr>
        <p:spPr>
          <a:xfrm>
            <a:off x="5164515" y="2135207"/>
            <a:ext cx="1008369" cy="46082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ε</a:t>
            </a:r>
          </a:p>
        </p:txBody>
      </p:sp>
      <p:sp>
        <p:nvSpPr>
          <p:cNvPr id="138" name="Rectangle 137">
            <a:extLst>
              <a:ext uri="{FF2B5EF4-FFF2-40B4-BE49-F238E27FC236}">
                <a16:creationId xmlns:a16="http://schemas.microsoft.com/office/drawing/2014/main" id="{CBBAA89D-8F0D-421F-908E-B70BD7D855FF}"/>
              </a:ext>
            </a:extLst>
          </p:cNvPr>
          <p:cNvSpPr/>
          <p:nvPr/>
        </p:nvSpPr>
        <p:spPr>
          <a:xfrm>
            <a:off x="2292478" y="2202549"/>
            <a:ext cx="3545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/>
              <a:t>E’</a:t>
            </a:r>
            <a:endParaRPr lang="en-US" dirty="0"/>
          </a:p>
        </p:txBody>
      </p:sp>
      <p:sp>
        <p:nvSpPr>
          <p:cNvPr id="139" name="Rectangle 138">
            <a:extLst>
              <a:ext uri="{FF2B5EF4-FFF2-40B4-BE49-F238E27FC236}">
                <a16:creationId xmlns:a16="http://schemas.microsoft.com/office/drawing/2014/main" id="{56E92FA2-0F87-47CC-8E79-BC24DFFB2976}"/>
              </a:ext>
            </a:extLst>
          </p:cNvPr>
          <p:cNvSpPr/>
          <p:nvPr/>
        </p:nvSpPr>
        <p:spPr>
          <a:xfrm>
            <a:off x="2601352" y="2608354"/>
            <a:ext cx="1114652" cy="46082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#2</a:t>
            </a:r>
            <a:r>
              <a:rPr lang="en-US" b="1" dirty="0"/>
              <a:t> </a:t>
            </a:r>
            <a:r>
              <a:rPr lang="en-US" b="1" dirty="0" err="1"/>
              <a:t>intlit</a:t>
            </a:r>
            <a:r>
              <a:rPr lang="en-US" b="1" dirty="0"/>
              <a:t> </a:t>
            </a:r>
          </a:p>
        </p:txBody>
      </p:sp>
      <p:sp>
        <p:nvSpPr>
          <p:cNvPr id="140" name="Rectangle 139">
            <a:extLst>
              <a:ext uri="{FF2B5EF4-FFF2-40B4-BE49-F238E27FC236}">
                <a16:creationId xmlns:a16="http://schemas.microsoft.com/office/drawing/2014/main" id="{0F561C0C-2BD8-443C-BA90-9AA1F0DE34BB}"/>
              </a:ext>
            </a:extLst>
          </p:cNvPr>
          <p:cNvSpPr/>
          <p:nvPr/>
        </p:nvSpPr>
        <p:spPr>
          <a:xfrm>
            <a:off x="3716004" y="2608354"/>
            <a:ext cx="1448511" cy="46082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1" name="Rectangle 140">
            <a:extLst>
              <a:ext uri="{FF2B5EF4-FFF2-40B4-BE49-F238E27FC236}">
                <a16:creationId xmlns:a16="http://schemas.microsoft.com/office/drawing/2014/main" id="{4CFE59B9-BEA0-4E96-A58A-49FBF2C5E238}"/>
              </a:ext>
            </a:extLst>
          </p:cNvPr>
          <p:cNvSpPr/>
          <p:nvPr/>
        </p:nvSpPr>
        <p:spPr>
          <a:xfrm>
            <a:off x="5164515" y="2608354"/>
            <a:ext cx="1008369" cy="46082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2" name="Rectangle 141">
            <a:extLst>
              <a:ext uri="{FF2B5EF4-FFF2-40B4-BE49-F238E27FC236}">
                <a16:creationId xmlns:a16="http://schemas.microsoft.com/office/drawing/2014/main" id="{6C78071A-CC76-41EF-B991-6F2F581EF7E0}"/>
              </a:ext>
            </a:extLst>
          </p:cNvPr>
          <p:cNvSpPr/>
          <p:nvPr/>
        </p:nvSpPr>
        <p:spPr>
          <a:xfrm>
            <a:off x="2286388" y="2665061"/>
            <a:ext cx="2968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/>
              <a:t>T</a:t>
            </a:r>
            <a:endParaRPr lang="en-US" dirty="0"/>
          </a:p>
        </p:txBody>
      </p:sp>
      <p:grpSp>
        <p:nvGrpSpPr>
          <p:cNvPr id="143" name="Group 142">
            <a:extLst>
              <a:ext uri="{FF2B5EF4-FFF2-40B4-BE49-F238E27FC236}">
                <a16:creationId xmlns:a16="http://schemas.microsoft.com/office/drawing/2014/main" id="{86207183-7244-440A-8876-BF13F4CCC47F}"/>
              </a:ext>
            </a:extLst>
          </p:cNvPr>
          <p:cNvGrpSpPr/>
          <p:nvPr/>
        </p:nvGrpSpPr>
        <p:grpSpPr>
          <a:xfrm>
            <a:off x="6357763" y="1383052"/>
            <a:ext cx="2720225" cy="1862472"/>
            <a:chOff x="3720651" y="3276600"/>
            <a:chExt cx="2720225" cy="1862472"/>
          </a:xfrm>
        </p:grpSpPr>
        <p:sp>
          <p:nvSpPr>
            <p:cNvPr id="144" name="TextBox 143">
              <a:extLst>
                <a:ext uri="{FF2B5EF4-FFF2-40B4-BE49-F238E27FC236}">
                  <a16:creationId xmlns:a16="http://schemas.microsoft.com/office/drawing/2014/main" id="{8D9CBC21-644A-41C7-A8C2-5EBC496B6BDF}"/>
                </a:ext>
              </a:extLst>
            </p:cNvPr>
            <p:cNvSpPr txBox="1"/>
            <p:nvPr/>
          </p:nvSpPr>
          <p:spPr>
            <a:xfrm>
              <a:off x="3720651" y="3276600"/>
              <a:ext cx="188987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u="sng" dirty="0"/>
                <a:t>Eval Stack Actions</a:t>
              </a:r>
            </a:p>
          </p:txBody>
        </p:sp>
        <p:sp>
          <p:nvSpPr>
            <p:cNvPr id="145" name="TextBox 144">
              <a:extLst>
                <a:ext uri="{FF2B5EF4-FFF2-40B4-BE49-F238E27FC236}">
                  <a16:creationId xmlns:a16="http://schemas.microsoft.com/office/drawing/2014/main" id="{CFBB2A8D-9347-43E0-80B9-7793C4E84DEB}"/>
                </a:ext>
              </a:extLst>
            </p:cNvPr>
            <p:cNvSpPr txBox="1"/>
            <p:nvPr/>
          </p:nvSpPr>
          <p:spPr>
            <a:xfrm>
              <a:off x="3742664" y="3581400"/>
              <a:ext cx="4171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#1</a:t>
              </a:r>
            </a:p>
          </p:txBody>
        </p:sp>
        <p:sp>
          <p:nvSpPr>
            <p:cNvPr id="146" name="TextBox 145">
              <a:extLst>
                <a:ext uri="{FF2B5EF4-FFF2-40B4-BE49-F238E27FC236}">
                  <a16:creationId xmlns:a16="http://schemas.microsoft.com/office/drawing/2014/main" id="{28E2DA82-A5B1-4454-BB2D-5B3487DFDCDD}"/>
                </a:ext>
              </a:extLst>
            </p:cNvPr>
            <p:cNvSpPr txBox="1"/>
            <p:nvPr/>
          </p:nvSpPr>
          <p:spPr>
            <a:xfrm>
              <a:off x="3742664" y="4769740"/>
              <a:ext cx="4171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#2</a:t>
              </a:r>
            </a:p>
          </p:txBody>
        </p:sp>
        <p:sp>
          <p:nvSpPr>
            <p:cNvPr id="147" name="Rectangle 146">
              <a:extLst>
                <a:ext uri="{FF2B5EF4-FFF2-40B4-BE49-F238E27FC236}">
                  <a16:creationId xmlns:a16="http://schemas.microsoft.com/office/drawing/2014/main" id="{32DA4C0A-D582-4FB1-88CE-3C5401E86CD1}"/>
                </a:ext>
              </a:extLst>
            </p:cNvPr>
            <p:cNvSpPr/>
            <p:nvPr/>
          </p:nvSpPr>
          <p:spPr>
            <a:xfrm>
              <a:off x="4036372" y="3581400"/>
              <a:ext cx="2404504" cy="120032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err="1"/>
                <a:t>tTrans</a:t>
              </a:r>
              <a:r>
                <a:rPr lang="en-US" dirty="0"/>
                <a:t> = </a:t>
              </a:r>
              <a:r>
                <a:rPr lang="en-US" dirty="0" err="1"/>
                <a:t>sem.pop</a:t>
              </a:r>
              <a:r>
                <a:rPr lang="en-US" dirty="0"/>
                <a:t>() ; </a:t>
              </a:r>
            </a:p>
            <a:p>
              <a:r>
                <a:rPr lang="en-US" dirty="0" err="1"/>
                <a:t>eTrans</a:t>
              </a:r>
              <a:r>
                <a:rPr lang="en-US" dirty="0"/>
                <a:t> =sem. pop() ; </a:t>
              </a:r>
            </a:p>
            <a:p>
              <a:r>
                <a:rPr lang="en-US" dirty="0" err="1"/>
                <a:t>LTrans</a:t>
              </a:r>
              <a:r>
                <a:rPr lang="en-US" dirty="0"/>
                <a:t> = </a:t>
              </a:r>
              <a:r>
                <a:rPr lang="en-US" dirty="0" err="1"/>
                <a:t>eTrans</a:t>
              </a:r>
              <a:r>
                <a:rPr lang="en-US" dirty="0"/>
                <a:t> - </a:t>
              </a:r>
              <a:r>
                <a:rPr lang="en-US" dirty="0" err="1"/>
                <a:t>tTrans</a:t>
              </a:r>
              <a:r>
                <a:rPr lang="en-US" dirty="0"/>
                <a:t>;</a:t>
              </a:r>
            </a:p>
            <a:p>
              <a:r>
                <a:rPr lang="en-US" dirty="0" err="1"/>
                <a:t>sem.push</a:t>
              </a:r>
              <a:r>
                <a:rPr lang="en-US" dirty="0"/>
                <a:t>(</a:t>
              </a:r>
              <a:r>
                <a:rPr lang="en-US" dirty="0" err="1"/>
                <a:t>LTrans</a:t>
              </a:r>
              <a:r>
                <a:rPr lang="en-US" dirty="0"/>
                <a:t>)</a:t>
              </a:r>
            </a:p>
          </p:txBody>
        </p:sp>
        <p:sp>
          <p:nvSpPr>
            <p:cNvPr id="148" name="Rectangle 147">
              <a:extLst>
                <a:ext uri="{FF2B5EF4-FFF2-40B4-BE49-F238E27FC236}">
                  <a16:creationId xmlns:a16="http://schemas.microsoft.com/office/drawing/2014/main" id="{3FB2DB6C-FA0A-4667-92E1-DC23B55A57C5}"/>
                </a:ext>
              </a:extLst>
            </p:cNvPr>
            <p:cNvSpPr/>
            <p:nvPr/>
          </p:nvSpPr>
          <p:spPr>
            <a:xfrm>
              <a:off x="3998502" y="4755558"/>
              <a:ext cx="229819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/>
                <a:t> </a:t>
              </a:r>
              <a:r>
                <a:rPr lang="en-US" dirty="0" err="1"/>
                <a:t>sem.push</a:t>
              </a:r>
              <a:r>
                <a:rPr lang="en-US" dirty="0"/>
                <a:t>(</a:t>
              </a:r>
              <a:r>
                <a:rPr lang="en-US" b="1" dirty="0" err="1"/>
                <a:t>look</a:t>
              </a:r>
              <a:r>
                <a:rPr lang="en-US" dirty="0" err="1"/>
                <a:t>.value</a:t>
              </a:r>
              <a:r>
                <a:rPr lang="en-US" dirty="0"/>
                <a:t>)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389018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:a14="http://schemas.microsoft.com/office/drawing/2010/main" xmlns:a16="http://schemas.microsoft.com/office/drawing/2014/main" xmlns:p14="http://schemas.microsoft.com/office/powerpoint/2010/main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" grpId="0" animBg="1"/>
      <p:bldP spid="81" grpId="0" animBg="1"/>
      <p:bldP spid="82" grpId="0" animBg="1"/>
      <p:bldP spid="83" grpId="0" animBg="1"/>
      <p:bldP spid="84" grpId="0" animBg="1"/>
      <p:bldP spid="85" grpId="0" animBg="1"/>
      <p:bldP spid="86" grpId="0"/>
      <p:bldP spid="87" grpId="0" animBg="1"/>
      <p:bldP spid="89" grpId="0" animBg="1"/>
      <p:bldP spid="90" grpId="0"/>
      <p:bldP spid="91" grpId="0" animBg="1"/>
      <p:bldP spid="116" grpId="0" animBg="1"/>
    </p:bldLst>
  </p:timing>
</p:sld>
</file>

<file path=ppt/slides/slide35.xml><?xml version="1.0" encoding="utf-8"?>
<p:sld xmlns:a14="http://schemas.microsoft.com/office/drawing/2010/main" xmlns:a16="http://schemas.microsoft.com/office/drawing/2014/main" xmlns:p14="http://schemas.microsoft.com/office/powerpoint/2010/main" xmlns:mc="http://schemas.openxmlformats.org/markup-compatibility/2006" xmlns:p159="http://schemas.microsoft.com/office/powerpoint/2015/09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2" descr="data:image/jpeg;base64,/9j/4AAQSkZJRgABAQAAAQABAAD/2wCEAAkGBxAQDw8PDxAPDw8NDw0NDw0NDw8NDQ0NFBEWFhQRFBQYHCggGBolGxQUITEiJSkrLi4uFx8zODMsNyguLisBCgoKDgwNFA8PFCwcFBwsLCwrLCwsLCwsLDc2LDctLCwsLCwsLCwsLDcsLCwsLCwsKywsKys3LCssLCwsLCssK//AABEIALIBGwMBIgACEQEDEQH/xAAcAAACAgMBAQAAAAAAAAAAAAACAwEEAAUHBgj/xABEEAACAgECAgYGBgcFCQEAAAABAgADEQQSBSEGEzFBUWEHInGBkaEUIzJyorEzQ1Jic7LBQmOS0fA0RFOCk6Oz0/EW/8QAGQEBAQEBAQEAAAAAAAAAAAAAAQACAwQF/8QAHBEBAQEAAwEBAQAAAAAAAAAAAAERAhIxIUET/9oADAMBAAIRAxEAPwDpJEUwjoBEdZIMkNCZYhoo8NMMr5MIPFDMjEgPMzEJKyJO6ATIJLTA8WxiWaRWGeV7SIs2RbWSQLhKbiXGMq2CMqKmExbyN8QExTrGFoJmtGEEwS0N1immpWbE75O6JYyN01oPzBJgAyYyjGGYpkGQZuVmw1jIC5grMY4iB9kHfABgsZjk3xRbZK1lsO0ypYZzbRZZFZmGDmKdogkRpWRtnkdSSsS6S3tgskkpFYJEttXEvWY6iZOYW2CViEwDJg5ikOJXePYxLiWrFZ4sx7CLaKwjJgu0NzFESBTCKYRziKYRRRMEtMYQDNBhinIEPMXZEEu2ZizCJIE0BiGIvdI3TcZphg4g7oStNMm0LzmWU9pjaSB7Y1mB5Tc8Y3610Axlg5mLac66Qm0Ss6S2TFssz1a1UKQdssssXiZLs7LBxLT1xZrnk12JgmWFqkvp5alUwDHtXFMsQQRFMssMsWyyRBEWRLJSAa5rUqtFGWdS1daNZa611pzaywhUUZxzJ9s8vw7pJZqtW9VOnX6LW5Q6my0hrMPs3IqqRjPZk9hB74WyenjxvLxu3izLmlQWqWQHAd0yRjJU4JHlDs0uIyixrTAdZcamAa4pQKRb1y5YsS0QoOsXLdsrWLNRkpxEPGOMRRmoAmCTCxMxEFwhC2yQs1owOISiSoh4m5WaiNoPjFhcxtaTUrNgL055lZhNgW7sSrYnMwpiriZuhsIswIcSOrkzMwLuBrkdVLGJBE+e9JS1RgSRmTmKKtpEoW1zZtKlqSTXssA1y06Qeznjs58u2IISmaDplxmzTCujS0tdrNTgVDYxqrBJAdj2E5BwM9xJ5Ccu6W9LdVqry263T11N9VQjtWa8f2mIIy/n3d0t9BOlGpGu0iW51O+4obHLHU4t9U7rOZdV3btp8ORGIqYnp70f12n0q6jWa5rmttrrXS7rDXv2s+cZC+rtPYvwmt6I2XDh/E7w7V10PoFdq8LdbvZ1eup/7L7dvPu5eUuelzjranXGnDLTo91VaMCm5zjfaQfHAA8h5mW2SmnouipbS+p1evTUPTXYr3k7jXWoQHduAWvl3EmHplx1Xo7xOrVaaq+jJpsB2hhtdWBKsrD9oMCDLt1QM1XQ/R/RuH6WkqUYVB3RhtZbbCXcEdx3MZs3eIVLKMSrdVL7vK9hiGquSU7BNpeBKFqzUVUrIlxLNgiGWajKq4JimWWysApNQKpEjEs9XM6qaFV0QmWq6x3zAuJHOdI51Dp4Re2bTQaU2HHhDv0LBjhZJq0SWCOUsrXtzuWIc+EZRhQIHdK9vOPsEQwlapFZ1iWlrbkwXpmWlbEMCHskRWO6mCROa6TW1r/s/E9Xp/3NZSbl9mUO0fCXrelGroVWNmi1qFtuaLPrhyJyyert7POeH16Hu9szbPI6Pp2rfpdLqFwOZqHWqPEnkMCbXR9K9DbyXUIp8LMpj3nl84YW4AkOgmVXI4yjK48UYMPlIdoIhkEWahCdostEPO9I+hej1oJdOrtPZdVhXz5jsM8JpqqeBvYlYXWa7co6+xXrp09T8wgwD65XBPMH1hjPOdZZppuk/BU12nNDOajvWxbUUMyuARnB7eRIinG+mvFL+McQ2aaprerBqorRRu6sHJZieQ5nJJIA5Ca3T26nhWtp+k0bbdOwtSt8BHXmMq6HBHM8wcZ7e8Tt3Rzo5p9BV1dAyzYNt74NtzeLHw8AOQlbpj0bq4jpzS+FsXL0XYy1NuO3zU9hHePPESv8N4rXqqK9RUcpau4Z7VPYVPmDke6NdpyX0b8YfQ6y7hmszX1liogJylWqGRjn3ONmD2HC+M6q0ghniLHjWEVYs0FZzK9ksuIphFKbrF7ZadIplmozSGUQSojWSDtm2STiYBmGUzDqq5zUrNg6dLujm0QHtlzTJgRwqjBapcPfY/hmbyq5c5wJqtQg98itiO+VilW+K6frB6oAnnLaGBwZvDqCOfxEr3sDCXGr9aZlME15l9qcxJGJrWVUUxg04IjsiSg5wKjbRjulc1TcXVHvEqlIaXj9N0z0zfbDoe/Kgr+E/wBJsaeL6aw+rbXz7idp+BnIw8NbiO+eXHZ3ThvELKT1mntKkjblcEMPMHl4TYHpRY/LU6fSakeNtI3/ABHZ8JwKjiFiHKOynxViv5TZ6bpTqUx9aWx3OA/5yxO2V8R0BO46bUaVv29HqC34WwBLycZKGr6Pr7bFaytGp1dO5whOCd45e7znG9P04s/WVo3mpKH+s9N0U4+us1en09dVhtssU4XayqinLMxzyAAzmVid2KQGQRrGLaYaJZIpq48wCYgg1xbVx7tFEzUDkHpz4UqDS61TssLHTWYwGYAb0ceJXDD3jwnvejXEKtVpqGr1NWpc0oXdMI7MAAzNXklDntBm8uoR8b0R9p3LvVW2t4jPYYNOmrQk111oT2lEVC3twOcUr2UkRDrNjZk9sQ9Ug1zpFMkvPTKt+nLh0BKk1WPuXwAHfjAOSP8AQilZq4pq5pE1dq8hbYCD/bC2L/nLdfEbe80WexjU59zgD5ynKKyrjIYPVGQvEsfbptXzVetX4rylijiFDdliZ8CdpHxm5WSBUYYqM2dSqeYwfMHMLq5vWcBpk9XPhG7oVaySkZRYqvVu74tkxLhSA6jxmmWvYxdktOqyvYuYFXdjK7GW3qPxijTLThCjMtVafvJxBVMRgaGnDlAxjOZWann2ySfCTg+EC+ejpTAagieh+jL/AKBgWaZe4j8pwdHnthmYm7bS9vYezsxFnSeUU1daMzKqgszEKqqCzMxOAAB2kmfS/oq6DrwzTdbco+n6pVN5JDdQnaKFPZy/tEdp8QBOJdDdNt4nw1hyI1uk+doE+pCZjlTEEyDIJgkzJYRFssImQTJEssWRHOZoeNcYfT2Kq1i0MuSA4Vwc+Hh2/CagbbEzE1Om45v5GmwEDcdpVwozjJPKKv11uQQ+0KTlVVSG95BjgbTU3pWCXYADme849gldtUGC9WQxdlUE5AGT2nvlC5nO6xuWRk4GCVA8JouMcQSzTOihw1nqbWUA4yN2TnzmgucW6XaTRu4s1P0qzu02lVNqHsw1vYPjnynP+kHpO1TnFAq0yfsIotdh4M7Dn7gJ5njOiapvVzt/KeftrYmReqo6d3g+ulb9/epz8cTY09PKmP1lLLkAeqVcAe/E5+yEQMzOJ1fSdKNIxytvVn97cnz7PnNkNat2PrUtA7CWWzkfP3Ti4eMTUMOw4lidwSxE7ayD+1TY1Rx7Oa/KXKeJEY232jyvqS4f4lIPynEtNx/U1/Zusx4Fiw+Bm10vTXULgNscfvLg/EYjNix2McbcAFhTaCcfUuVb2lXAlqvjKEZK2IP2mQlM/eE5RpOnFf6yojzRgfkcfnNxpOl2nJylr1E9oYMvzHKanKs3jHRE1a2fYsU+xhG2rge2eKo40lvPdTb5+oW+I5y2usbI2FkHL1Vcso9zZ/Ob7s9G+cQCJrk4oezejeViNUfiuRNhVxCsAGypsEgb62S5c/8AKcj4R7RdU4PZGLWccxLOk12mY4WxM/st6jfBpsColqxpjXEOpnoPoyeWZVv0wHOZ7Hq02Jm6W7KcyoUmtGPAnoJxY9mhu970j83la7oBxnu4fd/1NN/7J9KSJ5e9dHzI3o+4z36C/wBz0H8nla3olxGs/WaLWKPEUWMPioM+pZkv6UuS9APRpZW9Ws17MjVsltOkU+srqcq1rd2Dz2j3nunUmjiIBEzeRhJMExpSCUjqwkwGaOKxTLHUUTPN9JeHay2xH0w0xFanAvewMWPkq4+ffPTFYBWMqx5PTcDu2qdXrnQsQxo022is88lSQNzD3y9reJaTTglyuSc/WEDPjgdpkcY6PNexZNVdRkk7UWtgCe3nyPznldT6NrCSRrA5PfZSwPvO8zes4bxPp4jblRCwPq5X1RtxjtPP5TTXdIaWABSxTnt9Uj84d/o81q/Zehx5O6n5rNbqOhXEF7aC33LK2+W6XqJ4nqNNYMB+0AHKtPLajQjcSpBB7METf38B1afb0148+qcj4gTX3aYryZWU+DAqfnJNPZo/KVzo/Kbh6fD5GQKj5y1NG+h8op9EZ6Ejxx8Ii5l7x8DiSaA6ZpDUsO6bglPH5ZhCtTnmOfuimi5wlczctpAfD3RDaEYklNLyO+X9Nxy+v7Nrjy3Ej4GIbQeEU2kYRTfU9Mbx9sJZ95cH5Ymx03TKsn163X7jBh88TxTVMO6KOYYnV9L0vpYbRcpX/h3qCo/xDHwm40vGFK5qPVNyIbT2MFPPs2ElfgBOIbo6nVuhyrMp8VJB+UMT6A0XHnA9aypjnBW5Hq7/ANtMg+8CbBekFJwLVZN3Y1ZXUVn3ocjt7xOB6fpLqU/WFvv+t8+2bbR9NCCOsrzjvRsH4H/OF0/Hb0eizlXcjEdqA4ce1TzEFtLOX0dOKrMB2JxjC6lBaB7GOce4iXU6RLgbdQQO4C9wP5oTnix3/EiZInNJmSJmYamYgMsLMzMEDEwiHBMjpZWLKR0gy0q5qi2qluCY6VJqzA6sy8YE1oxSKQNsvFRBKCalGKeINlYbtAPkwBEtmsSNkdZxqbuAaSz9JptOx8TUgPxAmv1HQXhz/wC77T4122p8t2J6XEjEdGORekHohptFRXbQb91lwqKvYrVqNjNnG3OfV8ZzzU6UgjnkEZ5ztfpVrzo6fLVL/wCKycx1GnyVH92x8O9I6lHg+lDbsgYG3tHtm5//ABmtdRbVpy9VgyjI1ZJHZ9nOe490fwTRgK/Lt2f1nW+jyY0mnHhWPzMJ9pcN1XR7U1/pNNeuO802Y+OMTXPpMcuYPh2H4T6UlfUaSuwYsrrcfvor/mJoa+cfo7Dv+MxkbHMAzvOq6J6Cz7WlqXzq3Un8BE1Op9Heib7DX1fddXH4lJ+ck4tYPFZXatT28vdOtav0ZdvVakHwFtRH4lP9JpdX6OdYv2RTb9yzB/EBIucPpAeyAdAZ7DV9EdXXzfS3Y8UXrB8VzNTboypwQynwYFT8DJNC+kYRRqYd03r1kf8AyKKeKwTSc4W8zamhT3SPoawL6/zMzF5mbp5tODLSN0DMjMtOGbpm6LzIzJYbugl4G6RujpwzdIzF7pBaRwwtBLRReCWijC0HMWWkb5Ie6QWii8EvNDDiYJMSXgl46MNJg7oovB3y1Y876RU3aSvy1CH/ALdk509P1iD+6sJ/xJOkdNuelHldWfwtPBPX9cn8G3+aubjNXeE0cnx+75eM6Pwjlp6R4VrPBcJXCv7R3eU9xw9vqav4aflDfqXyZBMQXgmyOrDy0gmI62R1kdWHEwCYo2QTZLRhpaJurVxh1Vx4OoYfOQXg7o6sarV9F9DZndpqhnvqBpP4CJptX6PNI36N7az4Erag9xAPznrS8E2S1Y51rPRzcP0VtVnkwapv6j5zUv0N1oJH0djjvD1kH35nWuskb4fD9et3SN0Rvmb55Ndup+6RuiN8gvHVixukF5W6yR1kliwXkF5WNkjrIpYNkEvEGyCbIg8vALxJsgGySPLwC8SXgF4hY3wS8rl5BeKOLwS8QXgl4o/fBNkQXg74hQ6UtnTH79Z+c8a6fWqf7i0fjrnrukBzp2+9X/MJ5f8AWL/Ct/nSajFXeFJlX+8O/wAp6vSvitB4Io+U8vwtRsfP7X9Jv6W9RPur+UP0xdNsHrZWLTN0UsGyR1srbpBeKWeskGyVS8HfJLW+YWlcNCzJDZ4svMaLaSSbIPWxbGBmOB7UyJkyeJ6UGYZkyICYJmTIgMgzJk0kGCZEyTKIJmTIoJgGZMikGCZkyICYMyZFIMEzJkQ1/Gv0De1P5xPNN+kX+Db/ADpMmTU8Zq/w77Lfe/pN3V9lfur+UmZJJkTJkkgwTImTQCZEyZFDWGJkyZpYYtpkySJaLmTJqCv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2E7B548D-8B71-4E47-82C1-D826FE9E22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7218"/>
            <a:ext cx="9144000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Actions Preserved Through Transforms</a:t>
            </a:r>
            <a:br>
              <a:rPr lang="en-US" sz="2000" i="1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i="1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SDT for Top-Down Parsing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54" name="Slide Number Placeholder 3">
            <a:extLst>
              <a:ext uri="{FF2B5EF4-FFF2-40B4-BE49-F238E27FC236}">
                <a16:creationId xmlns:a16="http://schemas.microsoft.com/office/drawing/2014/main" id="{7A48B69A-7F98-4C05-AE5B-BF642E55C0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88573" y="6589986"/>
            <a:ext cx="2057400" cy="257610"/>
          </a:xfrm>
        </p:spPr>
        <p:txBody>
          <a:bodyPr/>
          <a:lstStyle/>
          <a:p>
            <a:fld id="{E2218D17-624A-4996-8458-E634E28CA05F}" type="slidenum">
              <a:rPr lang="en-US" smtClean="0"/>
              <a:t>35</a:t>
            </a:fld>
            <a:endParaRPr lang="en-US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9BF87809-7345-482C-A4EF-8000D0C8ADDC}"/>
              </a:ext>
            </a:extLst>
          </p:cNvPr>
          <p:cNvGrpSpPr/>
          <p:nvPr/>
        </p:nvGrpSpPr>
        <p:grpSpPr>
          <a:xfrm>
            <a:off x="256782" y="5361222"/>
            <a:ext cx="2099294" cy="1271199"/>
            <a:chOff x="256782" y="5361222"/>
            <a:chExt cx="2099294" cy="1271199"/>
          </a:xfrm>
        </p:grpSpPr>
        <p:sp>
          <p:nvSpPr>
            <p:cNvPr id="93" name="!!eof1">
              <a:extLst>
                <a:ext uri="{FF2B5EF4-FFF2-40B4-BE49-F238E27FC236}">
                  <a16:creationId xmlns:a16="http://schemas.microsoft.com/office/drawing/2014/main" id="{2C1D9FD6-B323-40F4-B167-ED3D3108E64F}"/>
                </a:ext>
              </a:extLst>
            </p:cNvPr>
            <p:cNvSpPr/>
            <p:nvPr/>
          </p:nvSpPr>
          <p:spPr>
            <a:xfrm>
              <a:off x="280414" y="5719594"/>
              <a:ext cx="546046" cy="297269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600" b="1" dirty="0" err="1"/>
                <a:t>eof</a:t>
              </a:r>
              <a:endParaRPr lang="en-US" sz="1600" b="1" dirty="0"/>
            </a:p>
          </p:txBody>
        </p:sp>
        <p:sp>
          <p:nvSpPr>
            <p:cNvPr id="94" name="!!stack1">
              <a:extLst>
                <a:ext uri="{FF2B5EF4-FFF2-40B4-BE49-F238E27FC236}">
                  <a16:creationId xmlns:a16="http://schemas.microsoft.com/office/drawing/2014/main" id="{EAA57F4F-D5C0-456A-94AD-8C87A20572AE}"/>
                </a:ext>
              </a:extLst>
            </p:cNvPr>
            <p:cNvSpPr/>
            <p:nvPr/>
          </p:nvSpPr>
          <p:spPr>
            <a:xfrm>
              <a:off x="256782" y="6022821"/>
              <a:ext cx="570304" cy="6096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sz="1400" dirty="0"/>
                <a:t>Predict</a:t>
              </a:r>
            </a:p>
            <a:p>
              <a:pPr algn="ctr"/>
              <a:r>
                <a:rPr lang="en-US" sz="1400" dirty="0"/>
                <a:t>Stack</a:t>
              </a:r>
            </a:p>
          </p:txBody>
        </p:sp>
        <p:sp>
          <p:nvSpPr>
            <p:cNvPr id="95" name="!!ipar1">
              <a:extLst>
                <a:ext uri="{FF2B5EF4-FFF2-40B4-BE49-F238E27FC236}">
                  <a16:creationId xmlns:a16="http://schemas.microsoft.com/office/drawing/2014/main" id="{4EEB31AC-B311-4121-8E57-1F4F099DE142}"/>
                </a:ext>
              </a:extLst>
            </p:cNvPr>
            <p:cNvSpPr/>
            <p:nvPr/>
          </p:nvSpPr>
          <p:spPr>
            <a:xfrm>
              <a:off x="280413" y="5415612"/>
              <a:ext cx="546181" cy="297269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i="1" dirty="0"/>
                <a:t>E’</a:t>
              </a:r>
            </a:p>
          </p:txBody>
        </p:sp>
        <p:sp>
          <p:nvSpPr>
            <p:cNvPr id="96" name="Stack1">
              <a:extLst>
                <a:ext uri="{FF2B5EF4-FFF2-40B4-BE49-F238E27FC236}">
                  <a16:creationId xmlns:a16="http://schemas.microsoft.com/office/drawing/2014/main" id="{BFE67CC3-77EA-4565-A6C1-B0F7599B3101}"/>
                </a:ext>
              </a:extLst>
            </p:cNvPr>
            <p:cNvSpPr/>
            <p:nvPr/>
          </p:nvSpPr>
          <p:spPr>
            <a:xfrm>
              <a:off x="833790" y="6020595"/>
              <a:ext cx="729564" cy="6096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sz="1400" dirty="0"/>
                <a:t>Semantic</a:t>
              </a:r>
            </a:p>
            <a:p>
              <a:pPr algn="ctr"/>
              <a:r>
                <a:rPr lang="en-US" sz="1400" dirty="0"/>
                <a:t>Stack</a:t>
              </a:r>
            </a:p>
          </p:txBody>
        </p:sp>
        <p:sp>
          <p:nvSpPr>
            <p:cNvPr id="98" name="Rectangle 97">
              <a:extLst>
                <a:ext uri="{FF2B5EF4-FFF2-40B4-BE49-F238E27FC236}">
                  <a16:creationId xmlns:a16="http://schemas.microsoft.com/office/drawing/2014/main" id="{BCDC9219-5311-4EFC-8C0A-DA5824DCB0C2}"/>
                </a:ext>
              </a:extLst>
            </p:cNvPr>
            <p:cNvSpPr/>
            <p:nvPr/>
          </p:nvSpPr>
          <p:spPr>
            <a:xfrm>
              <a:off x="1575578" y="6020802"/>
              <a:ext cx="691116" cy="6096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/>
                <a:t>Look</a:t>
              </a:r>
            </a:p>
            <a:p>
              <a:pPr algn="ctr"/>
              <a:r>
                <a:rPr lang="en-US" sz="1400" dirty="0"/>
                <a:t>Ahead</a:t>
              </a:r>
            </a:p>
          </p:txBody>
        </p:sp>
        <p:sp>
          <p:nvSpPr>
            <p:cNvPr id="109" name="Rectangle 108">
              <a:extLst>
                <a:ext uri="{FF2B5EF4-FFF2-40B4-BE49-F238E27FC236}">
                  <a16:creationId xmlns:a16="http://schemas.microsoft.com/office/drawing/2014/main" id="{0CBE94B9-D996-400C-981F-E3AD6194105C}"/>
                </a:ext>
              </a:extLst>
            </p:cNvPr>
            <p:cNvSpPr/>
            <p:nvPr/>
          </p:nvSpPr>
          <p:spPr>
            <a:xfrm>
              <a:off x="1520147" y="5675744"/>
              <a:ext cx="835929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b="1" dirty="0" err="1"/>
                <a:t>eof</a:t>
              </a:r>
              <a:endParaRPr lang="en-US" b="1" dirty="0"/>
            </a:p>
          </p:txBody>
        </p:sp>
        <p:sp>
          <p:nvSpPr>
            <p:cNvPr id="113" name="!!ipar1">
              <a:extLst>
                <a:ext uri="{FF2B5EF4-FFF2-40B4-BE49-F238E27FC236}">
                  <a16:creationId xmlns:a16="http://schemas.microsoft.com/office/drawing/2014/main" id="{F7D13A97-141B-4D47-B920-6091C71BA71B}"/>
                </a:ext>
              </a:extLst>
            </p:cNvPr>
            <p:cNvSpPr/>
            <p:nvPr/>
          </p:nvSpPr>
          <p:spPr>
            <a:xfrm>
              <a:off x="928285" y="5720386"/>
              <a:ext cx="546181" cy="297269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i="1" dirty="0"/>
                <a:t>-1</a:t>
              </a:r>
            </a:p>
          </p:txBody>
        </p:sp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2B9FAE15-14D4-42D4-8E9D-DD3DEB880E58}"/>
                </a:ext>
              </a:extLst>
            </p:cNvPr>
            <p:cNvSpPr txBox="1"/>
            <p:nvPr/>
          </p:nvSpPr>
          <p:spPr>
            <a:xfrm>
              <a:off x="1614169" y="5361222"/>
              <a:ext cx="58746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chemeClr val="accent5"/>
                  </a:solidFill>
                </a:rPr>
                <a:t>“T</a:t>
              </a:r>
              <a:r>
                <a:rPr lang="en-US" b="1" baseline="-25000" dirty="0">
                  <a:solidFill>
                    <a:schemeClr val="accent5"/>
                  </a:solidFill>
                </a:rPr>
                <a:t>4</a:t>
              </a:r>
              <a:r>
                <a:rPr lang="en-US" b="1" dirty="0">
                  <a:solidFill>
                    <a:schemeClr val="accent5"/>
                  </a:solidFill>
                </a:rPr>
                <a:t>”</a:t>
              </a:r>
              <a:endParaRPr lang="en-US" b="1" baseline="-25000" dirty="0">
                <a:solidFill>
                  <a:schemeClr val="accent5"/>
                </a:solidFill>
              </a:endParaRPr>
            </a:p>
          </p:txBody>
        </p:sp>
      </p:grpSp>
      <p:sp>
        <p:nvSpPr>
          <p:cNvPr id="116" name="Arrow: Right 115">
            <a:extLst>
              <a:ext uri="{FF2B5EF4-FFF2-40B4-BE49-F238E27FC236}">
                <a16:creationId xmlns:a16="http://schemas.microsoft.com/office/drawing/2014/main" id="{EF2554D1-F06F-4574-8406-3C222C10B29C}"/>
              </a:ext>
            </a:extLst>
          </p:cNvPr>
          <p:cNvSpPr/>
          <p:nvPr/>
        </p:nvSpPr>
        <p:spPr>
          <a:xfrm>
            <a:off x="2685847" y="5355639"/>
            <a:ext cx="691116" cy="369192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!!eof1">
            <a:extLst>
              <a:ext uri="{FF2B5EF4-FFF2-40B4-BE49-F238E27FC236}">
                <a16:creationId xmlns:a16="http://schemas.microsoft.com/office/drawing/2014/main" id="{101F2156-7E4A-4296-95D0-C1909DD349EF}"/>
              </a:ext>
            </a:extLst>
          </p:cNvPr>
          <p:cNvSpPr/>
          <p:nvPr/>
        </p:nvSpPr>
        <p:spPr>
          <a:xfrm>
            <a:off x="3605594" y="5724706"/>
            <a:ext cx="546046" cy="29726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dirty="0" err="1"/>
              <a:t>eof</a:t>
            </a:r>
            <a:endParaRPr lang="en-US" sz="1600" b="1" dirty="0"/>
          </a:p>
        </p:txBody>
      </p:sp>
      <p:sp>
        <p:nvSpPr>
          <p:cNvPr id="66" name="!!stack1">
            <a:extLst>
              <a:ext uri="{FF2B5EF4-FFF2-40B4-BE49-F238E27FC236}">
                <a16:creationId xmlns:a16="http://schemas.microsoft.com/office/drawing/2014/main" id="{80413819-4813-4662-9180-A9694BE5FFF2}"/>
              </a:ext>
            </a:extLst>
          </p:cNvPr>
          <p:cNvSpPr/>
          <p:nvPr/>
        </p:nvSpPr>
        <p:spPr>
          <a:xfrm>
            <a:off x="3581962" y="6027933"/>
            <a:ext cx="570304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400" dirty="0"/>
              <a:t>Predict</a:t>
            </a:r>
          </a:p>
          <a:p>
            <a:pPr algn="ctr"/>
            <a:r>
              <a:rPr lang="en-US" sz="1400" dirty="0"/>
              <a:t>Stack</a:t>
            </a:r>
          </a:p>
        </p:txBody>
      </p:sp>
      <p:sp>
        <p:nvSpPr>
          <p:cNvPr id="68" name="Stack1">
            <a:extLst>
              <a:ext uri="{FF2B5EF4-FFF2-40B4-BE49-F238E27FC236}">
                <a16:creationId xmlns:a16="http://schemas.microsoft.com/office/drawing/2014/main" id="{765147C7-03D3-4BA9-809A-DBF1B61B99C1}"/>
              </a:ext>
            </a:extLst>
          </p:cNvPr>
          <p:cNvSpPr/>
          <p:nvPr/>
        </p:nvSpPr>
        <p:spPr>
          <a:xfrm>
            <a:off x="4158970" y="6025707"/>
            <a:ext cx="729564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400" dirty="0"/>
              <a:t>Semantic</a:t>
            </a:r>
          </a:p>
          <a:p>
            <a:pPr algn="ctr"/>
            <a:r>
              <a:rPr lang="en-US" sz="1400" dirty="0"/>
              <a:t>Stack</a:t>
            </a: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3F12F203-93CA-417A-B2A2-289F0065A37E}"/>
              </a:ext>
            </a:extLst>
          </p:cNvPr>
          <p:cNvSpPr/>
          <p:nvPr/>
        </p:nvSpPr>
        <p:spPr>
          <a:xfrm>
            <a:off x="4900758" y="6025914"/>
            <a:ext cx="691116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Look</a:t>
            </a:r>
          </a:p>
          <a:p>
            <a:pPr algn="ctr"/>
            <a:r>
              <a:rPr lang="en-US" sz="1400" dirty="0"/>
              <a:t>Ahead</a:t>
            </a: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FBA0D163-AA28-41F6-91FE-55A805EE25BA}"/>
              </a:ext>
            </a:extLst>
          </p:cNvPr>
          <p:cNvSpPr/>
          <p:nvPr/>
        </p:nvSpPr>
        <p:spPr>
          <a:xfrm>
            <a:off x="4845327" y="5680856"/>
            <a:ext cx="83592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err="1"/>
              <a:t>eof</a:t>
            </a:r>
            <a:endParaRPr lang="en-US" b="1" dirty="0"/>
          </a:p>
        </p:txBody>
      </p:sp>
      <p:sp>
        <p:nvSpPr>
          <p:cNvPr id="71" name="!!ipar1">
            <a:extLst>
              <a:ext uri="{FF2B5EF4-FFF2-40B4-BE49-F238E27FC236}">
                <a16:creationId xmlns:a16="http://schemas.microsoft.com/office/drawing/2014/main" id="{3BB3C3C6-EFD4-45F0-A36C-ADBE50113CB5}"/>
              </a:ext>
            </a:extLst>
          </p:cNvPr>
          <p:cNvSpPr/>
          <p:nvPr/>
        </p:nvSpPr>
        <p:spPr>
          <a:xfrm>
            <a:off x="4253465" y="5725498"/>
            <a:ext cx="546181" cy="29726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i="1" dirty="0"/>
              <a:t>-1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F7400AAF-5D47-475E-B599-C26D344BF1C1}"/>
              </a:ext>
            </a:extLst>
          </p:cNvPr>
          <p:cNvSpPr txBox="1"/>
          <p:nvPr/>
        </p:nvSpPr>
        <p:spPr>
          <a:xfrm>
            <a:off x="4939349" y="5366334"/>
            <a:ext cx="5874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5"/>
                </a:solidFill>
              </a:rPr>
              <a:t>“T</a:t>
            </a:r>
            <a:r>
              <a:rPr lang="en-US" b="1" baseline="-25000" dirty="0">
                <a:solidFill>
                  <a:schemeClr val="accent5"/>
                </a:solidFill>
              </a:rPr>
              <a:t>4</a:t>
            </a:r>
            <a:r>
              <a:rPr lang="en-US" b="1" dirty="0">
                <a:solidFill>
                  <a:schemeClr val="accent5"/>
                </a:solidFill>
              </a:rPr>
              <a:t>”</a:t>
            </a:r>
            <a:endParaRPr lang="en-US" b="1" baseline="-25000" dirty="0">
              <a:solidFill>
                <a:schemeClr val="accent5"/>
              </a:solidFill>
            </a:endParaRPr>
          </a:p>
        </p:txBody>
      </p:sp>
      <p:sp>
        <p:nvSpPr>
          <p:cNvPr id="74" name="!!stack1">
            <a:extLst>
              <a:ext uri="{FF2B5EF4-FFF2-40B4-BE49-F238E27FC236}">
                <a16:creationId xmlns:a16="http://schemas.microsoft.com/office/drawing/2014/main" id="{82165A56-9446-4B0A-A557-C5817C0EFA37}"/>
              </a:ext>
            </a:extLst>
          </p:cNvPr>
          <p:cNvSpPr/>
          <p:nvPr/>
        </p:nvSpPr>
        <p:spPr>
          <a:xfrm>
            <a:off x="6495972" y="6002360"/>
            <a:ext cx="570304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400" dirty="0"/>
              <a:t>Predict</a:t>
            </a:r>
          </a:p>
          <a:p>
            <a:pPr algn="ctr"/>
            <a:r>
              <a:rPr lang="en-US" sz="1400" dirty="0"/>
              <a:t>Stack</a:t>
            </a:r>
          </a:p>
        </p:txBody>
      </p:sp>
      <p:sp>
        <p:nvSpPr>
          <p:cNvPr id="75" name="Stack1">
            <a:extLst>
              <a:ext uri="{FF2B5EF4-FFF2-40B4-BE49-F238E27FC236}">
                <a16:creationId xmlns:a16="http://schemas.microsoft.com/office/drawing/2014/main" id="{C7B1F7A1-F327-46D5-B81E-39371EF0EC94}"/>
              </a:ext>
            </a:extLst>
          </p:cNvPr>
          <p:cNvSpPr/>
          <p:nvPr/>
        </p:nvSpPr>
        <p:spPr>
          <a:xfrm>
            <a:off x="7072980" y="6000134"/>
            <a:ext cx="729564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400" dirty="0"/>
              <a:t>Semantic</a:t>
            </a:r>
          </a:p>
          <a:p>
            <a:pPr algn="ctr"/>
            <a:r>
              <a:rPr lang="en-US" sz="1400" dirty="0"/>
              <a:t>Stack</a:t>
            </a: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7C655DEE-86E1-4D61-AF47-CD51A247B445}"/>
              </a:ext>
            </a:extLst>
          </p:cNvPr>
          <p:cNvSpPr/>
          <p:nvPr/>
        </p:nvSpPr>
        <p:spPr>
          <a:xfrm>
            <a:off x="7814768" y="6000341"/>
            <a:ext cx="691116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Look</a:t>
            </a:r>
          </a:p>
          <a:p>
            <a:pPr algn="ctr"/>
            <a:r>
              <a:rPr lang="en-US" sz="1400" dirty="0"/>
              <a:t>Ahead</a:t>
            </a:r>
          </a:p>
        </p:txBody>
      </p:sp>
      <p:sp>
        <p:nvSpPr>
          <p:cNvPr id="78" name="!!ipar1">
            <a:extLst>
              <a:ext uri="{FF2B5EF4-FFF2-40B4-BE49-F238E27FC236}">
                <a16:creationId xmlns:a16="http://schemas.microsoft.com/office/drawing/2014/main" id="{A1F4034F-B939-4033-8251-29DA7FF25289}"/>
              </a:ext>
            </a:extLst>
          </p:cNvPr>
          <p:cNvSpPr/>
          <p:nvPr/>
        </p:nvSpPr>
        <p:spPr>
          <a:xfrm>
            <a:off x="7167475" y="5699925"/>
            <a:ext cx="546181" cy="29726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i="1" dirty="0"/>
              <a:t>-1</a:t>
            </a:r>
          </a:p>
        </p:txBody>
      </p:sp>
      <p:sp>
        <p:nvSpPr>
          <p:cNvPr id="80" name="Arrow: Right 79">
            <a:extLst>
              <a:ext uri="{FF2B5EF4-FFF2-40B4-BE49-F238E27FC236}">
                <a16:creationId xmlns:a16="http://schemas.microsoft.com/office/drawing/2014/main" id="{6C19DD11-64C4-4C2B-BDF5-03E2C96B7EB3}"/>
              </a:ext>
            </a:extLst>
          </p:cNvPr>
          <p:cNvSpPr/>
          <p:nvPr/>
        </p:nvSpPr>
        <p:spPr>
          <a:xfrm>
            <a:off x="5775278" y="5403420"/>
            <a:ext cx="691116" cy="369192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7A58ABA9-7FA2-4E01-9148-97196A73C840}"/>
              </a:ext>
            </a:extLst>
          </p:cNvPr>
          <p:cNvSpPr txBox="1"/>
          <p:nvPr/>
        </p:nvSpPr>
        <p:spPr>
          <a:xfrm>
            <a:off x="7101239" y="4624950"/>
            <a:ext cx="9099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Accept!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CA819AEE-64BE-48A0-B461-BFFA0C6A41CC}"/>
              </a:ext>
            </a:extLst>
          </p:cNvPr>
          <p:cNvGrpSpPr/>
          <p:nvPr/>
        </p:nvGrpSpPr>
        <p:grpSpPr>
          <a:xfrm>
            <a:off x="2550827" y="3347585"/>
            <a:ext cx="4517112" cy="671562"/>
            <a:chOff x="2550827" y="3347585"/>
            <a:chExt cx="4517112" cy="671562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99182E28-DA88-4677-ACFC-309ABC23E178}"/>
                </a:ext>
              </a:extLst>
            </p:cNvPr>
            <p:cNvSpPr txBox="1"/>
            <p:nvPr/>
          </p:nvSpPr>
          <p:spPr>
            <a:xfrm>
              <a:off x="2550827" y="3367905"/>
              <a:ext cx="154728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u="sng" dirty="0"/>
                <a:t>Token Stream:</a:t>
              </a: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1252D719-4F87-4947-87ED-5E2071662D17}"/>
                </a:ext>
              </a:extLst>
            </p:cNvPr>
            <p:cNvSpPr/>
            <p:nvPr/>
          </p:nvSpPr>
          <p:spPr>
            <a:xfrm>
              <a:off x="4051351" y="3367905"/>
              <a:ext cx="81573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b="1" dirty="0"/>
                <a:t>intlit:7</a:t>
              </a:r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FEC54936-F441-424D-9AE0-5D8AA16E50DA}"/>
                </a:ext>
              </a:extLst>
            </p:cNvPr>
            <p:cNvSpPr/>
            <p:nvPr/>
          </p:nvSpPr>
          <p:spPr>
            <a:xfrm>
              <a:off x="5585167" y="3367905"/>
              <a:ext cx="81573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b="1" dirty="0"/>
                <a:t>intlit:8</a:t>
              </a:r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70FBBE38-9305-42CA-921F-260291AB5366}"/>
                </a:ext>
              </a:extLst>
            </p:cNvPr>
            <p:cNvSpPr/>
            <p:nvPr/>
          </p:nvSpPr>
          <p:spPr>
            <a:xfrm>
              <a:off x="4838231" y="3367905"/>
              <a:ext cx="766557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b="1" dirty="0"/>
                <a:t>minus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D6BA62DD-F514-4E4E-A601-32646D9FE5F2}"/>
                </a:ext>
              </a:extLst>
            </p:cNvPr>
            <p:cNvSpPr txBox="1"/>
            <p:nvPr/>
          </p:nvSpPr>
          <p:spPr>
            <a:xfrm>
              <a:off x="4291264" y="3620466"/>
              <a:ext cx="3754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chemeClr val="accent5"/>
                  </a:solidFill>
                </a:rPr>
                <a:t>T</a:t>
              </a:r>
              <a:r>
                <a:rPr lang="en-US" b="1" baseline="-25000" dirty="0">
                  <a:solidFill>
                    <a:schemeClr val="accent5"/>
                  </a:solidFill>
                </a:rPr>
                <a:t>1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72B42DAF-2532-473A-A516-2FC8B0FCFBDB}"/>
                </a:ext>
              </a:extLst>
            </p:cNvPr>
            <p:cNvSpPr txBox="1"/>
            <p:nvPr/>
          </p:nvSpPr>
          <p:spPr>
            <a:xfrm>
              <a:off x="5074226" y="3638565"/>
              <a:ext cx="3754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chemeClr val="accent5"/>
                  </a:solidFill>
                </a:rPr>
                <a:t>T</a:t>
              </a:r>
              <a:r>
                <a:rPr lang="en-US" b="1" baseline="-25000" dirty="0">
                  <a:solidFill>
                    <a:schemeClr val="accent5"/>
                  </a:solidFill>
                </a:rPr>
                <a:t>2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002EC883-7132-4BE7-A70D-F16674AD58DD}"/>
                </a:ext>
              </a:extLst>
            </p:cNvPr>
            <p:cNvSpPr txBox="1"/>
            <p:nvPr/>
          </p:nvSpPr>
          <p:spPr>
            <a:xfrm>
              <a:off x="5846455" y="3649815"/>
              <a:ext cx="3754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chemeClr val="accent5"/>
                  </a:solidFill>
                </a:rPr>
                <a:t>T</a:t>
              </a:r>
              <a:r>
                <a:rPr lang="en-US" b="1" baseline="-25000" dirty="0">
                  <a:solidFill>
                    <a:schemeClr val="accent5"/>
                  </a:solidFill>
                </a:rPr>
                <a:t>3</a:t>
              </a:r>
            </a:p>
          </p:txBody>
        </p:sp>
        <p:sp>
          <p:nvSpPr>
            <p:cNvPr id="92" name="Rectangle 91">
              <a:extLst>
                <a:ext uri="{FF2B5EF4-FFF2-40B4-BE49-F238E27FC236}">
                  <a16:creationId xmlns:a16="http://schemas.microsoft.com/office/drawing/2014/main" id="{9841A498-EC7D-4DE6-97FC-8C95B1024EA4}"/>
                </a:ext>
              </a:extLst>
            </p:cNvPr>
            <p:cNvSpPr/>
            <p:nvPr/>
          </p:nvSpPr>
          <p:spPr>
            <a:xfrm>
              <a:off x="6570687" y="3347585"/>
              <a:ext cx="497252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b="1" dirty="0" err="1"/>
                <a:t>eof</a:t>
              </a:r>
              <a:endParaRPr lang="en-US" b="1" dirty="0"/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390110AC-5F06-49B6-B850-187AD3C25714}"/>
                </a:ext>
              </a:extLst>
            </p:cNvPr>
            <p:cNvSpPr txBox="1"/>
            <p:nvPr/>
          </p:nvSpPr>
          <p:spPr>
            <a:xfrm>
              <a:off x="6633855" y="3629495"/>
              <a:ext cx="37702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chemeClr val="accent5"/>
                  </a:solidFill>
                </a:rPr>
                <a:t>T</a:t>
              </a:r>
              <a:r>
                <a:rPr lang="en-US" b="1" baseline="-25000" dirty="0">
                  <a:solidFill>
                    <a:schemeClr val="accent5"/>
                  </a:solidFill>
                </a:rPr>
                <a:t>4</a:t>
              </a:r>
            </a:p>
          </p:txBody>
        </p:sp>
      </p:grpSp>
      <p:sp>
        <p:nvSpPr>
          <p:cNvPr id="112" name="TextBox 111">
            <a:extLst>
              <a:ext uri="{FF2B5EF4-FFF2-40B4-BE49-F238E27FC236}">
                <a16:creationId xmlns:a16="http://schemas.microsoft.com/office/drawing/2014/main" id="{20A5BBAF-0166-453E-9671-812E8CC52F2E}"/>
              </a:ext>
            </a:extLst>
          </p:cNvPr>
          <p:cNvSpPr txBox="1"/>
          <p:nvPr/>
        </p:nvSpPr>
        <p:spPr>
          <a:xfrm>
            <a:off x="269628" y="1657566"/>
            <a:ext cx="194155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E  </a:t>
            </a:r>
            <a:r>
              <a:rPr lang="en-US" dirty="0"/>
              <a:t>::=  </a:t>
            </a:r>
            <a:r>
              <a:rPr lang="en-US" i="1" dirty="0"/>
              <a:t>E </a:t>
            </a:r>
            <a:r>
              <a:rPr lang="en-US" b="1" dirty="0"/>
              <a:t>minus</a:t>
            </a:r>
            <a:r>
              <a:rPr lang="en-US" i="1" dirty="0"/>
              <a:t> T </a:t>
            </a:r>
            <a:r>
              <a:rPr lang="en-US" dirty="0"/>
              <a:t>#1</a:t>
            </a:r>
          </a:p>
          <a:p>
            <a:r>
              <a:rPr lang="en-US" i="1" dirty="0"/>
              <a:t>      </a:t>
            </a:r>
            <a:r>
              <a:rPr lang="en-US" dirty="0"/>
              <a:t>|  </a:t>
            </a:r>
            <a:r>
              <a:rPr lang="en-US" i="1" dirty="0"/>
              <a:t>T</a:t>
            </a:r>
          </a:p>
          <a:p>
            <a:r>
              <a:rPr lang="en-US" i="1" dirty="0"/>
              <a:t>T</a:t>
            </a:r>
            <a:r>
              <a:rPr lang="en-US" dirty="0"/>
              <a:t>  ::=  #2 </a:t>
            </a:r>
            <a:r>
              <a:rPr lang="en-US" b="1" dirty="0" err="1"/>
              <a:t>intlit</a:t>
            </a:r>
            <a:endParaRPr lang="en-US" b="1" dirty="0"/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E473F8C4-D83D-419A-9C57-90699378D2C8}"/>
              </a:ext>
            </a:extLst>
          </p:cNvPr>
          <p:cNvSpPr txBox="1"/>
          <p:nvPr/>
        </p:nvSpPr>
        <p:spPr>
          <a:xfrm>
            <a:off x="260765" y="1373364"/>
            <a:ext cx="17233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/>
              <a:t>Augmented CFG</a:t>
            </a:r>
          </a:p>
        </p:txBody>
      </p:sp>
      <p:sp>
        <p:nvSpPr>
          <p:cNvPr id="117" name="Rectangle 116">
            <a:extLst>
              <a:ext uri="{FF2B5EF4-FFF2-40B4-BE49-F238E27FC236}">
                <a16:creationId xmlns:a16="http://schemas.microsoft.com/office/drawing/2014/main" id="{A0E0BA7B-FC55-4A99-84DB-6E8250E910C7}"/>
              </a:ext>
            </a:extLst>
          </p:cNvPr>
          <p:cNvSpPr/>
          <p:nvPr/>
        </p:nvSpPr>
        <p:spPr>
          <a:xfrm>
            <a:off x="2601352" y="1662062"/>
            <a:ext cx="1114652" cy="46082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i="1" dirty="0"/>
              <a:t>T E’</a:t>
            </a:r>
          </a:p>
        </p:txBody>
      </p:sp>
      <p:sp>
        <p:nvSpPr>
          <p:cNvPr id="118" name="Rectangle 117">
            <a:extLst>
              <a:ext uri="{FF2B5EF4-FFF2-40B4-BE49-F238E27FC236}">
                <a16:creationId xmlns:a16="http://schemas.microsoft.com/office/drawing/2014/main" id="{87C3519C-2E19-4264-912C-0849336A435A}"/>
              </a:ext>
            </a:extLst>
          </p:cNvPr>
          <p:cNvSpPr/>
          <p:nvPr/>
        </p:nvSpPr>
        <p:spPr>
          <a:xfrm>
            <a:off x="3716004" y="1662062"/>
            <a:ext cx="1448511" cy="46082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9" name="Rectangle 118">
            <a:extLst>
              <a:ext uri="{FF2B5EF4-FFF2-40B4-BE49-F238E27FC236}">
                <a16:creationId xmlns:a16="http://schemas.microsoft.com/office/drawing/2014/main" id="{B6865CB4-0865-410D-B122-98AE94DFDE93}"/>
              </a:ext>
            </a:extLst>
          </p:cNvPr>
          <p:cNvSpPr/>
          <p:nvPr/>
        </p:nvSpPr>
        <p:spPr>
          <a:xfrm>
            <a:off x="2804590" y="1290961"/>
            <a:ext cx="6345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err="1"/>
              <a:t>intlit</a:t>
            </a:r>
            <a:endParaRPr lang="en-US" dirty="0"/>
          </a:p>
        </p:txBody>
      </p:sp>
      <p:sp>
        <p:nvSpPr>
          <p:cNvPr id="120" name="Rectangle 119">
            <a:extLst>
              <a:ext uri="{FF2B5EF4-FFF2-40B4-BE49-F238E27FC236}">
                <a16:creationId xmlns:a16="http://schemas.microsoft.com/office/drawing/2014/main" id="{51A5D57A-862A-4E72-8057-0784637DA3B8}"/>
              </a:ext>
            </a:extLst>
          </p:cNvPr>
          <p:cNvSpPr/>
          <p:nvPr/>
        </p:nvSpPr>
        <p:spPr>
          <a:xfrm>
            <a:off x="4005541" y="1289925"/>
            <a:ext cx="76655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minus</a:t>
            </a:r>
            <a:endParaRPr lang="en-US" dirty="0"/>
          </a:p>
        </p:txBody>
      </p:sp>
      <p:sp>
        <p:nvSpPr>
          <p:cNvPr id="121" name="Rectangle 120">
            <a:extLst>
              <a:ext uri="{FF2B5EF4-FFF2-40B4-BE49-F238E27FC236}">
                <a16:creationId xmlns:a16="http://schemas.microsoft.com/office/drawing/2014/main" id="{32C7569C-1F64-44C5-B711-747D727C339F}"/>
              </a:ext>
            </a:extLst>
          </p:cNvPr>
          <p:cNvSpPr/>
          <p:nvPr/>
        </p:nvSpPr>
        <p:spPr>
          <a:xfrm>
            <a:off x="4935212" y="1289924"/>
            <a:ext cx="5541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EOF</a:t>
            </a:r>
            <a:endParaRPr lang="en-US" dirty="0"/>
          </a:p>
        </p:txBody>
      </p:sp>
      <p:sp>
        <p:nvSpPr>
          <p:cNvPr id="122" name="Rectangle 121">
            <a:extLst>
              <a:ext uri="{FF2B5EF4-FFF2-40B4-BE49-F238E27FC236}">
                <a16:creationId xmlns:a16="http://schemas.microsoft.com/office/drawing/2014/main" id="{CA177534-5B9D-4B5E-8B3C-7BE68307A46F}"/>
              </a:ext>
            </a:extLst>
          </p:cNvPr>
          <p:cNvSpPr/>
          <p:nvPr/>
        </p:nvSpPr>
        <p:spPr>
          <a:xfrm>
            <a:off x="2286388" y="1703350"/>
            <a:ext cx="2968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/>
              <a:t>E</a:t>
            </a:r>
            <a:endParaRPr lang="en-US" dirty="0"/>
          </a:p>
        </p:txBody>
      </p:sp>
      <p:sp>
        <p:nvSpPr>
          <p:cNvPr id="123" name="Rectangle 122">
            <a:extLst>
              <a:ext uri="{FF2B5EF4-FFF2-40B4-BE49-F238E27FC236}">
                <a16:creationId xmlns:a16="http://schemas.microsoft.com/office/drawing/2014/main" id="{D13A3A34-5434-49D9-BE7D-6ECAFE07BF40}"/>
              </a:ext>
            </a:extLst>
          </p:cNvPr>
          <p:cNvSpPr/>
          <p:nvPr/>
        </p:nvSpPr>
        <p:spPr>
          <a:xfrm>
            <a:off x="5164515" y="1662062"/>
            <a:ext cx="1008369" cy="46082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4" name="Rectangle 123">
            <a:extLst>
              <a:ext uri="{FF2B5EF4-FFF2-40B4-BE49-F238E27FC236}">
                <a16:creationId xmlns:a16="http://schemas.microsoft.com/office/drawing/2014/main" id="{277A704E-D980-4C5C-BFD8-6344F9EA8BA2}"/>
              </a:ext>
            </a:extLst>
          </p:cNvPr>
          <p:cNvSpPr/>
          <p:nvPr/>
        </p:nvSpPr>
        <p:spPr>
          <a:xfrm>
            <a:off x="2601352" y="2135207"/>
            <a:ext cx="1114652" cy="46082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i="1" dirty="0"/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4DB9D28F-788D-428E-B3DA-7D67907E7CDF}"/>
              </a:ext>
            </a:extLst>
          </p:cNvPr>
          <p:cNvSpPr/>
          <p:nvPr/>
        </p:nvSpPr>
        <p:spPr>
          <a:xfrm>
            <a:off x="3716004" y="2135207"/>
            <a:ext cx="1448511" cy="46082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/>
              <a:t>minus</a:t>
            </a:r>
            <a:r>
              <a:rPr lang="en-US" dirty="0"/>
              <a:t> </a:t>
            </a:r>
            <a:r>
              <a:rPr lang="en-US" i="1" dirty="0"/>
              <a:t>T</a:t>
            </a:r>
            <a:r>
              <a:rPr lang="en-US" dirty="0"/>
              <a:t> #1 </a:t>
            </a:r>
            <a:r>
              <a:rPr lang="en-US" i="1" dirty="0"/>
              <a:t>E</a:t>
            </a:r>
            <a:r>
              <a:rPr lang="en-US" dirty="0"/>
              <a:t>’</a:t>
            </a: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39524DBB-5A0F-4D58-9797-A0EB04A7054A}"/>
              </a:ext>
            </a:extLst>
          </p:cNvPr>
          <p:cNvSpPr/>
          <p:nvPr/>
        </p:nvSpPr>
        <p:spPr>
          <a:xfrm>
            <a:off x="5164515" y="2135207"/>
            <a:ext cx="1008369" cy="46082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ε</a:t>
            </a: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9EB7D2B7-B47B-43C8-8334-F14A683042EC}"/>
              </a:ext>
            </a:extLst>
          </p:cNvPr>
          <p:cNvSpPr/>
          <p:nvPr/>
        </p:nvSpPr>
        <p:spPr>
          <a:xfrm>
            <a:off x="2292478" y="2202549"/>
            <a:ext cx="3545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/>
              <a:t>E’</a:t>
            </a:r>
            <a:endParaRPr lang="en-US" dirty="0"/>
          </a:p>
        </p:txBody>
      </p:sp>
      <p:sp>
        <p:nvSpPr>
          <p:cNvPr id="128" name="Rectangle 127">
            <a:extLst>
              <a:ext uri="{FF2B5EF4-FFF2-40B4-BE49-F238E27FC236}">
                <a16:creationId xmlns:a16="http://schemas.microsoft.com/office/drawing/2014/main" id="{857C7E38-9A51-42A7-8656-A783C5C5404C}"/>
              </a:ext>
            </a:extLst>
          </p:cNvPr>
          <p:cNvSpPr/>
          <p:nvPr/>
        </p:nvSpPr>
        <p:spPr>
          <a:xfrm>
            <a:off x="2601352" y="2608354"/>
            <a:ext cx="1114652" cy="46082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#2</a:t>
            </a:r>
            <a:r>
              <a:rPr lang="en-US" b="1" dirty="0"/>
              <a:t> </a:t>
            </a:r>
            <a:r>
              <a:rPr lang="en-US" b="1" dirty="0" err="1"/>
              <a:t>intlit</a:t>
            </a:r>
            <a:r>
              <a:rPr lang="en-US" b="1" dirty="0"/>
              <a:t> </a:t>
            </a:r>
          </a:p>
        </p:txBody>
      </p:sp>
      <p:sp>
        <p:nvSpPr>
          <p:cNvPr id="129" name="Rectangle 128">
            <a:extLst>
              <a:ext uri="{FF2B5EF4-FFF2-40B4-BE49-F238E27FC236}">
                <a16:creationId xmlns:a16="http://schemas.microsoft.com/office/drawing/2014/main" id="{A82DF06E-17E1-4791-9D6A-DCC3E3111B9A}"/>
              </a:ext>
            </a:extLst>
          </p:cNvPr>
          <p:cNvSpPr/>
          <p:nvPr/>
        </p:nvSpPr>
        <p:spPr>
          <a:xfrm>
            <a:off x="3716004" y="2608354"/>
            <a:ext cx="1448511" cy="46082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0" name="Rectangle 129">
            <a:extLst>
              <a:ext uri="{FF2B5EF4-FFF2-40B4-BE49-F238E27FC236}">
                <a16:creationId xmlns:a16="http://schemas.microsoft.com/office/drawing/2014/main" id="{6B6A5C49-AC5D-4E06-9BCD-A7FD49D35F84}"/>
              </a:ext>
            </a:extLst>
          </p:cNvPr>
          <p:cNvSpPr/>
          <p:nvPr/>
        </p:nvSpPr>
        <p:spPr>
          <a:xfrm>
            <a:off x="5164515" y="2608354"/>
            <a:ext cx="1008369" cy="46082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1" name="Rectangle 130">
            <a:extLst>
              <a:ext uri="{FF2B5EF4-FFF2-40B4-BE49-F238E27FC236}">
                <a16:creationId xmlns:a16="http://schemas.microsoft.com/office/drawing/2014/main" id="{28E16D1E-243C-4D66-9116-2B79FF80FFA4}"/>
              </a:ext>
            </a:extLst>
          </p:cNvPr>
          <p:cNvSpPr/>
          <p:nvPr/>
        </p:nvSpPr>
        <p:spPr>
          <a:xfrm>
            <a:off x="2286388" y="2665061"/>
            <a:ext cx="2968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/>
              <a:t>T</a:t>
            </a:r>
            <a:endParaRPr lang="en-US" dirty="0"/>
          </a:p>
        </p:txBody>
      </p:sp>
      <p:grpSp>
        <p:nvGrpSpPr>
          <p:cNvPr id="132" name="Group 131">
            <a:extLst>
              <a:ext uri="{FF2B5EF4-FFF2-40B4-BE49-F238E27FC236}">
                <a16:creationId xmlns:a16="http://schemas.microsoft.com/office/drawing/2014/main" id="{7750594F-DDE4-4FED-9BEC-99D48DDF9F40}"/>
              </a:ext>
            </a:extLst>
          </p:cNvPr>
          <p:cNvGrpSpPr/>
          <p:nvPr/>
        </p:nvGrpSpPr>
        <p:grpSpPr>
          <a:xfrm>
            <a:off x="6357763" y="1383052"/>
            <a:ext cx="2720225" cy="1862472"/>
            <a:chOff x="3720651" y="3276600"/>
            <a:chExt cx="2720225" cy="1862472"/>
          </a:xfrm>
        </p:grpSpPr>
        <p:sp>
          <p:nvSpPr>
            <p:cNvPr id="133" name="TextBox 132">
              <a:extLst>
                <a:ext uri="{FF2B5EF4-FFF2-40B4-BE49-F238E27FC236}">
                  <a16:creationId xmlns:a16="http://schemas.microsoft.com/office/drawing/2014/main" id="{F3B9D38F-9E0A-470D-9AA3-1E839C9CF904}"/>
                </a:ext>
              </a:extLst>
            </p:cNvPr>
            <p:cNvSpPr txBox="1"/>
            <p:nvPr/>
          </p:nvSpPr>
          <p:spPr>
            <a:xfrm>
              <a:off x="3720651" y="3276600"/>
              <a:ext cx="188987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u="sng" dirty="0"/>
                <a:t>Eval Stack Actions</a:t>
              </a:r>
            </a:p>
          </p:txBody>
        </p:sp>
        <p:sp>
          <p:nvSpPr>
            <p:cNvPr id="134" name="TextBox 133">
              <a:extLst>
                <a:ext uri="{FF2B5EF4-FFF2-40B4-BE49-F238E27FC236}">
                  <a16:creationId xmlns:a16="http://schemas.microsoft.com/office/drawing/2014/main" id="{E87FD8DE-EBDF-4630-A100-D24D8964DCCF}"/>
                </a:ext>
              </a:extLst>
            </p:cNvPr>
            <p:cNvSpPr txBox="1"/>
            <p:nvPr/>
          </p:nvSpPr>
          <p:spPr>
            <a:xfrm>
              <a:off x="3742664" y="3581400"/>
              <a:ext cx="4171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#1</a:t>
              </a:r>
            </a:p>
          </p:txBody>
        </p:sp>
        <p:sp>
          <p:nvSpPr>
            <p:cNvPr id="135" name="TextBox 134">
              <a:extLst>
                <a:ext uri="{FF2B5EF4-FFF2-40B4-BE49-F238E27FC236}">
                  <a16:creationId xmlns:a16="http://schemas.microsoft.com/office/drawing/2014/main" id="{301D6ED3-BD80-4323-859A-9CE48423686A}"/>
                </a:ext>
              </a:extLst>
            </p:cNvPr>
            <p:cNvSpPr txBox="1"/>
            <p:nvPr/>
          </p:nvSpPr>
          <p:spPr>
            <a:xfrm>
              <a:off x="3742664" y="4769740"/>
              <a:ext cx="4171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#2</a:t>
              </a:r>
            </a:p>
          </p:txBody>
        </p:sp>
        <p:sp>
          <p:nvSpPr>
            <p:cNvPr id="136" name="Rectangle 135">
              <a:extLst>
                <a:ext uri="{FF2B5EF4-FFF2-40B4-BE49-F238E27FC236}">
                  <a16:creationId xmlns:a16="http://schemas.microsoft.com/office/drawing/2014/main" id="{CDF710EA-E315-46B3-AB75-7059C4731B95}"/>
                </a:ext>
              </a:extLst>
            </p:cNvPr>
            <p:cNvSpPr/>
            <p:nvPr/>
          </p:nvSpPr>
          <p:spPr>
            <a:xfrm>
              <a:off x="4036372" y="3581400"/>
              <a:ext cx="2404504" cy="120032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err="1"/>
                <a:t>tTrans</a:t>
              </a:r>
              <a:r>
                <a:rPr lang="en-US" dirty="0"/>
                <a:t> = </a:t>
              </a:r>
              <a:r>
                <a:rPr lang="en-US" dirty="0" err="1"/>
                <a:t>sem.pop</a:t>
              </a:r>
              <a:r>
                <a:rPr lang="en-US" dirty="0"/>
                <a:t>() ; </a:t>
              </a:r>
            </a:p>
            <a:p>
              <a:r>
                <a:rPr lang="en-US" dirty="0" err="1"/>
                <a:t>eTrans</a:t>
              </a:r>
              <a:r>
                <a:rPr lang="en-US" dirty="0"/>
                <a:t> =sem. pop() ; </a:t>
              </a:r>
            </a:p>
            <a:p>
              <a:r>
                <a:rPr lang="en-US" dirty="0" err="1"/>
                <a:t>LTrans</a:t>
              </a:r>
              <a:r>
                <a:rPr lang="en-US" dirty="0"/>
                <a:t> = </a:t>
              </a:r>
              <a:r>
                <a:rPr lang="en-US" dirty="0" err="1"/>
                <a:t>eTrans</a:t>
              </a:r>
              <a:r>
                <a:rPr lang="en-US" dirty="0"/>
                <a:t> - </a:t>
              </a:r>
              <a:r>
                <a:rPr lang="en-US" dirty="0" err="1"/>
                <a:t>tTrans</a:t>
              </a:r>
              <a:r>
                <a:rPr lang="en-US" dirty="0"/>
                <a:t>;</a:t>
              </a:r>
            </a:p>
            <a:p>
              <a:r>
                <a:rPr lang="en-US" dirty="0" err="1"/>
                <a:t>sem.push</a:t>
              </a:r>
              <a:r>
                <a:rPr lang="en-US" dirty="0"/>
                <a:t>(</a:t>
              </a:r>
              <a:r>
                <a:rPr lang="en-US" dirty="0" err="1"/>
                <a:t>LTrans</a:t>
              </a:r>
              <a:r>
                <a:rPr lang="en-US" dirty="0"/>
                <a:t>)</a:t>
              </a:r>
            </a:p>
          </p:txBody>
        </p:sp>
        <p:sp>
          <p:nvSpPr>
            <p:cNvPr id="137" name="Rectangle 136">
              <a:extLst>
                <a:ext uri="{FF2B5EF4-FFF2-40B4-BE49-F238E27FC236}">
                  <a16:creationId xmlns:a16="http://schemas.microsoft.com/office/drawing/2014/main" id="{0F606B9B-2B09-405C-A9D0-8F35D74D3953}"/>
                </a:ext>
              </a:extLst>
            </p:cNvPr>
            <p:cNvSpPr/>
            <p:nvPr/>
          </p:nvSpPr>
          <p:spPr>
            <a:xfrm>
              <a:off x="3998502" y="4755558"/>
              <a:ext cx="229819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/>
                <a:t> </a:t>
              </a:r>
              <a:r>
                <a:rPr lang="en-US" dirty="0" err="1"/>
                <a:t>sem.push</a:t>
              </a:r>
              <a:r>
                <a:rPr lang="en-US" dirty="0"/>
                <a:t>(</a:t>
              </a:r>
              <a:r>
                <a:rPr lang="en-US" b="1" dirty="0" err="1"/>
                <a:t>look</a:t>
              </a:r>
              <a:r>
                <a:rPr lang="en-US" dirty="0" err="1"/>
                <a:t>.value</a:t>
              </a:r>
              <a:r>
                <a:rPr lang="en-US" dirty="0"/>
                <a:t>)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480352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:a14="http://schemas.microsoft.com/office/drawing/2010/main" xmlns:a16="http://schemas.microsoft.com/office/drawing/2014/main" xmlns:p14="http://schemas.microsoft.com/office/powerpoint/2010/main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" grpId="0" animBg="1"/>
      <p:bldP spid="65" grpId="0" animBg="1"/>
      <p:bldP spid="66" grpId="0" animBg="1"/>
      <p:bldP spid="68" grpId="0" animBg="1"/>
      <p:bldP spid="69" grpId="0" animBg="1"/>
      <p:bldP spid="70" grpId="0"/>
      <p:bldP spid="71" grpId="0" animBg="1"/>
      <p:bldP spid="72" grpId="0"/>
      <p:bldP spid="74" grpId="0" animBg="1"/>
      <p:bldP spid="75" grpId="0" animBg="1"/>
      <p:bldP spid="76" grpId="0" animBg="1"/>
      <p:bldP spid="78" grpId="0" animBg="1"/>
      <p:bldP spid="80" grpId="0" animBg="1"/>
      <p:bldP spid="88" grpId="0"/>
    </p:bldLst>
  </p:timing>
</p:sld>
</file>

<file path=ppt/slides/slide36.xml><?xml version="1.0" encoding="utf-8"?>
<p:sld xmlns:a14="http://schemas.microsoft.com/office/drawing/2010/main" xmlns:a16="http://schemas.microsoft.com/office/drawing/2014/main" xmlns:p14="http://schemas.microsoft.com/office/powerpoint/2010/main" xmlns:mc="http://schemas.openxmlformats.org/markup-compatibility/2006" xmlns:p159="http://schemas.microsoft.com/office/powerpoint/2015/09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2" descr="data:image/jpeg;base64,/9j/4AAQSkZJRgABAQAAAQABAAD/2wCEAAkGBxAQDw8PDxAPDw8NDw0NDw0NDw8NDQ0NFBEWFhQRFBQYHCggGBolGxQUITEiJSkrLi4uFx8zODMsNyguLisBCgoKDgwNFA8PFCwcFBwsLCwrLCwsLCwsLDc2LDctLCwsLCwsLCwsLDcsLCwsLCwsKywsKys3LCssLCwsLCssK//AABEIALIBGwMBIgACEQEDEQH/xAAcAAACAgMBAQAAAAAAAAAAAAACAwEEAAUHBgj/xABEEAACAgECAgYGBgcFCQEAAAABAgADEQQSBSEGEzFBUWEHInGBkaEUIzJyorEzQ1Jic7LBQmOS0fA0RFOCk6Oz0/EW/8QAGQEBAQEBAQEAAAAAAAAAAAAAAQACAwQF/8QAHBEBAQEAAwEBAQAAAAAAAAAAAAERAhIxIUET/9oADAMBAAIRAxEAPwDpJEUwjoBEdZIMkNCZYhoo8NMMr5MIPFDMjEgPMzEJKyJO6ATIJLTA8WxiWaRWGeV7SIs2RbWSQLhKbiXGMq2CMqKmExbyN8QExTrGFoJmtGEEwS0N1immpWbE75O6JYyN01oPzBJgAyYyjGGYpkGQZuVmw1jIC5grMY4iB9kHfABgsZjk3xRbZK1lsO0ypYZzbRZZFZmGDmKdogkRpWRtnkdSSsS6S3tgskkpFYJEttXEvWY6iZOYW2CViEwDJg5ikOJXePYxLiWrFZ4sx7CLaKwjJgu0NzFESBTCKYRziKYRRRMEtMYQDNBhinIEPMXZEEu2ZizCJIE0BiGIvdI3TcZphg4g7oStNMm0LzmWU9pjaSB7Y1mB5Tc8Y3610Axlg5mLac66Qm0Ss6S2TFssz1a1UKQdssssXiZLs7LBxLT1xZrnk12JgmWFqkvp5alUwDHtXFMsQQRFMssMsWyyRBEWRLJSAa5rUqtFGWdS1daNZa611pzaywhUUZxzJ9s8vw7pJZqtW9VOnX6LW5Q6my0hrMPs3IqqRjPZk9hB74WyenjxvLxu3izLmlQWqWQHAd0yRjJU4JHlDs0uIyixrTAdZcamAa4pQKRb1y5YsS0QoOsXLdsrWLNRkpxEPGOMRRmoAmCTCxMxEFwhC2yQs1owOISiSoh4m5WaiNoPjFhcxtaTUrNgL055lZhNgW7sSrYnMwpiriZuhsIswIcSOrkzMwLuBrkdVLGJBE+e9JS1RgSRmTmKKtpEoW1zZtKlqSTXssA1y06Qeznjs58u2IISmaDplxmzTCujS0tdrNTgVDYxqrBJAdj2E5BwM9xJ5Ccu6W9LdVqry263T11N9VQjtWa8f2mIIy/n3d0t9BOlGpGu0iW51O+4obHLHU4t9U7rOZdV3btp8ORGIqYnp70f12n0q6jWa5rmttrrXS7rDXv2s+cZC+rtPYvwmt6I2XDh/E7w7V10PoFdq8LdbvZ1eup/7L7dvPu5eUuelzjranXGnDLTo91VaMCm5zjfaQfHAA8h5mW2SmnouipbS+p1evTUPTXYr3k7jXWoQHduAWvl3EmHplx1Xo7xOrVaaq+jJpsB2hhtdWBKsrD9oMCDLt1QM1XQ/R/RuH6WkqUYVB3RhtZbbCXcEdx3MZs3eIVLKMSrdVL7vK9hiGquSU7BNpeBKFqzUVUrIlxLNgiGWajKq4JimWWysApNQKpEjEs9XM6qaFV0QmWq6x3zAuJHOdI51Dp4Re2bTQaU2HHhDv0LBjhZJq0SWCOUsrXtzuWIc+EZRhQIHdK9vOPsEQwlapFZ1iWlrbkwXpmWlbEMCHskRWO6mCROa6TW1r/s/E9Xp/3NZSbl9mUO0fCXrelGroVWNmi1qFtuaLPrhyJyyert7POeH16Hu9szbPI6Pp2rfpdLqFwOZqHWqPEnkMCbXR9K9DbyXUIp8LMpj3nl84YW4AkOgmVXI4yjK48UYMPlIdoIhkEWahCdostEPO9I+hej1oJdOrtPZdVhXz5jsM8JpqqeBvYlYXWa7co6+xXrp09T8wgwD65XBPMH1hjPOdZZppuk/BU12nNDOajvWxbUUMyuARnB7eRIinG+mvFL+McQ2aaprerBqorRRu6sHJZieQ5nJJIA5Ca3T26nhWtp+k0bbdOwtSt8BHXmMq6HBHM8wcZ7e8Tt3Rzo5p9BV1dAyzYNt74NtzeLHw8AOQlbpj0bq4jpzS+FsXL0XYy1NuO3zU9hHePPESv8N4rXqqK9RUcpau4Z7VPYVPmDke6NdpyX0b8YfQ6y7hmszX1liogJylWqGRjn3ONmD2HC+M6q0ghniLHjWEVYs0FZzK9ksuIphFKbrF7ZadIplmozSGUQSojWSDtm2STiYBmGUzDqq5zUrNg6dLujm0QHtlzTJgRwqjBapcPfY/hmbyq5c5wJqtQg98itiO+VilW+K6frB6oAnnLaGBwZvDqCOfxEr3sDCXGr9aZlME15l9qcxJGJrWVUUxg04IjsiSg5wKjbRjulc1TcXVHvEqlIaXj9N0z0zfbDoe/Kgr+E/wBJsaeL6aw+rbXz7idp+BnIw8NbiO+eXHZ3ThvELKT1mntKkjblcEMPMHl4TYHpRY/LU6fSakeNtI3/ABHZ8JwKjiFiHKOynxViv5TZ6bpTqUx9aWx3OA/5yxO2V8R0BO46bUaVv29HqC34WwBLycZKGr6Pr7bFaytGp1dO5whOCd45e7znG9P04s/WVo3mpKH+s9N0U4+us1en09dVhtssU4XayqinLMxzyAAzmVid2KQGQRrGLaYaJZIpq48wCYgg1xbVx7tFEzUDkHpz4UqDS61TssLHTWYwGYAb0ceJXDD3jwnvejXEKtVpqGr1NWpc0oXdMI7MAAzNXklDntBm8uoR8b0R9p3LvVW2t4jPYYNOmrQk111oT2lEVC3twOcUr2UkRDrNjZk9sQ9Ug1zpFMkvPTKt+nLh0BKk1WPuXwAHfjAOSP8AQilZq4pq5pE1dq8hbYCD/bC2L/nLdfEbe80WexjU59zgD5ynKKyrjIYPVGQvEsfbptXzVetX4rylijiFDdliZ8CdpHxm5WSBUYYqM2dSqeYwfMHMLq5vWcBpk9XPhG7oVaySkZRYqvVu74tkxLhSA6jxmmWvYxdktOqyvYuYFXdjK7GW3qPxijTLThCjMtVafvJxBVMRgaGnDlAxjOZWann2ySfCTg+EC+ejpTAagieh+jL/AKBgWaZe4j8pwdHnthmYm7bS9vYezsxFnSeUU1daMzKqgszEKqqCzMxOAAB2kmfS/oq6DrwzTdbco+n6pVN5JDdQnaKFPZy/tEdp8QBOJdDdNt4nw1hyI1uk+doE+pCZjlTEEyDIJgkzJYRFssImQTJEssWRHOZoeNcYfT2Kq1i0MuSA4Vwc+Hh2/CagbbEzE1Om45v5GmwEDcdpVwozjJPKKv11uQQ+0KTlVVSG95BjgbTU3pWCXYADme849gldtUGC9WQxdlUE5AGT2nvlC5nO6xuWRk4GCVA8JouMcQSzTOihw1nqbWUA4yN2TnzmgucW6XaTRu4s1P0qzu02lVNqHsw1vYPjnynP+kHpO1TnFAq0yfsIotdh4M7Dn7gJ5njOiapvVzt/KeftrYmReqo6d3g+ulb9/epz8cTY09PKmP1lLLkAeqVcAe/E5+yEQMzOJ1fSdKNIxytvVn97cnz7PnNkNat2PrUtA7CWWzkfP3Ti4eMTUMOw4lidwSxE7ayD+1TY1Rx7Oa/KXKeJEY232jyvqS4f4lIPynEtNx/U1/Zusx4Fiw+Bm10vTXULgNscfvLg/EYjNix2McbcAFhTaCcfUuVb2lXAlqvjKEZK2IP2mQlM/eE5RpOnFf6yojzRgfkcfnNxpOl2nJylr1E9oYMvzHKanKs3jHRE1a2fYsU+xhG2rge2eKo40lvPdTb5+oW+I5y2usbI2FkHL1Vcso9zZ/Ob7s9G+cQCJrk4oezejeViNUfiuRNhVxCsAGypsEgb62S5c/8AKcj4R7RdU4PZGLWccxLOk12mY4WxM/st6jfBpsColqxpjXEOpnoPoyeWZVv0wHOZ7Hq02Jm6W7KcyoUmtGPAnoJxY9mhu970j83la7oBxnu4fd/1NN/7J9KSJ5e9dHzI3o+4z36C/wBz0H8nla3olxGs/WaLWKPEUWMPioM+pZkv6UuS9APRpZW9Ws17MjVsltOkU+srqcq1rd2Dz2j3nunUmjiIBEzeRhJMExpSCUjqwkwGaOKxTLHUUTPN9JeHay2xH0w0xFanAvewMWPkq4+ffPTFYBWMqx5PTcDu2qdXrnQsQxo022is88lSQNzD3y9reJaTTglyuSc/WEDPjgdpkcY6PNexZNVdRkk7UWtgCe3nyPznldT6NrCSRrA5PfZSwPvO8zes4bxPp4jblRCwPq5X1RtxjtPP5TTXdIaWABSxTnt9Uj84d/o81q/Zehx5O6n5rNbqOhXEF7aC33LK2+W6XqJ4nqNNYMB+0AHKtPLajQjcSpBB7METf38B1afb0148+qcj4gTX3aYryZWU+DAqfnJNPZo/KVzo/Kbh6fD5GQKj5y1NG+h8op9EZ6Ejxx8Ii5l7x8DiSaA6ZpDUsO6bglPH5ZhCtTnmOfuimi5wlczctpAfD3RDaEYklNLyO+X9Nxy+v7Nrjy3Ej4GIbQeEU2kYRTfU9Mbx9sJZ95cH5Ymx03TKsn163X7jBh88TxTVMO6KOYYnV9L0vpYbRcpX/h3qCo/xDHwm40vGFK5qPVNyIbT2MFPPs2ElfgBOIbo6nVuhyrMp8VJB+UMT6A0XHnA9aypjnBW5Hq7/ANtMg+8CbBekFJwLVZN3Y1ZXUVn3ocjt7xOB6fpLqU/WFvv+t8+2bbR9NCCOsrzjvRsH4H/OF0/Hb0eizlXcjEdqA4ce1TzEFtLOX0dOKrMB2JxjC6lBaB7GOce4iXU6RLgbdQQO4C9wP5oTnix3/EiZInNJmSJmYamYgMsLMzMEDEwiHBMjpZWLKR0gy0q5qi2qluCY6VJqzA6sy8YE1oxSKQNsvFRBKCalGKeINlYbtAPkwBEtmsSNkdZxqbuAaSz9JptOx8TUgPxAmv1HQXhz/wC77T4122p8t2J6XEjEdGORekHohptFRXbQb91lwqKvYrVqNjNnG3OfV8ZzzU6UgjnkEZ5ztfpVrzo6fLVL/wCKycx1GnyVH92x8O9I6lHg+lDbsgYG3tHtm5//ABmtdRbVpy9VgyjI1ZJHZ9nOe490fwTRgK/Lt2f1nW+jyY0mnHhWPzMJ9pcN1XR7U1/pNNeuO802Y+OMTXPpMcuYPh2H4T6UlfUaSuwYsrrcfvor/mJoa+cfo7Dv+MxkbHMAzvOq6J6Cz7WlqXzq3Un8BE1Op9Heib7DX1fddXH4lJ+ck4tYPFZXatT28vdOtav0ZdvVakHwFtRH4lP9JpdX6OdYv2RTb9yzB/EBIucPpAeyAdAZ7DV9EdXXzfS3Y8UXrB8VzNTboypwQynwYFT8DJNC+kYRRqYd03r1kf8AyKKeKwTSc4W8zamhT3SPoawL6/zMzF5mbp5tODLSN0DMjMtOGbpm6LzIzJYbugl4G6RujpwzdIzF7pBaRwwtBLRReCWijC0HMWWkb5Ie6QWii8EvNDDiYJMSXgl46MNJg7oovB3y1Y876RU3aSvy1CH/ALdk509P1iD+6sJ/xJOkdNuelHldWfwtPBPX9cn8G3+aubjNXeE0cnx+75eM6Pwjlp6R4VrPBcJXCv7R3eU9xw9vqav4aflDfqXyZBMQXgmyOrDy0gmI62R1kdWHEwCYo2QTZLRhpaJurVxh1Vx4OoYfOQXg7o6sarV9F9DZndpqhnvqBpP4CJptX6PNI36N7az4Erag9xAPznrS8E2S1Y51rPRzcP0VtVnkwapv6j5zUv0N1oJH0djjvD1kH35nWuskb4fD9et3SN0Rvmb55Ndup+6RuiN8gvHVixukF5W6yR1kliwXkF5WNkjrIpYNkEvEGyCbIg8vALxJsgGySPLwC8SXgF4hY3wS8rl5BeKOLwS8QXgl4o/fBNkQXg74hQ6UtnTH79Z+c8a6fWqf7i0fjrnrukBzp2+9X/MJ5f8AWL/Ct/nSajFXeFJlX+8O/wAp6vSvitB4Io+U8vwtRsfP7X9Jv6W9RPur+UP0xdNsHrZWLTN0UsGyR1srbpBeKWeskGyVS8HfJLW+YWlcNCzJDZ4svMaLaSSbIPWxbGBmOB7UyJkyeJ6UGYZkyICYJmTIgMgzJk0kGCZEyTKIJmTIoJgGZMikGCZkyICYMyZFIMEzJkQ1/Gv0De1P5xPNN+kX+Db/ADpMmTU8Zq/w77Lfe/pN3V9lfur+UmZJJkTJkkgwTImTQCZEyZFDWGJkyZpYYtpkySJaLmTJqCv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2E7B548D-8B71-4E47-82C1-D826FE9E22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7218"/>
            <a:ext cx="9144000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Neat Trick! So What?</a:t>
            </a:r>
            <a:br>
              <a:rPr lang="en-US" sz="2000" i="1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i="1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SDT for Top-Down Parsing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54" name="Slide Number Placeholder 3">
            <a:extLst>
              <a:ext uri="{FF2B5EF4-FFF2-40B4-BE49-F238E27FC236}">
                <a16:creationId xmlns:a16="http://schemas.microsoft.com/office/drawing/2014/main" id="{7A48B69A-7F98-4C05-AE5B-BF642E55C0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88573" y="6589986"/>
            <a:ext cx="2057400" cy="257610"/>
          </a:xfrm>
        </p:spPr>
        <p:txBody>
          <a:bodyPr/>
          <a:lstStyle/>
          <a:p>
            <a:fld id="{E2218D17-624A-4996-8458-E634E28CA05F}" type="slidenum">
              <a:rPr lang="en-US" smtClean="0"/>
              <a:t>36</a:t>
            </a:fld>
            <a:endParaRPr lang="en-US" dirty="0"/>
          </a:p>
        </p:txBody>
      </p:sp>
      <p:pic>
        <p:nvPicPr>
          <p:cNvPr id="1026" name="Picture 2" descr="10 Magic Tricks That Are Still Unexplained - Listverse">
            <a:extLst>
              <a:ext uri="{FF2B5EF4-FFF2-40B4-BE49-F238E27FC236}">
                <a16:creationId xmlns:a16="http://schemas.microsoft.com/office/drawing/2014/main" id="{CB5DDB72-C56E-43A1-BF74-623A731CD54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47" r="21727"/>
          <a:stretch/>
        </p:blipFill>
        <p:spPr bwMode="auto">
          <a:xfrm>
            <a:off x="5327324" y="2366010"/>
            <a:ext cx="3115637" cy="274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" name="Content Placeholder 1">
            <a:extLst>
              <a:ext uri="{FF2B5EF4-FFF2-40B4-BE49-F238E27FC236}">
                <a16:creationId xmlns:a16="http://schemas.microsoft.com/office/drawing/2014/main" id="{27CEBDCF-02D9-4AC9-8E94-50C087FF64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2588469"/>
            <a:ext cx="4060190" cy="2430571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dirty="0"/>
              <a:t>Expression evaluation is great and all…</a:t>
            </a:r>
          </a:p>
          <a:p>
            <a:r>
              <a:rPr lang="en-US" dirty="0"/>
              <a:t>But what we really want is a translation to an AST</a:t>
            </a:r>
          </a:p>
          <a:p>
            <a:r>
              <a:rPr lang="en-US" dirty="0"/>
              <a:t>Let’s see a similar example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069420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:a14="http://schemas.microsoft.com/office/drawing/2010/main" xmlns:a16="http://schemas.microsoft.com/office/drawing/2014/main" xmlns:p14="http://schemas.microsoft.com/office/powerpoint/2010/main">
      <p:transition>
        <p:fade/>
      </p:transition>
    </mc:Fallback>
  </mc:AlternateContent>
</p:sld>
</file>

<file path=ppt/slides/slide37.xml><?xml version="1.0" encoding="utf-8"?>
<p:sld xmlns:a16="http://schemas.microsoft.com/office/drawing/2014/main" xmlns:a14="http://schemas.microsoft.com/office/drawing/2010/main" xmlns:p14="http://schemas.microsoft.com/office/powerpoint/2010/main" xmlns:mc="http://schemas.openxmlformats.org/markup-compatibility/2006" xmlns:p159="http://schemas.microsoft.com/office/powerpoint/2015/09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7D43EE73-E89D-425B-B098-D689DD9FF60B}"/>
              </a:ext>
            </a:extLst>
          </p:cNvPr>
          <p:cNvGrpSpPr/>
          <p:nvPr/>
        </p:nvGrpSpPr>
        <p:grpSpPr>
          <a:xfrm>
            <a:off x="6188149" y="903767"/>
            <a:ext cx="2902687" cy="2501070"/>
            <a:chOff x="6188149" y="903767"/>
            <a:chExt cx="2902687" cy="2501070"/>
          </a:xfrm>
        </p:grpSpPr>
        <p:sp>
          <p:nvSpPr>
            <p:cNvPr id="3" name="Rectangle: Rounded Corners 2">
              <a:extLst>
                <a:ext uri="{FF2B5EF4-FFF2-40B4-BE49-F238E27FC236}">
                  <a16:creationId xmlns:a16="http://schemas.microsoft.com/office/drawing/2014/main" id="{3777C094-C1DD-4943-B41C-B7626C2CC7E3}"/>
                </a:ext>
              </a:extLst>
            </p:cNvPr>
            <p:cNvSpPr/>
            <p:nvPr/>
          </p:nvSpPr>
          <p:spPr>
            <a:xfrm>
              <a:off x="6188149" y="903767"/>
              <a:ext cx="2902687" cy="2501070"/>
            </a:xfrm>
            <a:prstGeom prst="roundRect">
              <a:avLst>
                <a:gd name="adj" fmla="val 9865"/>
              </a:avLst>
            </a:prstGeom>
            <a:ln w="28575">
              <a:solidFill>
                <a:schemeClr val="accent2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280378D9-D47E-49FE-B07C-3FACDD8CDBD1}"/>
                </a:ext>
              </a:extLst>
            </p:cNvPr>
            <p:cNvSpPr txBox="1"/>
            <p:nvPr/>
          </p:nvSpPr>
          <p:spPr>
            <a:xfrm>
              <a:off x="6830400" y="1035068"/>
              <a:ext cx="166744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i="1" dirty="0">
                  <a:solidFill>
                    <a:schemeClr val="accent2"/>
                  </a:solidFill>
                  <a:latin typeface="MV Boli" panose="02000500030200090000" pitchFamily="2" charset="0"/>
                  <a:cs typeface="MV Boli" panose="02000500030200090000" pitchFamily="2" charset="0"/>
                </a:rPr>
                <a:t>Take this out</a:t>
              </a:r>
            </a:p>
          </p:txBody>
        </p:sp>
      </p:grpSp>
      <p:sp>
        <p:nvSpPr>
          <p:cNvPr id="5" name="AutoShape 2" descr="data:image/jpeg;base64,/9j/4AAQSkZJRgABAQAAAQABAAD/2wCEAAkGBxAQDw8PDxAPDw8NDw0NDw0NDw8NDQ0NFBEWFhQRFBQYHCggGBolGxQUITEiJSkrLi4uFx8zODMsNyguLisBCgoKDgwNFA8PFCwcFBwsLCwrLCwsLCwsLDc2LDctLCwsLCwsLCwsLDcsLCwsLCwsKywsKys3LCssLCwsLCssK//AABEIALIBGwMBIgACEQEDEQH/xAAcAAACAgMBAQAAAAAAAAAAAAACAwEEAAUHBgj/xABEEAACAgECAgYGBgcFCQEAAAABAgADEQQSBSEGEzFBUWEHInGBkaEUIzJyorEzQ1Jic7LBQmOS0fA0RFOCk6Oz0/EW/8QAGQEBAQEBAQEAAAAAAAAAAAAAAQACAwQF/8QAHBEBAQEAAwEBAQAAAAAAAAAAAAERAhIxIUET/9oADAMBAAIRAxEAPwDpJEUwjoBEdZIMkNCZYhoo8NMMr5MIPFDMjEgPMzEJKyJO6ATIJLTA8WxiWaRWGeV7SIs2RbWSQLhKbiXGMq2CMqKmExbyN8QExTrGFoJmtGEEwS0N1immpWbE75O6JYyN01oPzBJgAyYyjGGYpkGQZuVmw1jIC5grMY4iB9kHfABgsZjk3xRbZK1lsO0ypYZzbRZZFZmGDmKdogkRpWRtnkdSSsS6S3tgskkpFYJEttXEvWY6iZOYW2CViEwDJg5ikOJXePYxLiWrFZ4sx7CLaKwjJgu0NzFESBTCKYRziKYRRRMEtMYQDNBhinIEPMXZEEu2ZizCJIE0BiGIvdI3TcZphg4g7oStNMm0LzmWU9pjaSB7Y1mB5Tc8Y3610Axlg5mLac66Qm0Ss6S2TFssz1a1UKQdssssXiZLs7LBxLT1xZrnk12JgmWFqkvp5alUwDHtXFMsQQRFMssMsWyyRBEWRLJSAa5rUqtFGWdS1daNZa611pzaywhUUZxzJ9s8vw7pJZqtW9VOnX6LW5Q6my0hrMPs3IqqRjPZk9hB74WyenjxvLxu3izLmlQWqWQHAd0yRjJU4JHlDs0uIyixrTAdZcamAa4pQKRb1y5YsS0QoOsXLdsrWLNRkpxEPGOMRRmoAmCTCxMxEFwhC2yQs1owOISiSoh4m5WaiNoPjFhcxtaTUrNgL055lZhNgW7sSrYnMwpiriZuhsIswIcSOrkzMwLuBrkdVLGJBE+e9JS1RgSRmTmKKtpEoW1zZtKlqSTXssA1y06Qeznjs58u2IISmaDplxmzTCujS0tdrNTgVDYxqrBJAdj2E5BwM9xJ5Ccu6W9LdVqry263T11N9VQjtWa8f2mIIy/n3d0t9BOlGpGu0iW51O+4obHLHU4t9U7rOZdV3btp8ORGIqYnp70f12n0q6jWa5rmttrrXS7rDXv2s+cZC+rtPYvwmt6I2XDh/E7w7V10PoFdq8LdbvZ1eup/7L7dvPu5eUuelzjranXGnDLTo91VaMCm5zjfaQfHAA8h5mW2SmnouipbS+p1evTUPTXYr3k7jXWoQHduAWvl3EmHplx1Xo7xOrVaaq+jJpsB2hhtdWBKsrD9oMCDLt1QM1XQ/R/RuH6WkqUYVB3RhtZbbCXcEdx3MZs3eIVLKMSrdVL7vK9hiGquSU7BNpeBKFqzUVUrIlxLNgiGWajKq4JimWWysApNQKpEjEs9XM6qaFV0QmWq6x3zAuJHOdI51Dp4Re2bTQaU2HHhDv0LBjhZJq0SWCOUsrXtzuWIc+EZRhQIHdK9vOPsEQwlapFZ1iWlrbkwXpmWlbEMCHskRWO6mCROa6TW1r/s/E9Xp/3NZSbl9mUO0fCXrelGroVWNmi1qFtuaLPrhyJyyert7POeH16Hu9szbPI6Pp2rfpdLqFwOZqHWqPEnkMCbXR9K9DbyXUIp8LMpj3nl84YW4AkOgmVXI4yjK48UYMPlIdoIhkEWahCdostEPO9I+hej1oJdOrtPZdVhXz5jsM8JpqqeBvYlYXWa7co6+xXrp09T8wgwD65XBPMH1hjPOdZZppuk/BU12nNDOajvWxbUUMyuARnB7eRIinG+mvFL+McQ2aaprerBqorRRu6sHJZieQ5nJJIA5Ca3T26nhWtp+k0bbdOwtSt8BHXmMq6HBHM8wcZ7e8Tt3Rzo5p9BV1dAyzYNt74NtzeLHw8AOQlbpj0bq4jpzS+FsXL0XYy1NuO3zU9hHePPESv8N4rXqqK9RUcpau4Z7VPYVPmDke6NdpyX0b8YfQ6y7hmszX1liogJylWqGRjn3ONmD2HC+M6q0ghniLHjWEVYs0FZzK9ksuIphFKbrF7ZadIplmozSGUQSojWSDtm2STiYBmGUzDqq5zUrNg6dLujm0QHtlzTJgRwqjBapcPfY/hmbyq5c5wJqtQg98itiO+VilW+K6frB6oAnnLaGBwZvDqCOfxEr3sDCXGr9aZlME15l9qcxJGJrWVUUxg04IjsiSg5wKjbRjulc1TcXVHvEqlIaXj9N0z0zfbDoe/Kgr+E/wBJsaeL6aw+rbXz7idp+BnIw8NbiO+eXHZ3ThvELKT1mntKkjblcEMPMHl4TYHpRY/LU6fSakeNtI3/ABHZ8JwKjiFiHKOynxViv5TZ6bpTqUx9aWx3OA/5yxO2V8R0BO46bUaVv29HqC34WwBLycZKGr6Pr7bFaytGp1dO5whOCd45e7znG9P04s/WVo3mpKH+s9N0U4+us1en09dVhtssU4XayqinLMxzyAAzmVid2KQGQRrGLaYaJZIpq48wCYgg1xbVx7tFEzUDkHpz4UqDS61TssLHTWYwGYAb0ceJXDD3jwnvejXEKtVpqGr1NWpc0oXdMI7MAAzNXklDntBm8uoR8b0R9p3LvVW2t4jPYYNOmrQk111oT2lEVC3twOcUr2UkRDrNjZk9sQ9Ug1zpFMkvPTKt+nLh0BKk1WPuXwAHfjAOSP8AQilZq4pq5pE1dq8hbYCD/bC2L/nLdfEbe80WexjU59zgD5ynKKyrjIYPVGQvEsfbptXzVetX4rylijiFDdliZ8CdpHxm5WSBUYYqM2dSqeYwfMHMLq5vWcBpk9XPhG7oVaySkZRYqvVu74tkxLhSA6jxmmWvYxdktOqyvYuYFXdjK7GW3qPxijTLThCjMtVafvJxBVMRgaGnDlAxjOZWann2ySfCTg+EC+ejpTAagieh+jL/AKBgWaZe4j8pwdHnthmYm7bS9vYezsxFnSeUU1daMzKqgszEKqqCzMxOAAB2kmfS/oq6DrwzTdbco+n6pVN5JDdQnaKFPZy/tEdp8QBOJdDdNt4nw1hyI1uk+doE+pCZjlTEEyDIJgkzJYRFssImQTJEssWRHOZoeNcYfT2Kq1i0MuSA4Vwc+Hh2/CagbbEzE1Om45v5GmwEDcdpVwozjJPKKv11uQQ+0KTlVVSG95BjgbTU3pWCXYADme849gldtUGC9WQxdlUE5AGT2nvlC5nO6xuWRk4GCVA8JouMcQSzTOihw1nqbWUA4yN2TnzmgucW6XaTRu4s1P0qzu02lVNqHsw1vYPjnynP+kHpO1TnFAq0yfsIotdh4M7Dn7gJ5njOiapvVzt/KeftrYmReqo6d3g+ulb9/epz8cTY09PKmP1lLLkAeqVcAe/E5+yEQMzOJ1fSdKNIxytvVn97cnz7PnNkNat2PrUtA7CWWzkfP3Ti4eMTUMOw4lidwSxE7ayD+1TY1Rx7Oa/KXKeJEY232jyvqS4f4lIPynEtNx/U1/Zusx4Fiw+Bm10vTXULgNscfvLg/EYjNix2McbcAFhTaCcfUuVb2lXAlqvjKEZK2IP2mQlM/eE5RpOnFf6yojzRgfkcfnNxpOl2nJylr1E9oYMvzHKanKs3jHRE1a2fYsU+xhG2rge2eKo40lvPdTb5+oW+I5y2usbI2FkHL1Vcso9zZ/Ob7s9G+cQCJrk4oezejeViNUfiuRNhVxCsAGypsEgb62S5c/8AKcj4R7RdU4PZGLWccxLOk12mY4WxM/st6jfBpsColqxpjXEOpnoPoyeWZVv0wHOZ7Hq02Jm6W7KcyoUmtGPAnoJxY9mhu970j83la7oBxnu4fd/1NN/7J9KSJ5e9dHzI3o+4z36C/wBz0H8nla3olxGs/WaLWKPEUWMPioM+pZkv6UuS9APRpZW9Ws17MjVsltOkU+srqcq1rd2Dz2j3nunUmjiIBEzeRhJMExpSCUjqwkwGaOKxTLHUUTPN9JeHay2xH0w0xFanAvewMWPkq4+ffPTFYBWMqx5PTcDu2qdXrnQsQxo022is88lSQNzD3y9reJaTTglyuSc/WEDPjgdpkcY6PNexZNVdRkk7UWtgCe3nyPznldT6NrCSRrA5PfZSwPvO8zes4bxPp4jblRCwPq5X1RtxjtPP5TTXdIaWABSxTnt9Uj84d/o81q/Zehx5O6n5rNbqOhXEF7aC33LK2+W6XqJ4nqNNYMB+0AHKtPLajQjcSpBB7METf38B1afb0148+qcj4gTX3aYryZWU+DAqfnJNPZo/KVzo/Kbh6fD5GQKj5y1NG+h8op9EZ6Ejxx8Ii5l7x8DiSaA6ZpDUsO6bglPH5ZhCtTnmOfuimi5wlczctpAfD3RDaEYklNLyO+X9Nxy+v7Nrjy3Ej4GIbQeEU2kYRTfU9Mbx9sJZ95cH5Ymx03TKsn163X7jBh88TxTVMO6KOYYnV9L0vpYbRcpX/h3qCo/xDHwm40vGFK5qPVNyIbT2MFPPs2ElfgBOIbo6nVuhyrMp8VJB+UMT6A0XHnA9aypjnBW5Hq7/ANtMg+8CbBekFJwLVZN3Y1ZXUVn3ocjt7xOB6fpLqU/WFvv+t8+2bbR9NCCOsrzjvRsH4H/OF0/Hb0eizlXcjEdqA4ce1TzEFtLOX0dOKrMB2JxjC6lBaB7GOce4iXU6RLgbdQQO4C9wP5oTnix3/EiZInNJmSJmYamYgMsLMzMEDEwiHBMjpZWLKR0gy0q5qi2qluCY6VJqzA6sy8YE1oxSKQNsvFRBKCalGKeINlYbtAPkwBEtmsSNkdZxqbuAaSz9JptOx8TUgPxAmv1HQXhz/wC77T4122p8t2J6XEjEdGORekHohptFRXbQb91lwqKvYrVqNjNnG3OfV8ZzzU6UgjnkEZ5ztfpVrzo6fLVL/wCKycx1GnyVH92x8O9I6lHg+lDbsgYG3tHtm5//ABmtdRbVpy9VgyjI1ZJHZ9nOe490fwTRgK/Lt2f1nW+jyY0mnHhWPzMJ9pcN1XR7U1/pNNeuO802Y+OMTXPpMcuYPh2H4T6UlfUaSuwYsrrcfvor/mJoa+cfo7Dv+MxkbHMAzvOq6J6Cz7WlqXzq3Un8BE1Op9Heib7DX1fddXH4lJ+ck4tYPFZXatT28vdOtav0ZdvVakHwFtRH4lP9JpdX6OdYv2RTb9yzB/EBIucPpAeyAdAZ7DV9EdXXzfS3Y8UXrB8VzNTboypwQynwYFT8DJNC+kYRRqYd03r1kf8AyKKeKwTSc4W8zamhT3SPoawL6/zMzF5mbp5tODLSN0DMjMtOGbpm6LzIzJYbugl4G6RujpwzdIzF7pBaRwwtBLRReCWijC0HMWWkb5Ie6QWii8EvNDDiYJMSXgl46MNJg7oovB3y1Y876RU3aSvy1CH/ALdk509P1iD+6sJ/xJOkdNuelHldWfwtPBPX9cn8G3+aubjNXeE0cnx+75eM6Pwjlp6R4VrPBcJXCv7R3eU9xw9vqav4aflDfqXyZBMQXgmyOrDy0gmI62R1kdWHEwCYo2QTZLRhpaJurVxh1Vx4OoYfOQXg7o6sarV9F9DZndpqhnvqBpP4CJptX6PNI36N7az4Erag9xAPznrS8E2S1Y51rPRzcP0VtVnkwapv6j5zUv0N1oJH0djjvD1kH35nWuskb4fD9et3SN0Rvmb55Ndup+6RuiN8gvHVixukF5W6yR1kliwXkF5WNkjrIpYNkEvEGyCbIg8vALxJsgGySPLwC8SXgF4hY3wS8rl5BeKOLwS8QXgl4o/fBNkQXg74hQ6UtnTH79Z+c8a6fWqf7i0fjrnrukBzp2+9X/MJ5f8AWL/Ct/nSajFXeFJlX+8O/wAp6vSvitB4Io+U8vwtRsfP7X9Jv6W9RPur+UP0xdNsHrZWLTN0UsGyR1srbpBeKWeskGyVS8HfJLW+YWlcNCzJDZ4svMaLaSSbIPWxbGBmOB7UyJkyeJ6UGYZkyICYJmTIgMgzJk0kGCZEyTKIJmTIoJgGZMikGCZkyICYMyZFIMEzJkQ1/Gv0De1P5xPNN+kX+Db/ADpMmTU8Zq/w77Lfe/pN3V9lfur+UmZJJkTJkkgwTImTQCZEyZFDWGJkyZpYYtpkySJaLmTJqCv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2E7B548D-8B71-4E47-82C1-D826FE9E22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7218"/>
            <a:ext cx="9144000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What About Producing ASTs?</a:t>
            </a:r>
            <a:br>
              <a:rPr lang="en-US" sz="2000" i="1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i="1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SDT for Top-Down Parsing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54" name="Slide Number Placeholder 3">
            <a:extLst>
              <a:ext uri="{FF2B5EF4-FFF2-40B4-BE49-F238E27FC236}">
                <a16:creationId xmlns:a16="http://schemas.microsoft.com/office/drawing/2014/main" id="{7A48B69A-7F98-4C05-AE5B-BF642E55C0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88573" y="6589986"/>
            <a:ext cx="2057400" cy="257610"/>
          </a:xfrm>
        </p:spPr>
        <p:txBody>
          <a:bodyPr/>
          <a:lstStyle/>
          <a:p>
            <a:fld id="{E2218D17-624A-4996-8458-E634E28CA05F}" type="slidenum">
              <a:rPr lang="en-US" smtClean="0"/>
              <a:t>37</a:t>
            </a:fld>
            <a:endParaRPr lang="en-US" dirty="0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A71B5D65-7774-48AC-948B-8BF01C1E44DB}"/>
              </a:ext>
            </a:extLst>
          </p:cNvPr>
          <p:cNvSpPr/>
          <p:nvPr/>
        </p:nvSpPr>
        <p:spPr>
          <a:xfrm>
            <a:off x="2601352" y="1662062"/>
            <a:ext cx="1114652" cy="46082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i="1" dirty="0"/>
              <a:t>T E’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46D7706D-7027-4B51-BB21-9534D5F10651}"/>
              </a:ext>
            </a:extLst>
          </p:cNvPr>
          <p:cNvSpPr/>
          <p:nvPr/>
        </p:nvSpPr>
        <p:spPr>
          <a:xfrm>
            <a:off x="3716004" y="1662062"/>
            <a:ext cx="1008369" cy="46082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87D04E66-6B9E-4978-8D70-273D401CD72A}"/>
              </a:ext>
            </a:extLst>
          </p:cNvPr>
          <p:cNvSpPr/>
          <p:nvPr/>
        </p:nvSpPr>
        <p:spPr>
          <a:xfrm>
            <a:off x="2804590" y="1290961"/>
            <a:ext cx="6345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err="1"/>
              <a:t>intlit</a:t>
            </a:r>
            <a:endParaRPr lang="en-US" dirty="0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FC59FA60-E9B5-4DD4-B497-2215E64DA05C}"/>
              </a:ext>
            </a:extLst>
          </p:cNvPr>
          <p:cNvSpPr/>
          <p:nvPr/>
        </p:nvSpPr>
        <p:spPr>
          <a:xfrm>
            <a:off x="4193501" y="1289925"/>
            <a:ext cx="3000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+</a:t>
            </a:r>
            <a:endParaRPr lang="en-US" dirty="0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A87CF604-7EA0-4D04-B61F-E51AB95205B2}"/>
              </a:ext>
            </a:extLst>
          </p:cNvPr>
          <p:cNvSpPr/>
          <p:nvPr/>
        </p:nvSpPr>
        <p:spPr>
          <a:xfrm>
            <a:off x="4935212" y="1289924"/>
            <a:ext cx="5541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EOF</a:t>
            </a:r>
            <a:endParaRPr lang="en-US" dirty="0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4F8015DE-4B4D-423F-BD29-BB5E1F113280}"/>
              </a:ext>
            </a:extLst>
          </p:cNvPr>
          <p:cNvSpPr/>
          <p:nvPr/>
        </p:nvSpPr>
        <p:spPr>
          <a:xfrm>
            <a:off x="2286388" y="1703350"/>
            <a:ext cx="2968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/>
              <a:t>E</a:t>
            </a:r>
            <a:endParaRPr lang="en-US" dirty="0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0310EDC2-3871-4066-A62A-6C55D77D9473}"/>
              </a:ext>
            </a:extLst>
          </p:cNvPr>
          <p:cNvSpPr/>
          <p:nvPr/>
        </p:nvSpPr>
        <p:spPr>
          <a:xfrm>
            <a:off x="4722555" y="1662062"/>
            <a:ext cx="1008369" cy="46082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16545ABD-F381-4E88-A70C-45D026217844}"/>
              </a:ext>
            </a:extLst>
          </p:cNvPr>
          <p:cNvSpPr/>
          <p:nvPr/>
        </p:nvSpPr>
        <p:spPr>
          <a:xfrm>
            <a:off x="2601352" y="2135207"/>
            <a:ext cx="1114652" cy="46082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i="1" dirty="0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BCD691E5-4BEC-4EEF-9019-E17A7654F500}"/>
              </a:ext>
            </a:extLst>
          </p:cNvPr>
          <p:cNvSpPr/>
          <p:nvPr/>
        </p:nvSpPr>
        <p:spPr>
          <a:xfrm>
            <a:off x="3716004" y="2135207"/>
            <a:ext cx="1008369" cy="46082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+ </a:t>
            </a:r>
            <a:r>
              <a:rPr lang="en-US" i="1" dirty="0"/>
              <a:t>T</a:t>
            </a:r>
            <a:r>
              <a:rPr lang="en-US" dirty="0"/>
              <a:t> #1 </a:t>
            </a:r>
            <a:r>
              <a:rPr lang="en-US" i="1" dirty="0"/>
              <a:t>E</a:t>
            </a:r>
            <a:r>
              <a:rPr lang="en-US" dirty="0"/>
              <a:t>’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70008E28-5320-4401-A1CA-9AD25151817E}"/>
              </a:ext>
            </a:extLst>
          </p:cNvPr>
          <p:cNvSpPr/>
          <p:nvPr/>
        </p:nvSpPr>
        <p:spPr>
          <a:xfrm>
            <a:off x="4722555" y="2135207"/>
            <a:ext cx="1008369" cy="46082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ε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D38B66FC-A164-4CAA-A8BC-A47ED932CF91}"/>
              </a:ext>
            </a:extLst>
          </p:cNvPr>
          <p:cNvSpPr/>
          <p:nvPr/>
        </p:nvSpPr>
        <p:spPr>
          <a:xfrm>
            <a:off x="2292478" y="2202549"/>
            <a:ext cx="3545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/>
              <a:t>E’</a:t>
            </a:r>
            <a:endParaRPr lang="en-US" dirty="0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3FC3C028-CAB3-4646-B129-107B2F2AADCC}"/>
              </a:ext>
            </a:extLst>
          </p:cNvPr>
          <p:cNvSpPr/>
          <p:nvPr/>
        </p:nvSpPr>
        <p:spPr>
          <a:xfrm>
            <a:off x="2601352" y="2608354"/>
            <a:ext cx="1114652" cy="46082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#2</a:t>
            </a:r>
            <a:r>
              <a:rPr lang="en-US" b="1" dirty="0"/>
              <a:t> </a:t>
            </a:r>
            <a:r>
              <a:rPr lang="en-US" b="1" dirty="0" err="1"/>
              <a:t>intlit</a:t>
            </a:r>
            <a:r>
              <a:rPr lang="en-US" b="1" dirty="0"/>
              <a:t> 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575CFB0C-30FD-498B-B2D1-54A45561B9E5}"/>
              </a:ext>
            </a:extLst>
          </p:cNvPr>
          <p:cNvSpPr/>
          <p:nvPr/>
        </p:nvSpPr>
        <p:spPr>
          <a:xfrm>
            <a:off x="3716004" y="2608354"/>
            <a:ext cx="1008369" cy="46082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53D9F6F2-90C6-4753-BF2B-B7AF1AE426DF}"/>
              </a:ext>
            </a:extLst>
          </p:cNvPr>
          <p:cNvSpPr/>
          <p:nvPr/>
        </p:nvSpPr>
        <p:spPr>
          <a:xfrm>
            <a:off x="4722555" y="2608354"/>
            <a:ext cx="1008369" cy="46082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B845315A-9859-43C7-B0DE-121249417592}"/>
              </a:ext>
            </a:extLst>
          </p:cNvPr>
          <p:cNvSpPr/>
          <p:nvPr/>
        </p:nvSpPr>
        <p:spPr>
          <a:xfrm>
            <a:off x="2286388" y="2665061"/>
            <a:ext cx="2968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/>
              <a:t>T</a:t>
            </a:r>
            <a:endParaRPr lang="en-US" dirty="0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E51530A6-3C08-4B6D-82BB-3656C2D29635}"/>
              </a:ext>
            </a:extLst>
          </p:cNvPr>
          <p:cNvSpPr txBox="1"/>
          <p:nvPr/>
        </p:nvSpPr>
        <p:spPr>
          <a:xfrm>
            <a:off x="269628" y="1657566"/>
            <a:ext cx="148418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E  </a:t>
            </a:r>
            <a:r>
              <a:rPr lang="en-US" dirty="0"/>
              <a:t>::=  </a:t>
            </a:r>
            <a:r>
              <a:rPr lang="en-US" i="1" dirty="0"/>
              <a:t>E </a:t>
            </a:r>
            <a:r>
              <a:rPr lang="en-US" b="1" dirty="0"/>
              <a:t>+</a:t>
            </a:r>
            <a:r>
              <a:rPr lang="en-US" i="1" dirty="0"/>
              <a:t> T </a:t>
            </a:r>
            <a:r>
              <a:rPr lang="en-US" dirty="0"/>
              <a:t>#1</a:t>
            </a:r>
          </a:p>
          <a:p>
            <a:r>
              <a:rPr lang="en-US" i="1" dirty="0"/>
              <a:t>      </a:t>
            </a:r>
            <a:r>
              <a:rPr lang="en-US" dirty="0"/>
              <a:t>|  </a:t>
            </a:r>
            <a:r>
              <a:rPr lang="en-US" i="1" dirty="0"/>
              <a:t>T</a:t>
            </a:r>
          </a:p>
          <a:p>
            <a:r>
              <a:rPr lang="en-US" i="1" dirty="0"/>
              <a:t>T</a:t>
            </a:r>
            <a:r>
              <a:rPr lang="en-US" dirty="0"/>
              <a:t>  ::=  #2 </a:t>
            </a:r>
            <a:r>
              <a:rPr lang="en-US" b="1" dirty="0" err="1"/>
              <a:t>intlit</a:t>
            </a:r>
            <a:endParaRPr lang="en-US" b="1" dirty="0"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8D704432-EFA4-484A-906B-17E9C5FD1801}"/>
              </a:ext>
            </a:extLst>
          </p:cNvPr>
          <p:cNvSpPr txBox="1"/>
          <p:nvPr/>
        </p:nvSpPr>
        <p:spPr>
          <a:xfrm>
            <a:off x="260765" y="1373364"/>
            <a:ext cx="17233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/>
              <a:t>Augmented CFG</a:t>
            </a:r>
          </a:p>
        </p:txBody>
      </p:sp>
      <p:grpSp>
        <p:nvGrpSpPr>
          <p:cNvPr id="49" name="Group 48">
            <a:extLst>
              <a:ext uri="{FF2B5EF4-FFF2-40B4-BE49-F238E27FC236}">
                <a16:creationId xmlns:a16="http://schemas.microsoft.com/office/drawing/2014/main" id="{F764F2C3-0B4D-4758-A31D-B2AF035B03CE}"/>
              </a:ext>
            </a:extLst>
          </p:cNvPr>
          <p:cNvGrpSpPr/>
          <p:nvPr/>
        </p:nvGrpSpPr>
        <p:grpSpPr>
          <a:xfrm>
            <a:off x="6357763" y="1383052"/>
            <a:ext cx="2773125" cy="1862472"/>
            <a:chOff x="3720651" y="3276600"/>
            <a:chExt cx="2773125" cy="1862472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518585E3-FCA1-471F-92CE-7DBC8D7F2998}"/>
                </a:ext>
              </a:extLst>
            </p:cNvPr>
            <p:cNvSpPr txBox="1"/>
            <p:nvPr/>
          </p:nvSpPr>
          <p:spPr>
            <a:xfrm>
              <a:off x="3720651" y="3276600"/>
              <a:ext cx="188987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u="sng" dirty="0"/>
                <a:t>Eval Stack Actions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3B7DF67C-DB47-488D-A370-EE58FB3BBDAD}"/>
                </a:ext>
              </a:extLst>
            </p:cNvPr>
            <p:cNvSpPr txBox="1"/>
            <p:nvPr/>
          </p:nvSpPr>
          <p:spPr>
            <a:xfrm>
              <a:off x="3742664" y="3581400"/>
              <a:ext cx="4171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#1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C51D9E44-D9D1-4353-821E-31AC92AD3167}"/>
                </a:ext>
              </a:extLst>
            </p:cNvPr>
            <p:cNvSpPr txBox="1"/>
            <p:nvPr/>
          </p:nvSpPr>
          <p:spPr>
            <a:xfrm>
              <a:off x="3742664" y="4769740"/>
              <a:ext cx="4171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#2</a:t>
              </a:r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3F014ADF-3EAD-40A8-8511-EFFE7C41CECF}"/>
                </a:ext>
              </a:extLst>
            </p:cNvPr>
            <p:cNvSpPr/>
            <p:nvPr/>
          </p:nvSpPr>
          <p:spPr>
            <a:xfrm>
              <a:off x="4036372" y="3581400"/>
              <a:ext cx="2457404" cy="120032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err="1"/>
                <a:t>tTrans</a:t>
              </a:r>
              <a:r>
                <a:rPr lang="en-US" dirty="0"/>
                <a:t> = </a:t>
              </a:r>
              <a:r>
                <a:rPr lang="en-US" dirty="0" err="1"/>
                <a:t>sem.pop</a:t>
              </a:r>
              <a:r>
                <a:rPr lang="en-US" dirty="0"/>
                <a:t>() ; </a:t>
              </a:r>
            </a:p>
            <a:p>
              <a:r>
                <a:rPr lang="en-US" dirty="0" err="1"/>
                <a:t>eTrans</a:t>
              </a:r>
              <a:r>
                <a:rPr lang="en-US" dirty="0"/>
                <a:t> =sem. pop() ; </a:t>
              </a:r>
            </a:p>
            <a:p>
              <a:r>
                <a:rPr lang="en-US" dirty="0" err="1"/>
                <a:t>LTrans</a:t>
              </a:r>
              <a:r>
                <a:rPr lang="en-US" dirty="0"/>
                <a:t> = </a:t>
              </a:r>
              <a:r>
                <a:rPr lang="en-US" dirty="0" err="1"/>
                <a:t>eTrans</a:t>
              </a:r>
              <a:r>
                <a:rPr lang="en-US" dirty="0"/>
                <a:t> + </a:t>
              </a:r>
              <a:r>
                <a:rPr lang="en-US" dirty="0" err="1"/>
                <a:t>tTrans</a:t>
              </a:r>
              <a:r>
                <a:rPr lang="en-US" dirty="0"/>
                <a:t>;</a:t>
              </a:r>
            </a:p>
            <a:p>
              <a:r>
                <a:rPr lang="en-US" dirty="0" err="1"/>
                <a:t>sem.push</a:t>
              </a:r>
              <a:r>
                <a:rPr lang="en-US" dirty="0"/>
                <a:t>(</a:t>
              </a:r>
              <a:r>
                <a:rPr lang="en-US" dirty="0" err="1"/>
                <a:t>LTrans</a:t>
              </a:r>
              <a:r>
                <a:rPr lang="en-US" dirty="0"/>
                <a:t>)</a:t>
              </a:r>
            </a:p>
          </p:txBody>
        </p:sp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607CF074-CE5C-471B-8AF6-083B165E2AED}"/>
                </a:ext>
              </a:extLst>
            </p:cNvPr>
            <p:cNvSpPr/>
            <p:nvPr/>
          </p:nvSpPr>
          <p:spPr>
            <a:xfrm>
              <a:off x="3998502" y="4755558"/>
              <a:ext cx="233455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/>
                <a:t> </a:t>
              </a:r>
              <a:r>
                <a:rPr lang="en-US" dirty="0" err="1"/>
                <a:t>sem.push</a:t>
              </a:r>
              <a:r>
                <a:rPr lang="en-US" dirty="0"/>
                <a:t>(</a:t>
              </a:r>
              <a:r>
                <a:rPr lang="en-US" b="1" dirty="0" err="1"/>
                <a:t>intlit</a:t>
              </a:r>
              <a:r>
                <a:rPr lang="en-US" dirty="0" err="1"/>
                <a:t>.value</a:t>
              </a:r>
              <a:r>
                <a:rPr lang="en-US" dirty="0"/>
                <a:t>) 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CAE273EC-2094-44A1-85BA-B07799128286}"/>
              </a:ext>
            </a:extLst>
          </p:cNvPr>
          <p:cNvGrpSpPr/>
          <p:nvPr/>
        </p:nvGrpSpPr>
        <p:grpSpPr>
          <a:xfrm>
            <a:off x="4381331" y="3798383"/>
            <a:ext cx="3635618" cy="2501070"/>
            <a:chOff x="4381331" y="3798383"/>
            <a:chExt cx="3635618" cy="2501070"/>
          </a:xfrm>
        </p:grpSpPr>
        <p:sp>
          <p:nvSpPr>
            <p:cNvPr id="63" name="Rectangle: Rounded Corners 62">
              <a:extLst>
                <a:ext uri="{FF2B5EF4-FFF2-40B4-BE49-F238E27FC236}">
                  <a16:creationId xmlns:a16="http://schemas.microsoft.com/office/drawing/2014/main" id="{F47D3E88-967A-455E-AF94-6E65DA4AE34E}"/>
                </a:ext>
              </a:extLst>
            </p:cNvPr>
            <p:cNvSpPr/>
            <p:nvPr/>
          </p:nvSpPr>
          <p:spPr>
            <a:xfrm>
              <a:off x="4381331" y="3798383"/>
              <a:ext cx="3635618" cy="2501070"/>
            </a:xfrm>
            <a:prstGeom prst="roundRect">
              <a:avLst>
                <a:gd name="adj" fmla="val 9865"/>
              </a:avLst>
            </a:prstGeom>
            <a:ln w="28575">
              <a:solidFill>
                <a:schemeClr val="accent2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0E7981A9-69DA-401D-AFDE-96E0E67DA45F}"/>
                </a:ext>
              </a:extLst>
            </p:cNvPr>
            <p:cNvGrpSpPr/>
            <p:nvPr/>
          </p:nvGrpSpPr>
          <p:grpSpPr>
            <a:xfrm>
              <a:off x="4381331" y="4092413"/>
              <a:ext cx="3544534" cy="2104027"/>
              <a:chOff x="3742664" y="3276600"/>
              <a:chExt cx="3544534" cy="2104027"/>
            </a:xfrm>
          </p:grpSpPr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CB352D1D-7688-4854-9A11-226CDB0C43E5}"/>
                  </a:ext>
                </a:extLst>
              </p:cNvPr>
              <p:cNvSpPr txBox="1"/>
              <p:nvPr/>
            </p:nvSpPr>
            <p:spPr>
              <a:xfrm>
                <a:off x="3998502" y="3276600"/>
                <a:ext cx="269849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u="sng" dirty="0"/>
                  <a:t>AST Building Stack Actions</a:t>
                </a:r>
              </a:p>
            </p:txBody>
          </p:sp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35D042FF-CCFB-4C5A-93BB-07B2F74481D2}"/>
                  </a:ext>
                </a:extLst>
              </p:cNvPr>
              <p:cNvSpPr txBox="1"/>
              <p:nvPr/>
            </p:nvSpPr>
            <p:spPr>
              <a:xfrm>
                <a:off x="3742664" y="3581400"/>
                <a:ext cx="41710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#1</a:t>
                </a:r>
              </a:p>
            </p:txBody>
          </p:sp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7011A383-F291-4EB3-B155-6715029F7F3B}"/>
                  </a:ext>
                </a:extLst>
              </p:cNvPr>
              <p:cNvSpPr txBox="1"/>
              <p:nvPr/>
            </p:nvSpPr>
            <p:spPr>
              <a:xfrm>
                <a:off x="3742664" y="4759109"/>
                <a:ext cx="41710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#2</a:t>
                </a:r>
              </a:p>
            </p:txBody>
          </p:sp>
          <p:sp>
            <p:nvSpPr>
              <p:cNvPr id="60" name="Rectangle 59">
                <a:extLst>
                  <a:ext uri="{FF2B5EF4-FFF2-40B4-BE49-F238E27FC236}">
                    <a16:creationId xmlns:a16="http://schemas.microsoft.com/office/drawing/2014/main" id="{97FC52B6-30D9-45E4-856D-6590277DFE4F}"/>
                  </a:ext>
                </a:extLst>
              </p:cNvPr>
              <p:cNvSpPr/>
              <p:nvPr/>
            </p:nvSpPr>
            <p:spPr>
              <a:xfrm>
                <a:off x="4036372" y="3581400"/>
                <a:ext cx="3250826" cy="120032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dirty="0" err="1"/>
                  <a:t>tTrans</a:t>
                </a:r>
                <a:r>
                  <a:rPr lang="en-US" dirty="0"/>
                  <a:t> = </a:t>
                </a:r>
                <a:r>
                  <a:rPr lang="en-US" dirty="0" err="1"/>
                  <a:t>sem.pop</a:t>
                </a:r>
                <a:r>
                  <a:rPr lang="en-US" dirty="0"/>
                  <a:t>() ; </a:t>
                </a:r>
              </a:p>
              <a:p>
                <a:r>
                  <a:rPr lang="en-US" dirty="0" err="1"/>
                  <a:t>eTrans</a:t>
                </a:r>
                <a:r>
                  <a:rPr lang="en-US" dirty="0"/>
                  <a:t> = </a:t>
                </a:r>
                <a:r>
                  <a:rPr lang="en-US" dirty="0" err="1"/>
                  <a:t>sem.pop</a:t>
                </a:r>
                <a:r>
                  <a:rPr lang="en-US" dirty="0"/>
                  <a:t>() ; </a:t>
                </a:r>
              </a:p>
              <a:p>
                <a:r>
                  <a:rPr lang="en-US" dirty="0" err="1"/>
                  <a:t>LTrans</a:t>
                </a:r>
                <a:r>
                  <a:rPr lang="en-US" dirty="0"/>
                  <a:t> = </a:t>
                </a:r>
                <a:r>
                  <a:rPr lang="en-US" dirty="0" err="1"/>
                  <a:t>PlusNode</a:t>
                </a:r>
                <a:r>
                  <a:rPr lang="en-US" dirty="0"/>
                  <a:t>(</a:t>
                </a:r>
                <a:r>
                  <a:rPr lang="en-US" dirty="0" err="1"/>
                  <a:t>eTrans,tTrans</a:t>
                </a:r>
                <a:r>
                  <a:rPr lang="en-US" dirty="0"/>
                  <a:t>)</a:t>
                </a:r>
              </a:p>
              <a:p>
                <a:r>
                  <a:rPr lang="en-US" dirty="0" err="1"/>
                  <a:t>sem.push</a:t>
                </a:r>
                <a:r>
                  <a:rPr lang="en-US" dirty="0"/>
                  <a:t>(</a:t>
                </a:r>
                <a:r>
                  <a:rPr lang="en-US" dirty="0" err="1"/>
                  <a:t>LTrans</a:t>
                </a:r>
                <a:r>
                  <a:rPr lang="en-US" dirty="0"/>
                  <a:t>)</a:t>
                </a:r>
              </a:p>
            </p:txBody>
          </p:sp>
          <p:sp>
            <p:nvSpPr>
              <p:cNvPr id="61" name="Rectangle 60">
                <a:extLst>
                  <a:ext uri="{FF2B5EF4-FFF2-40B4-BE49-F238E27FC236}">
                    <a16:creationId xmlns:a16="http://schemas.microsoft.com/office/drawing/2014/main" id="{6288BD3B-7DDA-44DB-80C3-9B40E099175A}"/>
                  </a:ext>
                </a:extLst>
              </p:cNvPr>
              <p:cNvSpPr/>
              <p:nvPr/>
            </p:nvSpPr>
            <p:spPr>
              <a:xfrm>
                <a:off x="3998502" y="4734296"/>
                <a:ext cx="3226909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dirty="0" err="1"/>
                  <a:t>LTrans</a:t>
                </a:r>
                <a:r>
                  <a:rPr lang="en-US" dirty="0"/>
                  <a:t> =  </a:t>
                </a:r>
                <a:r>
                  <a:rPr lang="en-US" dirty="0" err="1"/>
                  <a:t>IntLitNode</a:t>
                </a:r>
                <a:r>
                  <a:rPr lang="en-US" dirty="0"/>
                  <a:t>(</a:t>
                </a:r>
                <a:r>
                  <a:rPr lang="en-US" b="1" dirty="0" err="1"/>
                  <a:t>intlit</a:t>
                </a:r>
                <a:r>
                  <a:rPr lang="en-US" dirty="0" err="1"/>
                  <a:t>.value</a:t>
                </a:r>
                <a:r>
                  <a:rPr lang="en-US" dirty="0"/>
                  <a:t>)</a:t>
                </a:r>
              </a:p>
              <a:p>
                <a:r>
                  <a:rPr lang="en-US" dirty="0" err="1"/>
                  <a:t>sem.push</a:t>
                </a:r>
                <a:r>
                  <a:rPr lang="en-US" dirty="0"/>
                  <a:t>(</a:t>
                </a:r>
                <a:r>
                  <a:rPr lang="en-US" dirty="0" err="1"/>
                  <a:t>LTrans</a:t>
                </a:r>
                <a:r>
                  <a:rPr lang="en-US" dirty="0"/>
                  <a:t>) </a:t>
                </a:r>
              </a:p>
            </p:txBody>
          </p:sp>
        </p:grp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E04E0351-73A4-499D-BEEA-51841624B5B5}"/>
                </a:ext>
              </a:extLst>
            </p:cNvPr>
            <p:cNvSpPr txBox="1"/>
            <p:nvPr/>
          </p:nvSpPr>
          <p:spPr>
            <a:xfrm>
              <a:off x="5407879" y="3815227"/>
              <a:ext cx="13789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i="1" dirty="0">
                  <a:solidFill>
                    <a:schemeClr val="accent2"/>
                  </a:solidFill>
                  <a:latin typeface="MV Boli" panose="02000500030200090000" pitchFamily="2" charset="0"/>
                  <a:cs typeface="MV Boli" panose="02000500030200090000" pitchFamily="2" charset="0"/>
                </a:rPr>
                <a:t>Put this in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7238545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:a16="http://schemas.microsoft.com/office/drawing/2014/main" xmlns:a14="http://schemas.microsoft.com/office/drawing/2010/main" xmlns:p14="http://schemas.microsoft.com/office/powerpoint/2010/main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14="http://schemas.microsoft.com/office/drawing/2010/main"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2" descr="data:image/jpeg;base64,/9j/4AAQSkZJRgABAQAAAQABAAD/2wCEAAkGBxAQDw8PDxAPDw8NDw0NDw0NDw8NDQ0NFBEWFhQRFBQYHCggGBolGxQUITEiJSkrLi4uFx8zODMsNyguLisBCgoKDgwNFA8PFCwcFBwsLCwrLCwsLCwsLDc2LDctLCwsLCwsLCwsLDcsLCwsLCwsKywsKys3LCssLCwsLCssK//AABEIALIBGwMBIgACEQEDEQH/xAAcAAACAgMBAQAAAAAAAAAAAAACAwEEAAUHBgj/xABEEAACAgECAgYGBgcFCQEAAAABAgADEQQSBSEGEzFBUWEHInGBkaEUIzJyorEzQ1Jic7LBQmOS0fA0RFOCk6Oz0/EW/8QAGQEBAQEBAQEAAAAAAAAAAAAAAQACAwQF/8QAHBEBAQEAAwEBAQAAAAAAAAAAAAERAhIxIUET/9oADAMBAAIRAxEAPwDpJEUwjoBEdZIMkNCZYhoo8NMMr5MIPFDMjEgPMzEJKyJO6ATIJLTA8WxiWaRWGeV7SIs2RbWSQLhKbiXGMq2CMqKmExbyN8QExTrGFoJmtGEEwS0N1immpWbE75O6JYyN01oPzBJgAyYyjGGYpkGQZuVmw1jIC5grMY4iB9kHfABgsZjk3xRbZK1lsO0ypYZzbRZZFZmGDmKdogkRpWRtnkdSSsS6S3tgskkpFYJEttXEvWY6iZOYW2CViEwDJg5ikOJXePYxLiWrFZ4sx7CLaKwjJgu0NzFESBTCKYRziKYRRRMEtMYQDNBhinIEPMXZEEu2ZizCJIE0BiGIvdI3TcZphg4g7oStNMm0LzmWU9pjaSB7Y1mB5Tc8Y3610Axlg5mLac66Qm0Ss6S2TFssz1a1UKQdssssXiZLs7LBxLT1xZrnk12JgmWFqkvp5alUwDHtXFMsQQRFMssMsWyyRBEWRLJSAa5rUqtFGWdS1daNZa611pzaywhUUZxzJ9s8vw7pJZqtW9VOnX6LW5Q6my0hrMPs3IqqRjPZk9hB74WyenjxvLxu3izLmlQWqWQHAd0yRjJU4JHlDs0uIyixrTAdZcamAa4pQKRb1y5YsS0QoOsXLdsrWLNRkpxEPGOMRRmoAmCTCxMxEFwhC2yQs1owOISiSoh4m5WaiNoPjFhcxtaTUrNgL055lZhNgW7sSrYnMwpiriZuhsIswIcSOrkzMwLuBrkdVLGJBE+e9JS1RgSRmTmKKtpEoW1zZtKlqSTXssA1y06Qeznjs58u2IISmaDplxmzTCujS0tdrNTgVDYxqrBJAdj2E5BwM9xJ5Ccu6W9LdVqry263T11N9VQjtWa8f2mIIy/n3d0t9BOlGpGu0iW51O+4obHLHU4t9U7rOZdV3btp8ORGIqYnp70f12n0q6jWa5rmttrrXS7rDXv2s+cZC+rtPYvwmt6I2XDh/E7w7V10PoFdq8LdbvZ1eup/7L7dvPu5eUuelzjranXGnDLTo91VaMCm5zjfaQfHAA8h5mW2SmnouipbS+p1evTUPTXYr3k7jXWoQHduAWvl3EmHplx1Xo7xOrVaaq+jJpsB2hhtdWBKsrD9oMCDLt1QM1XQ/R/RuH6WkqUYVB3RhtZbbCXcEdx3MZs3eIVLKMSrdVL7vK9hiGquSU7BNpeBKFqzUVUrIlxLNgiGWajKq4JimWWysApNQKpEjEs9XM6qaFV0QmWq6x3zAuJHOdI51Dp4Re2bTQaU2HHhDv0LBjhZJq0SWCOUsrXtzuWIc+EZRhQIHdK9vOPsEQwlapFZ1iWlrbkwXpmWlbEMCHskRWO6mCROa6TW1r/s/E9Xp/3NZSbl9mUO0fCXrelGroVWNmi1qFtuaLPrhyJyyert7POeH16Hu9szbPI6Pp2rfpdLqFwOZqHWqPEnkMCbXR9K9DbyXUIp8LMpj3nl84YW4AkOgmVXI4yjK48UYMPlIdoIhkEWahCdostEPO9I+hej1oJdOrtPZdVhXz5jsM8JpqqeBvYlYXWa7co6+xXrp09T8wgwD65XBPMH1hjPOdZZppuk/BU12nNDOajvWxbUUMyuARnB7eRIinG+mvFL+McQ2aaprerBqorRRu6sHJZieQ5nJJIA5Ca3T26nhWtp+k0bbdOwtSt8BHXmMq6HBHM8wcZ7e8Tt3Rzo5p9BV1dAyzYNt74NtzeLHw8AOQlbpj0bq4jpzS+FsXL0XYy1NuO3zU9hHePPESv8N4rXqqK9RUcpau4Z7VPYVPmDke6NdpyX0b8YfQ6y7hmszX1liogJylWqGRjn3ONmD2HC+M6q0ghniLHjWEVYs0FZzK9ksuIphFKbrF7ZadIplmozSGUQSojWSDtm2STiYBmGUzDqq5zUrNg6dLujm0QHtlzTJgRwqjBapcPfY/hmbyq5c5wJqtQg98itiO+VilW+K6frB6oAnnLaGBwZvDqCOfxEr3sDCXGr9aZlME15l9qcxJGJrWVUUxg04IjsiSg5wKjbRjulc1TcXVHvEqlIaXj9N0z0zfbDoe/Kgr+E/wBJsaeL6aw+rbXz7idp+BnIw8NbiO+eXHZ3ThvELKT1mntKkjblcEMPMHl4TYHpRY/LU6fSakeNtI3/ABHZ8JwKjiFiHKOynxViv5TZ6bpTqUx9aWx3OA/5yxO2V8R0BO46bUaVv29HqC34WwBLycZKGr6Pr7bFaytGp1dO5whOCd45e7znG9P04s/WVo3mpKH+s9N0U4+us1en09dVhtssU4XayqinLMxzyAAzmVid2KQGQRrGLaYaJZIpq48wCYgg1xbVx7tFEzUDkHpz4UqDS61TssLHTWYwGYAb0ceJXDD3jwnvejXEKtVpqGr1NWpc0oXdMI7MAAzNXklDntBm8uoR8b0R9p3LvVW2t4jPYYNOmrQk111oT2lEVC3twOcUr2UkRDrNjZk9sQ9Ug1zpFMkvPTKt+nLh0BKk1WPuXwAHfjAOSP8AQilZq4pq5pE1dq8hbYCD/bC2L/nLdfEbe80WexjU59zgD5ynKKyrjIYPVGQvEsfbptXzVetX4rylijiFDdliZ8CdpHxm5WSBUYYqM2dSqeYwfMHMLq5vWcBpk9XPhG7oVaySkZRYqvVu74tkxLhSA6jxmmWvYxdktOqyvYuYFXdjK7GW3qPxijTLThCjMtVafvJxBVMRgaGnDlAxjOZWann2ySfCTg+EC+ejpTAagieh+jL/AKBgWaZe4j8pwdHnthmYm7bS9vYezsxFnSeUU1daMzKqgszEKqqCzMxOAAB2kmfS/oq6DrwzTdbco+n6pVN5JDdQnaKFPZy/tEdp8QBOJdDdNt4nw1hyI1uk+doE+pCZjlTEEyDIJgkzJYRFssImQTJEssWRHOZoeNcYfT2Kq1i0MuSA4Vwc+Hh2/CagbbEzE1Om45v5GmwEDcdpVwozjJPKKv11uQQ+0KTlVVSG95BjgbTU3pWCXYADme849gldtUGC9WQxdlUE5AGT2nvlC5nO6xuWRk4GCVA8JouMcQSzTOihw1nqbWUA4yN2TnzmgucW6XaTRu4s1P0qzu02lVNqHsw1vYPjnynP+kHpO1TnFAq0yfsIotdh4M7Dn7gJ5njOiapvVzt/KeftrYmReqo6d3g+ulb9/epz8cTY09PKmP1lLLkAeqVcAe/E5+yEQMzOJ1fSdKNIxytvVn97cnz7PnNkNat2PrUtA7CWWzkfP3Ti4eMTUMOw4lidwSxE7ayD+1TY1Rx7Oa/KXKeJEY232jyvqS4f4lIPynEtNx/U1/Zusx4Fiw+Bm10vTXULgNscfvLg/EYjNix2McbcAFhTaCcfUuVb2lXAlqvjKEZK2IP2mQlM/eE5RpOnFf6yojzRgfkcfnNxpOl2nJylr1E9oYMvzHKanKs3jHRE1a2fYsU+xhG2rge2eKo40lvPdTb5+oW+I5y2usbI2FkHL1Vcso9zZ/Ob7s9G+cQCJrk4oezejeViNUfiuRNhVxCsAGypsEgb62S5c/8AKcj4R7RdU4PZGLWccxLOk12mY4WxM/st6jfBpsColqxpjXEOpnoPoyeWZVv0wHOZ7Hq02Jm6W7KcyoUmtGPAnoJxY9mhu970j83la7oBxnu4fd/1NN/7J9KSJ5e9dHzI3o+4z36C/wBz0H8nla3olxGs/WaLWKPEUWMPioM+pZkv6UuS9APRpZW9Ws17MjVsltOkU+srqcq1rd2Dz2j3nunUmjiIBEzeRhJMExpSCUjqwkwGaOKxTLHUUTPN9JeHay2xH0w0xFanAvewMWPkq4+ffPTFYBWMqx5PTcDu2qdXrnQsQxo022is88lSQNzD3y9reJaTTglyuSc/WEDPjgdpkcY6PNexZNVdRkk7UWtgCe3nyPznldT6NrCSRrA5PfZSwPvO8zes4bxPp4jblRCwPq5X1RtxjtPP5TTXdIaWABSxTnt9Uj84d/o81q/Zehx5O6n5rNbqOhXEF7aC33LK2+W6XqJ4nqNNYMB+0AHKtPLajQjcSpBB7METf38B1afb0148+qcj4gTX3aYryZWU+DAqfnJNPZo/KVzo/Kbh6fD5GQKj5y1NG+h8op9EZ6Ejxx8Ii5l7x8DiSaA6ZpDUsO6bglPH5ZhCtTnmOfuimi5wlczctpAfD3RDaEYklNLyO+X9Nxy+v7Nrjy3Ej4GIbQeEU2kYRTfU9Mbx9sJZ95cH5Ymx03TKsn163X7jBh88TxTVMO6KOYYnV9L0vpYbRcpX/h3qCo/xDHwm40vGFK5qPVNyIbT2MFPPs2ElfgBOIbo6nVuhyrMp8VJB+UMT6A0XHnA9aypjnBW5Hq7/ANtMg+8CbBekFJwLVZN3Y1ZXUVn3ocjt7xOB6fpLqU/WFvv+t8+2bbR9NCCOsrzjvRsH4H/OF0/Hb0eizlXcjEdqA4ce1TzEFtLOX0dOKrMB2JxjC6lBaB7GOce4iXU6RLgbdQQO4C9wP5oTnix3/EiZInNJmSJmYamYgMsLMzMEDEwiHBMjpZWLKR0gy0q5qi2qluCY6VJqzA6sy8YE1oxSKQNsvFRBKCalGKeINlYbtAPkwBEtmsSNkdZxqbuAaSz9JptOx8TUgPxAmv1HQXhz/wC77T4122p8t2J6XEjEdGORekHohptFRXbQb91lwqKvYrVqNjNnG3OfV8ZzzU6UgjnkEZ5ztfpVrzo6fLVL/wCKycx1GnyVH92x8O9I6lHg+lDbsgYG3tHtm5//ABmtdRbVpy9VgyjI1ZJHZ9nOe490fwTRgK/Lt2f1nW+jyY0mnHhWPzMJ9pcN1XR7U1/pNNeuO802Y+OMTXPpMcuYPh2H4T6UlfUaSuwYsrrcfvor/mJoa+cfo7Dv+MxkbHMAzvOq6J6Cz7WlqXzq3Un8BE1Op9Heib7DX1fddXH4lJ+ck4tYPFZXatT28vdOtav0ZdvVakHwFtRH4lP9JpdX6OdYv2RTb9yzB/EBIucPpAeyAdAZ7DV9EdXXzfS3Y8UXrB8VzNTboypwQynwYFT8DJNC+kYRRqYd03r1kf8AyKKeKwTSc4W8zamhT3SPoawL6/zMzF5mbp5tODLSN0DMjMtOGbpm6LzIzJYbugl4G6RujpwzdIzF7pBaRwwtBLRReCWijC0HMWWkb5Ie6QWii8EvNDDiYJMSXgl46MNJg7oovB3y1Y876RU3aSvy1CH/ALdk509P1iD+6sJ/xJOkdNuelHldWfwtPBPX9cn8G3+aubjNXeE0cnx+75eM6Pwjlp6R4VrPBcJXCv7R3eU9xw9vqav4aflDfqXyZBMQXgmyOrDy0gmI62R1kdWHEwCYo2QTZLRhpaJurVxh1Vx4OoYfOQXg7o6sarV9F9DZndpqhnvqBpP4CJptX6PNI36N7az4Erag9xAPznrS8E2S1Y51rPRzcP0VtVnkwapv6j5zUv0N1oJH0djjvD1kH35nWuskb4fD9et3SN0Rvmb55Ndup+6RuiN8gvHVixukF5W6yR1kliwXkF5WNkjrIpYNkEvEGyCbIg8vALxJsgGySPLwC8SXgF4hY3wS8rl5BeKOLwS8QXgl4o/fBNkQXg74hQ6UtnTH79Z+c8a6fWqf7i0fjrnrukBzp2+9X/MJ5f8AWL/Ct/nSajFXeFJlX+8O/wAp6vSvitB4Io+U8vwtRsfP7X9Jv6W9RPur+UP0xdNsHrZWLTN0UsGyR1srbpBeKWeskGyVS8HfJLW+YWlcNCzJDZ4svMaLaSSbIPWxbGBmOB7UyJkyeJ6UGYZkyICYJmTIgMgzJk0kGCZEyTKIJmTIoJgGZMikGCZkyICYMyZFIMEzJkQ1/Gv0De1P5xPNN+kX+Db/ADpMmTU8Zq/w77Lfe/pN3V9lfur+UmZJJkTJkkgwTImTQCZEyZFDWGJkyZpYYtpkySJaLmTJqCv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2E7B548D-8B71-4E47-82C1-D826FE9E22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7218"/>
            <a:ext cx="9144000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What About the AST?</a:t>
            </a:r>
            <a:br>
              <a:rPr lang="en-US" sz="2000" i="1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i="1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SDT for Top-Down Parsing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2A81AB30-8273-448E-A4E8-020367304413}"/>
              </a:ext>
            </a:extLst>
          </p:cNvPr>
          <p:cNvSpPr/>
          <p:nvPr/>
        </p:nvSpPr>
        <p:spPr>
          <a:xfrm>
            <a:off x="432315" y="1938514"/>
            <a:ext cx="1114652" cy="46082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i="1" dirty="0"/>
              <a:t>T E’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4A9E3692-AD07-4B95-9942-069AA6102A0F}"/>
              </a:ext>
            </a:extLst>
          </p:cNvPr>
          <p:cNvSpPr/>
          <p:nvPr/>
        </p:nvSpPr>
        <p:spPr>
          <a:xfrm>
            <a:off x="1546967" y="1938514"/>
            <a:ext cx="1008369" cy="46082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4FDA47B5-D503-4120-B0BE-9A2FE05C2FBB}"/>
              </a:ext>
            </a:extLst>
          </p:cNvPr>
          <p:cNvSpPr/>
          <p:nvPr/>
        </p:nvSpPr>
        <p:spPr>
          <a:xfrm>
            <a:off x="635553" y="1567413"/>
            <a:ext cx="6345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err="1"/>
              <a:t>intlit</a:t>
            </a:r>
            <a:endParaRPr lang="en-US" dirty="0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15E27EBA-5D33-4978-8643-5767B2DEB06B}"/>
              </a:ext>
            </a:extLst>
          </p:cNvPr>
          <p:cNvSpPr/>
          <p:nvPr/>
        </p:nvSpPr>
        <p:spPr>
          <a:xfrm>
            <a:off x="2024464" y="1566377"/>
            <a:ext cx="3000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+</a:t>
            </a:r>
            <a:endParaRPr lang="en-US" dirty="0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A5C14E73-F8B0-4810-9091-3FC7A4EE94CA}"/>
              </a:ext>
            </a:extLst>
          </p:cNvPr>
          <p:cNvSpPr/>
          <p:nvPr/>
        </p:nvSpPr>
        <p:spPr>
          <a:xfrm>
            <a:off x="2766175" y="1566376"/>
            <a:ext cx="5541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EOF</a:t>
            </a:r>
            <a:endParaRPr lang="en-US" dirty="0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7CC5B990-22DC-49E8-BE0F-5991EBCB9DDA}"/>
              </a:ext>
            </a:extLst>
          </p:cNvPr>
          <p:cNvSpPr/>
          <p:nvPr/>
        </p:nvSpPr>
        <p:spPr>
          <a:xfrm>
            <a:off x="117351" y="1979802"/>
            <a:ext cx="2968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/>
              <a:t>E</a:t>
            </a:r>
            <a:endParaRPr lang="en-US" dirty="0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2C54F713-9F7E-4C1D-9957-9A4D9E4D66B0}"/>
              </a:ext>
            </a:extLst>
          </p:cNvPr>
          <p:cNvSpPr/>
          <p:nvPr/>
        </p:nvSpPr>
        <p:spPr>
          <a:xfrm>
            <a:off x="2553518" y="1938514"/>
            <a:ext cx="1008369" cy="46082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601544CA-ACC0-452E-B4FA-759255F779DA}"/>
              </a:ext>
            </a:extLst>
          </p:cNvPr>
          <p:cNvSpPr/>
          <p:nvPr/>
        </p:nvSpPr>
        <p:spPr>
          <a:xfrm>
            <a:off x="432315" y="2411659"/>
            <a:ext cx="1114652" cy="46082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i="1" dirty="0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7405631C-2D9C-4F4F-B0FF-B6AB7735028E}"/>
              </a:ext>
            </a:extLst>
          </p:cNvPr>
          <p:cNvSpPr/>
          <p:nvPr/>
        </p:nvSpPr>
        <p:spPr>
          <a:xfrm>
            <a:off x="1546967" y="2411659"/>
            <a:ext cx="1008369" cy="46082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+ </a:t>
            </a:r>
            <a:r>
              <a:rPr lang="en-US" i="1" dirty="0"/>
              <a:t>T</a:t>
            </a:r>
            <a:r>
              <a:rPr lang="en-US" dirty="0"/>
              <a:t> #1 </a:t>
            </a:r>
            <a:r>
              <a:rPr lang="en-US" i="1" dirty="0"/>
              <a:t>E</a:t>
            </a:r>
            <a:r>
              <a:rPr lang="en-US" dirty="0"/>
              <a:t>’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240B9547-A76C-4E79-855C-540337414140}"/>
              </a:ext>
            </a:extLst>
          </p:cNvPr>
          <p:cNvSpPr/>
          <p:nvPr/>
        </p:nvSpPr>
        <p:spPr>
          <a:xfrm>
            <a:off x="2553518" y="2411659"/>
            <a:ext cx="1008369" cy="46082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ε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9A112034-7A41-47FE-AF3F-81A21832FEE8}"/>
              </a:ext>
            </a:extLst>
          </p:cNvPr>
          <p:cNvSpPr/>
          <p:nvPr/>
        </p:nvSpPr>
        <p:spPr>
          <a:xfrm>
            <a:off x="123441" y="2479001"/>
            <a:ext cx="3545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/>
              <a:t>E’</a:t>
            </a:r>
            <a:endParaRPr lang="en-US" dirty="0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C011F459-D97F-4032-89D3-DA01E98DAB69}"/>
              </a:ext>
            </a:extLst>
          </p:cNvPr>
          <p:cNvSpPr/>
          <p:nvPr/>
        </p:nvSpPr>
        <p:spPr>
          <a:xfrm>
            <a:off x="432315" y="2884806"/>
            <a:ext cx="1114652" cy="46082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#2</a:t>
            </a:r>
            <a:r>
              <a:rPr lang="en-US" b="1" dirty="0"/>
              <a:t> </a:t>
            </a:r>
            <a:r>
              <a:rPr lang="en-US" b="1" dirty="0" err="1"/>
              <a:t>intlit</a:t>
            </a:r>
            <a:r>
              <a:rPr lang="en-US" b="1" dirty="0"/>
              <a:t> 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1B457691-B4BA-4388-AB94-38E76032E6CA}"/>
              </a:ext>
            </a:extLst>
          </p:cNvPr>
          <p:cNvSpPr/>
          <p:nvPr/>
        </p:nvSpPr>
        <p:spPr>
          <a:xfrm>
            <a:off x="1546967" y="2884806"/>
            <a:ext cx="1008369" cy="46082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98133FF8-FF57-4B62-BF3E-F5DD7D77B9F0}"/>
              </a:ext>
            </a:extLst>
          </p:cNvPr>
          <p:cNvSpPr/>
          <p:nvPr/>
        </p:nvSpPr>
        <p:spPr>
          <a:xfrm>
            <a:off x="2553518" y="2884806"/>
            <a:ext cx="1008369" cy="46082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324F3832-834A-4409-A09E-9EB0B6A54D31}"/>
              </a:ext>
            </a:extLst>
          </p:cNvPr>
          <p:cNvSpPr/>
          <p:nvPr/>
        </p:nvSpPr>
        <p:spPr>
          <a:xfrm>
            <a:off x="117351" y="2941513"/>
            <a:ext cx="2968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/>
              <a:t>T</a:t>
            </a:r>
            <a:endParaRPr lang="en-US" dirty="0"/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5B1F5633-9774-46D4-B241-3CC609E7473D}"/>
              </a:ext>
            </a:extLst>
          </p:cNvPr>
          <p:cNvSpPr txBox="1"/>
          <p:nvPr/>
        </p:nvSpPr>
        <p:spPr>
          <a:xfrm>
            <a:off x="342288" y="1274114"/>
            <a:ext cx="15179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/>
              <a:t>Selector Table</a:t>
            </a:r>
          </a:p>
        </p:txBody>
      </p:sp>
      <p:sp>
        <p:nvSpPr>
          <p:cNvPr id="54" name="Slide Number Placeholder 3">
            <a:extLst>
              <a:ext uri="{FF2B5EF4-FFF2-40B4-BE49-F238E27FC236}">
                <a16:creationId xmlns:a16="http://schemas.microsoft.com/office/drawing/2014/main" id="{7A48B69A-7F98-4C05-AE5B-BF642E55C0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88573" y="6589986"/>
            <a:ext cx="2057400" cy="257610"/>
          </a:xfrm>
        </p:spPr>
        <p:txBody>
          <a:bodyPr/>
          <a:lstStyle/>
          <a:p>
            <a:fld id="{E2218D17-624A-4996-8458-E634E28CA05F}" type="slidenum">
              <a:rPr lang="en-US" smtClean="0"/>
              <a:t>38</a:t>
            </a:fld>
            <a:endParaRPr lang="en-US" dirty="0"/>
          </a:p>
        </p:txBody>
      </p:sp>
      <p:sp>
        <p:nvSpPr>
          <p:cNvPr id="79" name="Arrow: Right 78">
            <a:extLst>
              <a:ext uri="{FF2B5EF4-FFF2-40B4-BE49-F238E27FC236}">
                <a16:creationId xmlns:a16="http://schemas.microsoft.com/office/drawing/2014/main" id="{EF69E61D-2D97-431B-AAE5-F396896DB8AB}"/>
              </a:ext>
            </a:extLst>
          </p:cNvPr>
          <p:cNvSpPr/>
          <p:nvPr/>
        </p:nvSpPr>
        <p:spPr>
          <a:xfrm>
            <a:off x="3966969" y="5463369"/>
            <a:ext cx="691116" cy="369192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F0D6D0F7-BC3E-45CB-B9F5-057127C4A76E}"/>
              </a:ext>
            </a:extLst>
          </p:cNvPr>
          <p:cNvGrpSpPr/>
          <p:nvPr/>
        </p:nvGrpSpPr>
        <p:grpSpPr>
          <a:xfrm>
            <a:off x="403326" y="4397659"/>
            <a:ext cx="3261775" cy="2139901"/>
            <a:chOff x="403326" y="4397659"/>
            <a:chExt cx="3261775" cy="2139901"/>
          </a:xfrm>
        </p:grpSpPr>
        <p:sp>
          <p:nvSpPr>
            <p:cNvPr id="81" name="eof">
              <a:extLst>
                <a:ext uri="{FF2B5EF4-FFF2-40B4-BE49-F238E27FC236}">
                  <a16:creationId xmlns:a16="http://schemas.microsoft.com/office/drawing/2014/main" id="{9904510B-DC03-4A7E-B74F-A3BCFE83BF32}"/>
                </a:ext>
              </a:extLst>
            </p:cNvPr>
            <p:cNvSpPr/>
            <p:nvPr/>
          </p:nvSpPr>
          <p:spPr>
            <a:xfrm>
              <a:off x="595056" y="5539880"/>
              <a:ext cx="798464" cy="381000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b="1" dirty="0" err="1"/>
                <a:t>eof</a:t>
              </a:r>
              <a:endParaRPr lang="en-US" b="1" dirty="0"/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DE56FE2A-784D-43FD-B9B8-997EF1F15D6F}"/>
                </a:ext>
              </a:extLst>
            </p:cNvPr>
            <p:cNvSpPr txBox="1"/>
            <p:nvPr/>
          </p:nvSpPr>
          <p:spPr>
            <a:xfrm>
              <a:off x="2491762" y="5357782"/>
              <a:ext cx="60305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 P</a:t>
              </a:r>
              <a:r>
                <a:rPr lang="en-US" baseline="-25000" dirty="0"/>
                <a:t>1</a:t>
              </a:r>
              <a:r>
                <a:rPr lang="en-US" dirty="0"/>
                <a:t> =</a:t>
              </a:r>
            </a:p>
          </p:txBody>
        </p:sp>
        <p:sp>
          <p:nvSpPr>
            <p:cNvPr id="83" name="Stack1">
              <a:extLst>
                <a:ext uri="{FF2B5EF4-FFF2-40B4-BE49-F238E27FC236}">
                  <a16:creationId xmlns:a16="http://schemas.microsoft.com/office/drawing/2014/main" id="{FB6731D2-ED50-4462-AD6F-5EDDD87BE96D}"/>
                </a:ext>
              </a:extLst>
            </p:cNvPr>
            <p:cNvSpPr/>
            <p:nvPr/>
          </p:nvSpPr>
          <p:spPr>
            <a:xfrm>
              <a:off x="403326" y="5913785"/>
              <a:ext cx="1114652" cy="6096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Syn.</a:t>
              </a:r>
            </a:p>
            <a:p>
              <a:pPr algn="ctr"/>
              <a:r>
                <a:rPr lang="en-US" dirty="0"/>
                <a:t>Stack</a:t>
              </a:r>
            </a:p>
          </p:txBody>
        </p:sp>
        <p:sp>
          <p:nvSpPr>
            <p:cNvPr id="84" name="Rectangle 83">
              <a:extLst>
                <a:ext uri="{FF2B5EF4-FFF2-40B4-BE49-F238E27FC236}">
                  <a16:creationId xmlns:a16="http://schemas.microsoft.com/office/drawing/2014/main" id="{5BFB62F2-522D-4FD7-B9B0-43B3760E6417}"/>
                </a:ext>
              </a:extLst>
            </p:cNvPr>
            <p:cNvSpPr/>
            <p:nvPr/>
          </p:nvSpPr>
          <p:spPr>
            <a:xfrm>
              <a:off x="2491761" y="5913785"/>
              <a:ext cx="1173339" cy="6096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Look</a:t>
              </a:r>
            </a:p>
            <a:p>
              <a:pPr algn="ctr"/>
              <a:r>
                <a:rPr lang="en-US" dirty="0"/>
                <a:t>Ahead</a:t>
              </a:r>
            </a:p>
          </p:txBody>
        </p:sp>
        <p:sp>
          <p:nvSpPr>
            <p:cNvPr id="85" name="lPar2">
              <a:extLst>
                <a:ext uri="{FF2B5EF4-FFF2-40B4-BE49-F238E27FC236}">
                  <a16:creationId xmlns:a16="http://schemas.microsoft.com/office/drawing/2014/main" id="{0521BC75-0B8D-4494-B271-74F46969C73F}"/>
                </a:ext>
              </a:extLst>
            </p:cNvPr>
            <p:cNvSpPr/>
            <p:nvPr/>
          </p:nvSpPr>
          <p:spPr>
            <a:xfrm>
              <a:off x="595055" y="5156117"/>
              <a:ext cx="798661" cy="381000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i="1" dirty="0"/>
                <a:t>E’</a:t>
              </a:r>
            </a:p>
          </p:txBody>
        </p:sp>
        <p:sp>
          <p:nvSpPr>
            <p:cNvPr id="86" name="Stack1">
              <a:extLst>
                <a:ext uri="{FF2B5EF4-FFF2-40B4-BE49-F238E27FC236}">
                  <a16:creationId xmlns:a16="http://schemas.microsoft.com/office/drawing/2014/main" id="{E075AD96-5600-460C-A444-73AF0DDE3CB8}"/>
                </a:ext>
              </a:extLst>
            </p:cNvPr>
            <p:cNvSpPr/>
            <p:nvPr/>
          </p:nvSpPr>
          <p:spPr>
            <a:xfrm>
              <a:off x="1575295" y="5927960"/>
              <a:ext cx="839366" cy="6096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Sem.</a:t>
              </a:r>
            </a:p>
            <a:p>
              <a:pPr algn="ctr"/>
              <a:r>
                <a:rPr lang="en-US" dirty="0"/>
                <a:t>Stack</a:t>
              </a:r>
            </a:p>
          </p:txBody>
        </p:sp>
        <p:sp>
          <p:nvSpPr>
            <p:cNvPr id="87" name="Rectangle 86">
              <a:extLst>
                <a:ext uri="{FF2B5EF4-FFF2-40B4-BE49-F238E27FC236}">
                  <a16:creationId xmlns:a16="http://schemas.microsoft.com/office/drawing/2014/main" id="{348E2270-8B62-4BD3-84AC-CDEF736FE30D}"/>
                </a:ext>
              </a:extLst>
            </p:cNvPr>
            <p:cNvSpPr/>
            <p:nvPr/>
          </p:nvSpPr>
          <p:spPr>
            <a:xfrm>
              <a:off x="2973985" y="5274151"/>
              <a:ext cx="691116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b="1" dirty="0" err="1"/>
                <a:t>intlit</a:t>
              </a:r>
              <a:endParaRPr lang="en-US" b="1" dirty="0"/>
            </a:p>
            <a:p>
              <a:r>
                <a:rPr lang="en-US" b="1" dirty="0"/>
                <a:t>  (7)</a:t>
              </a:r>
            </a:p>
          </p:txBody>
        </p:sp>
        <p:sp>
          <p:nvSpPr>
            <p:cNvPr id="88" name="lPar2">
              <a:extLst>
                <a:ext uri="{FF2B5EF4-FFF2-40B4-BE49-F238E27FC236}">
                  <a16:creationId xmlns:a16="http://schemas.microsoft.com/office/drawing/2014/main" id="{B80D8D0F-0B97-481A-A256-87A90D6DDBEF}"/>
                </a:ext>
              </a:extLst>
            </p:cNvPr>
            <p:cNvSpPr/>
            <p:nvPr/>
          </p:nvSpPr>
          <p:spPr>
            <a:xfrm>
              <a:off x="598597" y="4776891"/>
              <a:ext cx="798661" cy="381000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b="1" dirty="0" err="1"/>
                <a:t>intlit</a:t>
              </a:r>
              <a:r>
                <a:rPr lang="en-US" i="1" dirty="0"/>
                <a:t> </a:t>
              </a:r>
            </a:p>
          </p:txBody>
        </p:sp>
        <p:sp>
          <p:nvSpPr>
            <p:cNvPr id="89" name="lPar2">
              <a:extLst>
                <a:ext uri="{FF2B5EF4-FFF2-40B4-BE49-F238E27FC236}">
                  <a16:creationId xmlns:a16="http://schemas.microsoft.com/office/drawing/2014/main" id="{5EC23723-8934-427F-AAB6-0B1BBDA8403A}"/>
                </a:ext>
              </a:extLst>
            </p:cNvPr>
            <p:cNvSpPr/>
            <p:nvPr/>
          </p:nvSpPr>
          <p:spPr>
            <a:xfrm>
              <a:off x="591506" y="4397659"/>
              <a:ext cx="798661" cy="381000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i="1" dirty="0"/>
                <a:t>#2</a:t>
              </a:r>
            </a:p>
          </p:txBody>
        </p:sp>
      </p:grpSp>
      <p:sp>
        <p:nvSpPr>
          <p:cNvPr id="74" name="eof">
            <a:extLst>
              <a:ext uri="{FF2B5EF4-FFF2-40B4-BE49-F238E27FC236}">
                <a16:creationId xmlns:a16="http://schemas.microsoft.com/office/drawing/2014/main" id="{CC000D7F-3715-4CBF-AAE9-FD09863876F2}"/>
              </a:ext>
            </a:extLst>
          </p:cNvPr>
          <p:cNvSpPr/>
          <p:nvPr/>
        </p:nvSpPr>
        <p:spPr>
          <a:xfrm>
            <a:off x="5091062" y="5519641"/>
            <a:ext cx="798464" cy="381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err="1"/>
              <a:t>eof</a:t>
            </a:r>
            <a:endParaRPr lang="en-US" b="1" dirty="0"/>
          </a:p>
        </p:txBody>
      </p:sp>
      <p:sp>
        <p:nvSpPr>
          <p:cNvPr id="75" name="lPar2">
            <a:extLst>
              <a:ext uri="{FF2B5EF4-FFF2-40B4-BE49-F238E27FC236}">
                <a16:creationId xmlns:a16="http://schemas.microsoft.com/office/drawing/2014/main" id="{B5B946E6-6D19-4403-8EA6-F20228E40649}"/>
              </a:ext>
            </a:extLst>
          </p:cNvPr>
          <p:cNvSpPr/>
          <p:nvPr/>
        </p:nvSpPr>
        <p:spPr>
          <a:xfrm>
            <a:off x="5091061" y="5135878"/>
            <a:ext cx="798661" cy="381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i="1" dirty="0"/>
              <a:t>E’</a:t>
            </a:r>
          </a:p>
        </p:txBody>
      </p:sp>
      <p:sp>
        <p:nvSpPr>
          <p:cNvPr id="76" name="lPar2">
            <a:extLst>
              <a:ext uri="{FF2B5EF4-FFF2-40B4-BE49-F238E27FC236}">
                <a16:creationId xmlns:a16="http://schemas.microsoft.com/office/drawing/2014/main" id="{1D9E12CE-79C5-4ECB-97BC-4D7A8B6B9504}"/>
              </a:ext>
            </a:extLst>
          </p:cNvPr>
          <p:cNvSpPr/>
          <p:nvPr/>
        </p:nvSpPr>
        <p:spPr>
          <a:xfrm>
            <a:off x="5094603" y="4756652"/>
            <a:ext cx="798661" cy="381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err="1"/>
              <a:t>intlit</a:t>
            </a:r>
            <a:r>
              <a:rPr lang="en-US" i="1" dirty="0"/>
              <a:t>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D59BEBD-B08F-42A3-8B59-C4DEB6F88D4C}"/>
              </a:ext>
            </a:extLst>
          </p:cNvPr>
          <p:cNvSpPr txBox="1"/>
          <p:nvPr/>
        </p:nvSpPr>
        <p:spPr>
          <a:xfrm>
            <a:off x="2700669" y="3646965"/>
            <a:ext cx="23936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/>
              <a:t>Token Stream:</a:t>
            </a:r>
            <a:r>
              <a:rPr lang="en-US" dirty="0"/>
              <a:t> 7 + 8 + 9</a:t>
            </a: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5453E13A-6080-4C93-8B12-A47184538CF5}"/>
              </a:ext>
            </a:extLst>
          </p:cNvPr>
          <p:cNvSpPr/>
          <p:nvPr/>
        </p:nvSpPr>
        <p:spPr>
          <a:xfrm>
            <a:off x="7109843" y="5917328"/>
            <a:ext cx="1173339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Look</a:t>
            </a:r>
          </a:p>
          <a:p>
            <a:pPr algn="ctr"/>
            <a:r>
              <a:rPr lang="en-US" dirty="0"/>
              <a:t>Ahead</a:t>
            </a:r>
          </a:p>
        </p:txBody>
      </p:sp>
      <p:sp>
        <p:nvSpPr>
          <p:cNvPr id="63" name="Stack1">
            <a:extLst>
              <a:ext uri="{FF2B5EF4-FFF2-40B4-BE49-F238E27FC236}">
                <a16:creationId xmlns:a16="http://schemas.microsoft.com/office/drawing/2014/main" id="{4A39E408-B20A-4CCB-BA79-12BD13EC1109}"/>
              </a:ext>
            </a:extLst>
          </p:cNvPr>
          <p:cNvSpPr/>
          <p:nvPr/>
        </p:nvSpPr>
        <p:spPr>
          <a:xfrm>
            <a:off x="6193377" y="5931503"/>
            <a:ext cx="839366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Sem.</a:t>
            </a:r>
          </a:p>
          <a:p>
            <a:pPr algn="ctr"/>
            <a:r>
              <a:rPr lang="en-US" dirty="0"/>
              <a:t>Stack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03F3ED00-C3FE-4C36-AC4E-F56FC871B94F}"/>
              </a:ext>
            </a:extLst>
          </p:cNvPr>
          <p:cNvSpPr/>
          <p:nvPr/>
        </p:nvSpPr>
        <p:spPr>
          <a:xfrm>
            <a:off x="7669685" y="4757992"/>
            <a:ext cx="1173339" cy="50799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/>
              <a:t>IntLitNode</a:t>
            </a:r>
            <a:endParaRPr lang="en-US" dirty="0"/>
          </a:p>
          <a:p>
            <a:pPr algn="ctr"/>
            <a:r>
              <a:rPr lang="en-US" dirty="0"/>
              <a:t>value: 7</a:t>
            </a:r>
          </a:p>
        </p:txBody>
      </p:sp>
      <p:sp>
        <p:nvSpPr>
          <p:cNvPr id="69" name="lPar2">
            <a:extLst>
              <a:ext uri="{FF2B5EF4-FFF2-40B4-BE49-F238E27FC236}">
                <a16:creationId xmlns:a16="http://schemas.microsoft.com/office/drawing/2014/main" id="{F629A6E6-78B9-4CFD-8D46-7E7C21D901E0}"/>
              </a:ext>
            </a:extLst>
          </p:cNvPr>
          <p:cNvSpPr/>
          <p:nvPr/>
        </p:nvSpPr>
        <p:spPr>
          <a:xfrm>
            <a:off x="6177194" y="5543125"/>
            <a:ext cx="798661" cy="381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i="1" dirty="0" err="1"/>
              <a:t>Ptr</a:t>
            </a:r>
            <a:r>
              <a:rPr lang="en-US" i="1" dirty="0"/>
              <a:t>:</a:t>
            </a:r>
          </a:p>
        </p:txBody>
      </p:sp>
      <p:sp>
        <p:nvSpPr>
          <p:cNvPr id="70" name="Freeform: Shape 69">
            <a:extLst>
              <a:ext uri="{FF2B5EF4-FFF2-40B4-BE49-F238E27FC236}">
                <a16:creationId xmlns:a16="http://schemas.microsoft.com/office/drawing/2014/main" id="{78F29405-15DD-4568-B3CD-7952B0AB8F05}"/>
              </a:ext>
            </a:extLst>
          </p:cNvPr>
          <p:cNvSpPr/>
          <p:nvPr/>
        </p:nvSpPr>
        <p:spPr>
          <a:xfrm>
            <a:off x="6741511" y="4985330"/>
            <a:ext cx="928174" cy="740639"/>
          </a:xfrm>
          <a:custGeom>
            <a:avLst/>
            <a:gdLst>
              <a:gd name="connsiteX0" fmla="*/ 0 w 754912"/>
              <a:gd name="connsiteY0" fmla="*/ 1626781 h 1626781"/>
              <a:gd name="connsiteX1" fmla="*/ 404037 w 754912"/>
              <a:gd name="connsiteY1" fmla="*/ 1137683 h 1626781"/>
              <a:gd name="connsiteX2" fmla="*/ 212651 w 754912"/>
              <a:gd name="connsiteY2" fmla="*/ 265814 h 1626781"/>
              <a:gd name="connsiteX3" fmla="*/ 754912 w 754912"/>
              <a:gd name="connsiteY3" fmla="*/ 0 h 1626781"/>
              <a:gd name="connsiteX0" fmla="*/ 0 w 754912"/>
              <a:gd name="connsiteY0" fmla="*/ 1626781 h 1626781"/>
              <a:gd name="connsiteX1" fmla="*/ 404037 w 754912"/>
              <a:gd name="connsiteY1" fmla="*/ 1137683 h 1626781"/>
              <a:gd name="connsiteX2" fmla="*/ 754912 w 754912"/>
              <a:gd name="connsiteY2" fmla="*/ 0 h 1626781"/>
              <a:gd name="connsiteX0" fmla="*/ 0 w 754912"/>
              <a:gd name="connsiteY0" fmla="*/ 1626781 h 1626781"/>
              <a:gd name="connsiteX1" fmla="*/ 754912 w 754912"/>
              <a:gd name="connsiteY1" fmla="*/ 0 h 1626781"/>
              <a:gd name="connsiteX0" fmla="*/ 0 w 754912"/>
              <a:gd name="connsiteY0" fmla="*/ 1626781 h 1626781"/>
              <a:gd name="connsiteX1" fmla="*/ 754912 w 754912"/>
              <a:gd name="connsiteY1" fmla="*/ 0 h 1626781"/>
              <a:gd name="connsiteX0" fmla="*/ 0 w 754912"/>
              <a:gd name="connsiteY0" fmla="*/ 1626781 h 1626781"/>
              <a:gd name="connsiteX1" fmla="*/ 754912 w 754912"/>
              <a:gd name="connsiteY1" fmla="*/ 0 h 1626781"/>
              <a:gd name="connsiteX0" fmla="*/ 0 w 754912"/>
              <a:gd name="connsiteY0" fmla="*/ 1626781 h 1626781"/>
              <a:gd name="connsiteX1" fmla="*/ 754912 w 754912"/>
              <a:gd name="connsiteY1" fmla="*/ 0 h 1626781"/>
              <a:gd name="connsiteX0" fmla="*/ 0 w 797442"/>
              <a:gd name="connsiteY0" fmla="*/ 956930 h 956930"/>
              <a:gd name="connsiteX1" fmla="*/ 797442 w 797442"/>
              <a:gd name="connsiteY1" fmla="*/ 0 h 956930"/>
              <a:gd name="connsiteX0" fmla="*/ 0 w 797442"/>
              <a:gd name="connsiteY0" fmla="*/ 957773 h 957773"/>
              <a:gd name="connsiteX1" fmla="*/ 797442 w 797442"/>
              <a:gd name="connsiteY1" fmla="*/ 843 h 957773"/>
              <a:gd name="connsiteX0" fmla="*/ 0 w 797442"/>
              <a:gd name="connsiteY0" fmla="*/ 957628 h 962428"/>
              <a:gd name="connsiteX1" fmla="*/ 797442 w 797442"/>
              <a:gd name="connsiteY1" fmla="*/ 698 h 962428"/>
              <a:gd name="connsiteX0" fmla="*/ 0 w 797442"/>
              <a:gd name="connsiteY0" fmla="*/ 957539 h 989653"/>
              <a:gd name="connsiteX1" fmla="*/ 797442 w 797442"/>
              <a:gd name="connsiteY1" fmla="*/ 609 h 989653"/>
              <a:gd name="connsiteX0" fmla="*/ 0 w 776177"/>
              <a:gd name="connsiteY0" fmla="*/ 0 h 244549"/>
              <a:gd name="connsiteX1" fmla="*/ 776177 w 776177"/>
              <a:gd name="connsiteY1" fmla="*/ 244549 h 244549"/>
              <a:gd name="connsiteX0" fmla="*/ 0 w 786810"/>
              <a:gd name="connsiteY0" fmla="*/ 0 h 340242"/>
              <a:gd name="connsiteX1" fmla="*/ 786810 w 786810"/>
              <a:gd name="connsiteY1" fmla="*/ 340242 h 340242"/>
              <a:gd name="connsiteX0" fmla="*/ 0 w 786810"/>
              <a:gd name="connsiteY0" fmla="*/ 0 h 429142"/>
              <a:gd name="connsiteX1" fmla="*/ 786810 w 786810"/>
              <a:gd name="connsiteY1" fmla="*/ 340242 h 429142"/>
              <a:gd name="connsiteX0" fmla="*/ 0 w 786810"/>
              <a:gd name="connsiteY0" fmla="*/ 27591 h 419849"/>
              <a:gd name="connsiteX1" fmla="*/ 786810 w 786810"/>
              <a:gd name="connsiteY1" fmla="*/ 367833 h 419849"/>
              <a:gd name="connsiteX0" fmla="*/ 0 w 786810"/>
              <a:gd name="connsiteY0" fmla="*/ 35875 h 240611"/>
              <a:gd name="connsiteX1" fmla="*/ 786810 w 786810"/>
              <a:gd name="connsiteY1" fmla="*/ 174098 h 240611"/>
              <a:gd name="connsiteX0" fmla="*/ 0 w 3798620"/>
              <a:gd name="connsiteY0" fmla="*/ 10451 h 1821639"/>
              <a:gd name="connsiteX1" fmla="*/ 3798620 w 3798620"/>
              <a:gd name="connsiteY1" fmla="*/ 1801240 h 1821639"/>
              <a:gd name="connsiteX0" fmla="*/ 130986 w 3929606"/>
              <a:gd name="connsiteY0" fmla="*/ 0 h 1827365"/>
              <a:gd name="connsiteX1" fmla="*/ 3929606 w 3929606"/>
              <a:gd name="connsiteY1" fmla="*/ 1790789 h 1827365"/>
              <a:gd name="connsiteX0" fmla="*/ 145941 w 3944561"/>
              <a:gd name="connsiteY0" fmla="*/ 0 h 1790790"/>
              <a:gd name="connsiteX1" fmla="*/ 3944561 w 3944561"/>
              <a:gd name="connsiteY1" fmla="*/ 1790789 h 1790790"/>
              <a:gd name="connsiteX0" fmla="*/ 1362315 w 1362315"/>
              <a:gd name="connsiteY0" fmla="*/ 0 h 2746489"/>
              <a:gd name="connsiteX1" fmla="*/ 303177 w 1362315"/>
              <a:gd name="connsiteY1" fmla="*/ 2746490 h 2746489"/>
              <a:gd name="connsiteX0" fmla="*/ 365751 w 1314486"/>
              <a:gd name="connsiteY0" fmla="*/ 26906 h 347450"/>
              <a:gd name="connsiteX1" fmla="*/ 1314487 w 1314486"/>
              <a:gd name="connsiteY1" fmla="*/ 165130 h 347450"/>
              <a:gd name="connsiteX0" fmla="*/ 1 w 948736"/>
              <a:gd name="connsiteY0" fmla="*/ 173676 h 311901"/>
              <a:gd name="connsiteX1" fmla="*/ 948737 w 948736"/>
              <a:gd name="connsiteY1" fmla="*/ 311900 h 311901"/>
              <a:gd name="connsiteX0" fmla="*/ 0 w 2827068"/>
              <a:gd name="connsiteY0" fmla="*/ 1380515 h 1380646"/>
              <a:gd name="connsiteX1" fmla="*/ 2827069 w 2827068"/>
              <a:gd name="connsiteY1" fmla="*/ 125008 h 1380646"/>
              <a:gd name="connsiteX0" fmla="*/ 0 w 2827068"/>
              <a:gd name="connsiteY0" fmla="*/ 1386916 h 1386915"/>
              <a:gd name="connsiteX1" fmla="*/ 2827069 w 2827068"/>
              <a:gd name="connsiteY1" fmla="*/ 131409 h 13869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827068" h="1386915">
                <a:moveTo>
                  <a:pt x="0" y="1386916"/>
                </a:moveTo>
                <a:cubicBezTo>
                  <a:pt x="1577476" y="1285803"/>
                  <a:pt x="2035520" y="-489468"/>
                  <a:pt x="2827069" y="131409"/>
                </a:cubicBezTo>
              </a:path>
            </a:pathLst>
          </a:custGeom>
          <a:noFill/>
          <a:ln>
            <a:head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Stack1">
            <a:extLst>
              <a:ext uri="{FF2B5EF4-FFF2-40B4-BE49-F238E27FC236}">
                <a16:creationId xmlns:a16="http://schemas.microsoft.com/office/drawing/2014/main" id="{98DE263D-39ED-42B2-9847-4BD7F5753B7C}"/>
              </a:ext>
            </a:extLst>
          </p:cNvPr>
          <p:cNvSpPr/>
          <p:nvPr/>
        </p:nvSpPr>
        <p:spPr>
          <a:xfrm>
            <a:off x="4979239" y="5927960"/>
            <a:ext cx="1114652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Syn.</a:t>
            </a:r>
          </a:p>
          <a:p>
            <a:pPr algn="ctr"/>
            <a:r>
              <a:rPr lang="en-US" dirty="0"/>
              <a:t>Stack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E363B380-C9AB-49BF-82E2-D30AA5320291}"/>
              </a:ext>
            </a:extLst>
          </p:cNvPr>
          <p:cNvSpPr txBox="1"/>
          <p:nvPr/>
        </p:nvSpPr>
        <p:spPr>
          <a:xfrm>
            <a:off x="7114837" y="5377616"/>
            <a:ext cx="6030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 P</a:t>
            </a:r>
            <a:r>
              <a:rPr lang="en-US" baseline="-25000" dirty="0"/>
              <a:t>1</a:t>
            </a:r>
            <a:r>
              <a:rPr lang="en-US" dirty="0"/>
              <a:t> =</a:t>
            </a:r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53A68DF5-5BD9-4796-AA8C-A2B61EE5BB63}"/>
              </a:ext>
            </a:extLst>
          </p:cNvPr>
          <p:cNvSpPr/>
          <p:nvPr/>
        </p:nvSpPr>
        <p:spPr>
          <a:xfrm>
            <a:off x="7597060" y="5293985"/>
            <a:ext cx="6911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err="1"/>
              <a:t>intlit</a:t>
            </a:r>
            <a:endParaRPr lang="en-US" b="1" dirty="0"/>
          </a:p>
          <a:p>
            <a:r>
              <a:rPr lang="en-US" b="1" dirty="0"/>
              <a:t>  (7)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001CECCF-2130-4253-920B-C110A9B6C836}"/>
              </a:ext>
            </a:extLst>
          </p:cNvPr>
          <p:cNvSpPr txBox="1"/>
          <p:nvPr/>
        </p:nvSpPr>
        <p:spPr>
          <a:xfrm>
            <a:off x="4073635" y="1232243"/>
            <a:ext cx="26984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/>
              <a:t>AST Building Stack Actions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84B285D0-2667-4464-BAB8-BFA36958B0E7}"/>
              </a:ext>
            </a:extLst>
          </p:cNvPr>
          <p:cNvSpPr txBox="1"/>
          <p:nvPr/>
        </p:nvSpPr>
        <p:spPr>
          <a:xfrm>
            <a:off x="3817797" y="1537043"/>
            <a:ext cx="417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#1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B5A13320-4635-4DB1-A1F3-F9512310D74D}"/>
              </a:ext>
            </a:extLst>
          </p:cNvPr>
          <p:cNvSpPr txBox="1"/>
          <p:nvPr/>
        </p:nvSpPr>
        <p:spPr>
          <a:xfrm>
            <a:off x="3817797" y="2714752"/>
            <a:ext cx="417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#2</a:t>
            </a: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D1E8D51E-2686-4C46-A820-A1318C2B96AE}"/>
              </a:ext>
            </a:extLst>
          </p:cNvPr>
          <p:cNvSpPr/>
          <p:nvPr/>
        </p:nvSpPr>
        <p:spPr>
          <a:xfrm>
            <a:off x="4111505" y="1537043"/>
            <a:ext cx="3250826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/>
              <a:t>tTrans</a:t>
            </a:r>
            <a:r>
              <a:rPr lang="en-US" dirty="0"/>
              <a:t> = </a:t>
            </a:r>
            <a:r>
              <a:rPr lang="en-US" dirty="0" err="1"/>
              <a:t>sem.pop</a:t>
            </a:r>
            <a:r>
              <a:rPr lang="en-US" dirty="0"/>
              <a:t>() ; </a:t>
            </a:r>
          </a:p>
          <a:p>
            <a:r>
              <a:rPr lang="en-US" dirty="0" err="1"/>
              <a:t>eTrans</a:t>
            </a:r>
            <a:r>
              <a:rPr lang="en-US" dirty="0"/>
              <a:t> = </a:t>
            </a:r>
            <a:r>
              <a:rPr lang="en-US" dirty="0" err="1"/>
              <a:t>sem.pop</a:t>
            </a:r>
            <a:r>
              <a:rPr lang="en-US" dirty="0"/>
              <a:t>() ; </a:t>
            </a:r>
          </a:p>
          <a:p>
            <a:r>
              <a:rPr lang="en-US" dirty="0" err="1"/>
              <a:t>LTrans</a:t>
            </a:r>
            <a:r>
              <a:rPr lang="en-US" dirty="0"/>
              <a:t> = </a:t>
            </a:r>
            <a:r>
              <a:rPr lang="en-US" dirty="0" err="1"/>
              <a:t>PlusNode</a:t>
            </a:r>
            <a:r>
              <a:rPr lang="en-US" dirty="0"/>
              <a:t>(</a:t>
            </a:r>
            <a:r>
              <a:rPr lang="en-US" dirty="0" err="1"/>
              <a:t>eTrans,tTrans</a:t>
            </a:r>
            <a:r>
              <a:rPr lang="en-US" dirty="0"/>
              <a:t>)</a:t>
            </a:r>
          </a:p>
          <a:p>
            <a:r>
              <a:rPr lang="en-US" dirty="0" err="1"/>
              <a:t>sem.push</a:t>
            </a:r>
            <a:r>
              <a:rPr lang="en-US" dirty="0"/>
              <a:t>(</a:t>
            </a:r>
            <a:r>
              <a:rPr lang="en-US" dirty="0" err="1"/>
              <a:t>LTrans</a:t>
            </a:r>
            <a:r>
              <a:rPr lang="en-US" dirty="0"/>
              <a:t>)</a:t>
            </a: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4103BF35-F3F0-47CC-A084-21F0C74BC906}"/>
              </a:ext>
            </a:extLst>
          </p:cNvPr>
          <p:cNvSpPr/>
          <p:nvPr/>
        </p:nvSpPr>
        <p:spPr>
          <a:xfrm>
            <a:off x="4073635" y="2689939"/>
            <a:ext cx="322690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/>
              <a:t>LTrans</a:t>
            </a:r>
            <a:r>
              <a:rPr lang="en-US" dirty="0"/>
              <a:t> =  </a:t>
            </a:r>
            <a:r>
              <a:rPr lang="en-US" dirty="0" err="1"/>
              <a:t>IntLitNode</a:t>
            </a:r>
            <a:r>
              <a:rPr lang="en-US" dirty="0"/>
              <a:t>(</a:t>
            </a:r>
            <a:r>
              <a:rPr lang="en-US" b="1" dirty="0" err="1"/>
              <a:t>intlit</a:t>
            </a:r>
            <a:r>
              <a:rPr lang="en-US" dirty="0" err="1"/>
              <a:t>.value</a:t>
            </a:r>
            <a:r>
              <a:rPr lang="en-US" dirty="0"/>
              <a:t>)</a:t>
            </a:r>
          </a:p>
          <a:p>
            <a:r>
              <a:rPr lang="en-US" dirty="0" err="1"/>
              <a:t>sem.push</a:t>
            </a:r>
            <a:r>
              <a:rPr lang="en-US" dirty="0"/>
              <a:t>(</a:t>
            </a:r>
            <a:r>
              <a:rPr lang="en-US" dirty="0" err="1"/>
              <a:t>LTrans</a:t>
            </a:r>
            <a:r>
              <a:rPr lang="en-US" dirty="0"/>
              <a:t>) </a:t>
            </a:r>
          </a:p>
        </p:txBody>
      </p:sp>
    </p:spTree>
    <p:extLst>
      <p:ext uri="{BB962C8B-B14F-4D97-AF65-F5344CB8AC3E}">
        <p14:creationId xmlns:p14="http://schemas.microsoft.com/office/powerpoint/2010/main" val="56571581"/>
      </p:ext>
    </p:extLst>
  </p:cSld>
  <p:clrMapOvr>
    <a:masterClrMapping/>
  </p:clrMapOvr>
</p:sld>
</file>

<file path=ppt/slides/slide39.xml><?xml version="1.0" encoding="utf-8"?>
<p:sld xmlns:a16="http://schemas.microsoft.com/office/drawing/2014/main" xmlns:a14="http://schemas.microsoft.com/office/drawing/2010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Sponge Bob - A Few Moments Later (With Download Link ...">
            <a:extLst>
              <a:ext uri="{FF2B5EF4-FFF2-40B4-BE49-F238E27FC236}">
                <a16:creationId xmlns:a16="http://schemas.microsoft.com/office/drawing/2014/main" id="{C735FFFB-C6B4-45C0-B22B-82BB3E4EE69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86" r="12614"/>
          <a:stretch/>
        </p:blipFill>
        <p:spPr bwMode="auto">
          <a:xfrm>
            <a:off x="20" y="10"/>
            <a:ext cx="9143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4" name="Slide Number Placeholder 3">
            <a:extLst>
              <a:ext uri="{FF2B5EF4-FFF2-40B4-BE49-F238E27FC236}">
                <a16:creationId xmlns:a16="http://schemas.microsoft.com/office/drawing/2014/main" id="{7A48B69A-7F98-4C05-AE5B-BF642E55C0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</a:pPr>
            <a:fld id="{E2218D17-624A-4996-8458-E634E28CA05F}" type="slidenum">
              <a:rPr lang="en-US">
                <a:solidFill>
                  <a:srgbClr val="FFFFFF"/>
                </a:solidFill>
              </a:rPr>
              <a:pPr defTabSz="914400">
                <a:spcAft>
                  <a:spcPts val="600"/>
                </a:spcAft>
              </a:pPr>
              <a:t>39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AutoShape 2" descr="data:image/jpeg;base64,/9j/4AAQSkZJRgABAQAAAQABAAD/2wCEAAkGBxAQDw8PDxAPDw8NDw0NDw0NDw8NDQ0NFBEWFhQRFBQYHCggGBolGxQUITEiJSkrLi4uFx8zODMsNyguLisBCgoKDgwNFA8PFCwcFBwsLCwrLCwsLCwsLDc2LDctLCwsLCwsLCwsLDcsLCwsLCwsKywsKys3LCssLCwsLCssK//AABEIALIBGwMBIgACEQEDEQH/xAAcAAACAgMBAQAAAAAAAAAAAAACAwEEAAUHBgj/xABEEAACAgECAgYGBgcFCQEAAAABAgADEQQSBSEGEzFBUWEHInGBkaEUIzJyorEzQ1Jic7LBQmOS0fA0RFOCk6Oz0/EW/8QAGQEBAQEBAQEAAAAAAAAAAAAAAQACAwQF/8QAHBEBAQEAAwEBAQAAAAAAAAAAAAERAhIxIUET/9oADAMBAAIRAxEAPwDpJEUwjoBEdZIMkNCZYhoo8NMMr5MIPFDMjEgPMzEJKyJO6ATIJLTA8WxiWaRWGeV7SIs2RbWSQLhKbiXGMq2CMqKmExbyN8QExTrGFoJmtGEEwS0N1immpWbE75O6JYyN01oPzBJgAyYyjGGYpkGQZuVmw1jIC5grMY4iB9kHfABgsZjk3xRbZK1lsO0ypYZzbRZZFZmGDmKdogkRpWRtnkdSSsS6S3tgskkpFYJEttXEvWY6iZOYW2CViEwDJg5ikOJXePYxLiWrFZ4sx7CLaKwjJgu0NzFESBTCKYRziKYRRRMEtMYQDNBhinIEPMXZEEu2ZizCJIE0BiGIvdI3TcZphg4g7oStNMm0LzmWU9pjaSB7Y1mB5Tc8Y3610Axlg5mLac66Qm0Ss6S2TFssz1a1UKQdssssXiZLs7LBxLT1xZrnk12JgmWFqkvp5alUwDHtXFMsQQRFMssMsWyyRBEWRLJSAa5rUqtFGWdS1daNZa611pzaywhUUZxzJ9s8vw7pJZqtW9VOnX6LW5Q6my0hrMPs3IqqRjPZk9hB74WyenjxvLxu3izLmlQWqWQHAd0yRjJU4JHlDs0uIyixrTAdZcamAa4pQKRb1y5YsS0QoOsXLdsrWLNRkpxEPGOMRRmoAmCTCxMxEFwhC2yQs1owOISiSoh4m5WaiNoPjFhcxtaTUrNgL055lZhNgW7sSrYnMwpiriZuhsIswIcSOrkzMwLuBrkdVLGJBE+e9JS1RgSRmTmKKtpEoW1zZtKlqSTXssA1y06Qeznjs58u2IISmaDplxmzTCujS0tdrNTgVDYxqrBJAdj2E5BwM9xJ5Ccu6W9LdVqry263T11N9VQjtWa8f2mIIy/n3d0t9BOlGpGu0iW51O+4obHLHU4t9U7rOZdV3btp8ORGIqYnp70f12n0q6jWa5rmttrrXS7rDXv2s+cZC+rtPYvwmt6I2XDh/E7w7V10PoFdq8LdbvZ1eup/7L7dvPu5eUuelzjranXGnDLTo91VaMCm5zjfaQfHAA8h5mW2SmnouipbS+p1evTUPTXYr3k7jXWoQHduAWvl3EmHplx1Xo7xOrVaaq+jJpsB2hhtdWBKsrD9oMCDLt1QM1XQ/R/RuH6WkqUYVB3RhtZbbCXcEdx3MZs3eIVLKMSrdVL7vK9hiGquSU7BNpeBKFqzUVUrIlxLNgiGWajKq4JimWWysApNQKpEjEs9XM6qaFV0QmWq6x3zAuJHOdI51Dp4Re2bTQaU2HHhDv0LBjhZJq0SWCOUsrXtzuWIc+EZRhQIHdK9vOPsEQwlapFZ1iWlrbkwXpmWlbEMCHskRWO6mCROa6TW1r/s/E9Xp/3NZSbl9mUO0fCXrelGroVWNmi1qFtuaLPrhyJyyert7POeH16Hu9szbPI6Pp2rfpdLqFwOZqHWqPEnkMCbXR9K9DbyXUIp8LMpj3nl84YW4AkOgmVXI4yjK48UYMPlIdoIhkEWahCdostEPO9I+hej1oJdOrtPZdVhXz5jsM8JpqqeBvYlYXWa7co6+xXrp09T8wgwD65XBPMH1hjPOdZZppuk/BU12nNDOajvWxbUUMyuARnB7eRIinG+mvFL+McQ2aaprerBqorRRu6sHJZieQ5nJJIA5Ca3T26nhWtp+k0bbdOwtSt8BHXmMq6HBHM8wcZ7e8Tt3Rzo5p9BV1dAyzYNt74NtzeLHw8AOQlbpj0bq4jpzS+FsXL0XYy1NuO3zU9hHePPESv8N4rXqqK9RUcpau4Z7VPYVPmDke6NdpyX0b8YfQ6y7hmszX1liogJylWqGRjn3ONmD2HC+M6q0ghniLHjWEVYs0FZzK9ksuIphFKbrF7ZadIplmozSGUQSojWSDtm2STiYBmGUzDqq5zUrNg6dLujm0QHtlzTJgRwqjBapcPfY/hmbyq5c5wJqtQg98itiO+VilW+K6frB6oAnnLaGBwZvDqCOfxEr3sDCXGr9aZlME15l9qcxJGJrWVUUxg04IjsiSg5wKjbRjulc1TcXVHvEqlIaXj9N0z0zfbDoe/Kgr+E/wBJsaeL6aw+rbXz7idp+BnIw8NbiO+eXHZ3ThvELKT1mntKkjblcEMPMHl4TYHpRY/LU6fSakeNtI3/ABHZ8JwKjiFiHKOynxViv5TZ6bpTqUx9aWx3OA/5yxO2V8R0BO46bUaVv29HqC34WwBLycZKGr6Pr7bFaytGp1dO5whOCd45e7znG9P04s/WVo3mpKH+s9N0U4+us1en09dVhtssU4XayqinLMxzyAAzmVid2KQGQRrGLaYaJZIpq48wCYgg1xbVx7tFEzUDkHpz4UqDS61TssLHTWYwGYAb0ceJXDD3jwnvejXEKtVpqGr1NWpc0oXdMI7MAAzNXklDntBm8uoR8b0R9p3LvVW2t4jPYYNOmrQk111oT2lEVC3twOcUr2UkRDrNjZk9sQ9Ug1zpFMkvPTKt+nLh0BKk1WPuXwAHfjAOSP8AQilZq4pq5pE1dq8hbYCD/bC2L/nLdfEbe80WexjU59zgD5ynKKyrjIYPVGQvEsfbptXzVetX4rylijiFDdliZ8CdpHxm5WSBUYYqM2dSqeYwfMHMLq5vWcBpk9XPhG7oVaySkZRYqvVu74tkxLhSA6jxmmWvYxdktOqyvYuYFXdjK7GW3qPxijTLThCjMtVafvJxBVMRgaGnDlAxjOZWann2ySfCTg+EC+ejpTAagieh+jL/AKBgWaZe4j8pwdHnthmYm7bS9vYezsxFnSeUU1daMzKqgszEKqqCzMxOAAB2kmfS/oq6DrwzTdbco+n6pVN5JDdQnaKFPZy/tEdp8QBOJdDdNt4nw1hyI1uk+doE+pCZjlTEEyDIJgkzJYRFssImQTJEssWRHOZoeNcYfT2Kq1i0MuSA4Vwc+Hh2/CagbbEzE1Om45v5GmwEDcdpVwozjJPKKv11uQQ+0KTlVVSG95BjgbTU3pWCXYADme849gldtUGC9WQxdlUE5AGT2nvlC5nO6xuWRk4GCVA8JouMcQSzTOihw1nqbWUA4yN2TnzmgucW6XaTRu4s1P0qzu02lVNqHsw1vYPjnynP+kHpO1TnFAq0yfsIotdh4M7Dn7gJ5njOiapvVzt/KeftrYmReqo6d3g+ulb9/epz8cTY09PKmP1lLLkAeqVcAe/E5+yEQMzOJ1fSdKNIxytvVn97cnz7PnNkNat2PrUtA7CWWzkfP3Ti4eMTUMOw4lidwSxE7ayD+1TY1Rx7Oa/KXKeJEY232jyvqS4f4lIPynEtNx/U1/Zusx4Fiw+Bm10vTXULgNscfvLg/EYjNix2McbcAFhTaCcfUuVb2lXAlqvjKEZK2IP2mQlM/eE5RpOnFf6yojzRgfkcfnNxpOl2nJylr1E9oYMvzHKanKs3jHRE1a2fYsU+xhG2rge2eKo40lvPdTb5+oW+I5y2usbI2FkHL1Vcso9zZ/Ob7s9G+cQCJrk4oezejeViNUfiuRNhVxCsAGypsEgb62S5c/8AKcj4R7RdU4PZGLWccxLOk12mY4WxM/st6jfBpsColqxpjXEOpnoPoyeWZVv0wHOZ7Hq02Jm6W7KcyoUmtGPAnoJxY9mhu970j83la7oBxnu4fd/1NN/7J9KSJ5e9dHzI3o+4z36C/wBz0H8nla3olxGs/WaLWKPEUWMPioM+pZkv6UuS9APRpZW9Ws17MjVsltOkU+srqcq1rd2Dz2j3nunUmjiIBEzeRhJMExpSCUjqwkwGaOKxTLHUUTPN9JeHay2xH0w0xFanAvewMWPkq4+ffPTFYBWMqx5PTcDu2qdXrnQsQxo022is88lSQNzD3y9reJaTTglyuSc/WEDPjgdpkcY6PNexZNVdRkk7UWtgCe3nyPznldT6NrCSRrA5PfZSwPvO8zes4bxPp4jblRCwPq5X1RtxjtPP5TTXdIaWABSxTnt9Uj84d/o81q/Zehx5O6n5rNbqOhXEF7aC33LK2+W6XqJ4nqNNYMB+0AHKtPLajQjcSpBB7METf38B1afb0148+qcj4gTX3aYryZWU+DAqfnJNPZo/KVzo/Kbh6fD5GQKj5y1NG+h8op9EZ6Ejxx8Ii5l7x8DiSaA6ZpDUsO6bglPH5ZhCtTnmOfuimi5wlczctpAfD3RDaEYklNLyO+X9Nxy+v7Nrjy3Ej4GIbQeEU2kYRTfU9Mbx9sJZ95cH5Ymx03TKsn163X7jBh88TxTVMO6KOYYnV9L0vpYbRcpX/h3qCo/xDHwm40vGFK5qPVNyIbT2MFPPs2ElfgBOIbo6nVuhyrMp8VJB+UMT6A0XHnA9aypjnBW5Hq7/ANtMg+8CbBekFJwLVZN3Y1ZXUVn3ocjt7xOB6fpLqU/WFvv+t8+2bbR9NCCOsrzjvRsH4H/OF0/Hb0eizlXcjEdqA4ce1TzEFtLOX0dOKrMB2JxjC6lBaB7GOce4iXU6RLgbdQQO4C9wP5oTnix3/EiZInNJmSJmYamYgMsLMzMEDEwiHBMjpZWLKR0gy0q5qi2qluCY6VJqzA6sy8YE1oxSKQNsvFRBKCalGKeINlYbtAPkwBEtmsSNkdZxqbuAaSz9JptOx8TUgPxAmv1HQXhz/wC77T4122p8t2J6XEjEdGORekHohptFRXbQb91lwqKvYrVqNjNnG3OfV8ZzzU6UgjnkEZ5ztfpVrzo6fLVL/wCKycx1GnyVH92x8O9I6lHg+lDbsgYG3tHtm5//ABmtdRbVpy9VgyjI1ZJHZ9nOe490fwTRgK/Lt2f1nW+jyY0mnHhWPzMJ9pcN1XR7U1/pNNeuO802Y+OMTXPpMcuYPh2H4T6UlfUaSuwYsrrcfvor/mJoa+cfo7Dv+MxkbHMAzvOq6J6Cz7WlqXzq3Un8BE1Op9Heib7DX1fddXH4lJ+ck4tYPFZXatT28vdOtav0ZdvVakHwFtRH4lP9JpdX6OdYv2RTb9yzB/EBIucPpAeyAdAZ7DV9EdXXzfS3Y8UXrB8VzNTboypwQynwYFT8DJNC+kYRRqYd03r1kf8AyKKeKwTSc4W8zamhT3SPoawL6/zMzF5mbp5tODLSN0DMjMtOGbpm6LzIzJYbugl4G6RujpwzdIzF7pBaRwwtBLRReCWijC0HMWWkb5Ie6QWii8EvNDDiYJMSXgl46MNJg7oovB3y1Y876RU3aSvy1CH/ALdk509P1iD+6sJ/xJOkdNuelHldWfwtPBPX9cn8G3+aubjNXeE0cnx+75eM6Pwjlp6R4VrPBcJXCv7R3eU9xw9vqav4aflDfqXyZBMQXgmyOrDy0gmI62R1kdWHEwCYo2QTZLRhpaJurVxh1Vx4OoYfOQXg7o6sarV9F9DZndpqhnvqBpP4CJptX6PNI36N7az4Erag9xAPznrS8E2S1Y51rPRzcP0VtVnkwapv6j5zUv0N1oJH0djjvD1kH35nWuskb4fD9et3SN0Rvmb55Ndup+6RuiN8gvHVixukF5W6yR1kliwXkF5WNkjrIpYNkEvEGyCbIg8vALxJsgGySPLwC8SXgF4hY3wS8rl5BeKOLwS8QXgl4o/fBNkQXg74hQ6UtnTH79Z+c8a6fWqf7i0fjrnrukBzp2+9X/MJ5f8AWL/Ct/nSajFXeFJlX+8O/wAp6vSvitB4Io+U8vwtRsfP7X9Jv6W9RPur+UP0xdNsHrZWLTN0UsGyR1srbpBeKWeskGyVS8HfJLW+YWlcNCzJDZ4svMaLaSSbIPWxbGBmOB7UyJkyeJ6UGYZkyICYJmTIgMgzJk0kGCZEyTKIJmTIoJgGZMikGCZkyICYMyZFIMEzJkQ1/Gv0De1P5xPNN+kX+Db/ADpMmTU8Zq/w77Lfe/pN3V9lfur+UmZJJkTJkkgwTImTQCZEyZFDWGJkyZpYYtpkySJaLmTJqCv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C4E85BA-422D-4FE0-8345-BA0DBE7B80D6}"/>
              </a:ext>
            </a:extLst>
          </p:cNvPr>
          <p:cNvSpPr txBox="1"/>
          <p:nvPr/>
        </p:nvSpPr>
        <p:spPr>
          <a:xfrm>
            <a:off x="882495" y="3476843"/>
            <a:ext cx="4379725" cy="116955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7000" dirty="0">
                <a:latin typeface="Impact" panose="020B0806030902050204" pitchFamily="34" charset="0"/>
              </a:rPr>
              <a:t>Transitions</a:t>
            </a:r>
          </a:p>
        </p:txBody>
      </p:sp>
    </p:spTree>
    <p:extLst>
      <p:ext uri="{BB962C8B-B14F-4D97-AF65-F5344CB8AC3E}">
        <p14:creationId xmlns:p14="http://schemas.microsoft.com/office/powerpoint/2010/main" val="2029707357"/>
      </p:ext>
    </p:extLst>
  </p:cSld>
  <p:clrMapOvr>
    <a:masterClrMapping/>
  </p:clrMapOvr>
</p:sld>
</file>

<file path=ppt/slides/slide40.xml><?xml version="1.0" encoding="utf-8"?>
<p:sld xmlns:a14="http://schemas.microsoft.com/office/drawing/2010/main"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2" descr="data:image/jpeg;base64,/9j/4AAQSkZJRgABAQAAAQABAAD/2wCEAAkGBxAQDw8PDxAPDw8NDw0NDw0NDw8NDQ0NFBEWFhQRFBQYHCggGBolGxQUITEiJSkrLi4uFx8zODMsNyguLisBCgoKDgwNFA8PFCwcFBwsLCwrLCwsLCwsLDc2LDctLCwsLCwsLCwsLDcsLCwsLCwsKywsKys3LCssLCwsLCssK//AABEIALIBGwMBIgACEQEDEQH/xAAcAAACAgMBAQAAAAAAAAAAAAACAwEEAAUHBgj/xABEEAACAgECAgYGBgcFCQEAAAABAgADEQQSBSEGEzFBUWEHInGBkaEUIzJyorEzQ1Jic7LBQmOS0fA0RFOCk6Oz0/EW/8QAGQEBAQEBAQEAAAAAAAAAAAAAAQACAwQF/8QAHBEBAQEAAwEBAQAAAAAAAAAAAAERAhIxIUET/9oADAMBAAIRAxEAPwDpJEUwjoBEdZIMkNCZYhoo8NMMr5MIPFDMjEgPMzEJKyJO6ATIJLTA8WxiWaRWGeV7SIs2RbWSQLhKbiXGMq2CMqKmExbyN8QExTrGFoJmtGEEwS0N1immpWbE75O6JYyN01oPzBJgAyYyjGGYpkGQZuVmw1jIC5grMY4iB9kHfABgsZjk3xRbZK1lsO0ypYZzbRZZFZmGDmKdogkRpWRtnkdSSsS6S3tgskkpFYJEttXEvWY6iZOYW2CViEwDJg5ikOJXePYxLiWrFZ4sx7CLaKwjJgu0NzFESBTCKYRziKYRRRMEtMYQDNBhinIEPMXZEEu2ZizCJIE0BiGIvdI3TcZphg4g7oStNMm0LzmWU9pjaSB7Y1mB5Tc8Y3610Axlg5mLac66Qm0Ss6S2TFssz1a1UKQdssssXiZLs7LBxLT1xZrnk12JgmWFqkvp5alUwDHtXFMsQQRFMssMsWyyRBEWRLJSAa5rUqtFGWdS1daNZa611pzaywhUUZxzJ9s8vw7pJZqtW9VOnX6LW5Q6my0hrMPs3IqqRjPZk9hB74WyenjxvLxu3izLmlQWqWQHAd0yRjJU4JHlDs0uIyixrTAdZcamAa4pQKRb1y5YsS0QoOsXLdsrWLNRkpxEPGOMRRmoAmCTCxMxEFwhC2yQs1owOISiSoh4m5WaiNoPjFhcxtaTUrNgL055lZhNgW7sSrYnMwpiriZuhsIswIcSOrkzMwLuBrkdVLGJBE+e9JS1RgSRmTmKKtpEoW1zZtKlqSTXssA1y06Qeznjs58u2IISmaDplxmzTCujS0tdrNTgVDYxqrBJAdj2E5BwM9xJ5Ccu6W9LdVqry263T11N9VQjtWa8f2mIIy/n3d0t9BOlGpGu0iW51O+4obHLHU4t9U7rOZdV3btp8ORGIqYnp70f12n0q6jWa5rmttrrXS7rDXv2s+cZC+rtPYvwmt6I2XDh/E7w7V10PoFdq8LdbvZ1eup/7L7dvPu5eUuelzjranXGnDLTo91VaMCm5zjfaQfHAA8h5mW2SmnouipbS+p1evTUPTXYr3k7jXWoQHduAWvl3EmHplx1Xo7xOrVaaq+jJpsB2hhtdWBKsrD9oMCDLt1QM1XQ/R/RuH6WkqUYVB3RhtZbbCXcEdx3MZs3eIVLKMSrdVL7vK9hiGquSU7BNpeBKFqzUVUrIlxLNgiGWajKq4JimWWysApNQKpEjEs9XM6qaFV0QmWq6x3zAuJHOdI51Dp4Re2bTQaU2HHhDv0LBjhZJq0SWCOUsrXtzuWIc+EZRhQIHdK9vOPsEQwlapFZ1iWlrbkwXpmWlbEMCHskRWO6mCROa6TW1r/s/E9Xp/3NZSbl9mUO0fCXrelGroVWNmi1qFtuaLPrhyJyyert7POeH16Hu9szbPI6Pp2rfpdLqFwOZqHWqPEnkMCbXR9K9DbyXUIp8LMpj3nl84YW4AkOgmVXI4yjK48UYMPlIdoIhkEWahCdostEPO9I+hej1oJdOrtPZdVhXz5jsM8JpqqeBvYlYXWa7co6+xXrp09T8wgwD65XBPMH1hjPOdZZppuk/BU12nNDOajvWxbUUMyuARnB7eRIinG+mvFL+McQ2aaprerBqorRRu6sHJZieQ5nJJIA5Ca3T26nhWtp+k0bbdOwtSt8BHXmMq6HBHM8wcZ7e8Tt3Rzo5p9BV1dAyzYNt74NtzeLHw8AOQlbpj0bq4jpzS+FsXL0XYy1NuO3zU9hHePPESv8N4rXqqK9RUcpau4Z7VPYVPmDke6NdpyX0b8YfQ6y7hmszX1liogJylWqGRjn3ONmD2HC+M6q0ghniLHjWEVYs0FZzK9ksuIphFKbrF7ZadIplmozSGUQSojWSDtm2STiYBmGUzDqq5zUrNg6dLujm0QHtlzTJgRwqjBapcPfY/hmbyq5c5wJqtQg98itiO+VilW+K6frB6oAnnLaGBwZvDqCOfxEr3sDCXGr9aZlME15l9qcxJGJrWVUUxg04IjsiSg5wKjbRjulc1TcXVHvEqlIaXj9N0z0zfbDoe/Kgr+E/wBJsaeL6aw+rbXz7idp+BnIw8NbiO+eXHZ3ThvELKT1mntKkjblcEMPMHl4TYHpRY/LU6fSakeNtI3/ABHZ8JwKjiFiHKOynxViv5TZ6bpTqUx9aWx3OA/5yxO2V8R0BO46bUaVv29HqC34WwBLycZKGr6Pr7bFaytGp1dO5whOCd45e7znG9P04s/WVo3mpKH+s9N0U4+us1en09dVhtssU4XayqinLMxzyAAzmVid2KQGQRrGLaYaJZIpq48wCYgg1xbVx7tFEzUDkHpz4UqDS61TssLHTWYwGYAb0ceJXDD3jwnvejXEKtVpqGr1NWpc0oXdMI7MAAzNXklDntBm8uoR8b0R9p3LvVW2t4jPYYNOmrQk111oT2lEVC3twOcUr2UkRDrNjZk9sQ9Ug1zpFMkvPTKt+nLh0BKk1WPuXwAHfjAOSP8AQilZq4pq5pE1dq8hbYCD/bC2L/nLdfEbe80WexjU59zgD5ynKKyrjIYPVGQvEsfbptXzVetX4rylijiFDdliZ8CdpHxm5WSBUYYqM2dSqeYwfMHMLq5vWcBpk9XPhG7oVaySkZRYqvVu74tkxLhSA6jxmmWvYxdktOqyvYuYFXdjK7GW3qPxijTLThCjMtVafvJxBVMRgaGnDlAxjOZWann2ySfCTg+EC+ejpTAagieh+jL/AKBgWaZe4j8pwdHnthmYm7bS9vYezsxFnSeUU1daMzKqgszEKqqCzMxOAAB2kmfS/oq6DrwzTdbco+n6pVN5JDdQnaKFPZy/tEdp8QBOJdDdNt4nw1hyI1uk+doE+pCZjlTEEyDIJgkzJYRFssImQTJEssWRHOZoeNcYfT2Kq1i0MuSA4Vwc+Hh2/CagbbEzE1Om45v5GmwEDcdpVwozjJPKKv11uQQ+0KTlVVSG95BjgbTU3pWCXYADme849gldtUGC9WQxdlUE5AGT2nvlC5nO6xuWRk4GCVA8JouMcQSzTOihw1nqbWUA4yN2TnzmgucW6XaTRu4s1P0qzu02lVNqHsw1vYPjnynP+kHpO1TnFAq0yfsIotdh4M7Dn7gJ5njOiapvVzt/KeftrYmReqo6d3g+ulb9/epz8cTY09PKmP1lLLkAeqVcAe/E5+yEQMzOJ1fSdKNIxytvVn97cnz7PnNkNat2PrUtA7CWWzkfP3Ti4eMTUMOw4lidwSxE7ayD+1TY1Rx7Oa/KXKeJEY232jyvqS4f4lIPynEtNx/U1/Zusx4Fiw+Bm10vTXULgNscfvLg/EYjNix2McbcAFhTaCcfUuVb2lXAlqvjKEZK2IP2mQlM/eE5RpOnFf6yojzRgfkcfnNxpOl2nJylr1E9oYMvzHKanKs3jHRE1a2fYsU+xhG2rge2eKo40lvPdTb5+oW+I5y2usbI2FkHL1Vcso9zZ/Ob7s9G+cQCJrk4oezejeViNUfiuRNhVxCsAGypsEgb62S5c/8AKcj4R7RdU4PZGLWccxLOk12mY4WxM/st6jfBpsColqxpjXEOpnoPoyeWZVv0wHOZ7Hq02Jm6W7KcyoUmtGPAnoJxY9mhu970j83la7oBxnu4fd/1NN/7J9KSJ5e9dHzI3o+4z36C/wBz0H8nla3olxGs/WaLWKPEUWMPioM+pZkv6UuS9APRpZW9Ws17MjVsltOkU+srqcq1rd2Dz2j3nunUmjiIBEzeRhJMExpSCUjqwkwGaOKxTLHUUTPN9JeHay2xH0w0xFanAvewMWPkq4+ffPTFYBWMqx5PTcDu2qdXrnQsQxo022is88lSQNzD3y9reJaTTglyuSc/WEDPjgdpkcY6PNexZNVdRkk7UWtgCe3nyPznldT6NrCSRrA5PfZSwPvO8zes4bxPp4jblRCwPq5X1RtxjtPP5TTXdIaWABSxTnt9Uj84d/o81q/Zehx5O6n5rNbqOhXEF7aC33LK2+W6XqJ4nqNNYMB+0AHKtPLajQjcSpBB7METf38B1afb0148+qcj4gTX3aYryZWU+DAqfnJNPZo/KVzo/Kbh6fD5GQKj5y1NG+h8op9EZ6Ejxx8Ii5l7x8DiSaA6ZpDUsO6bglPH5ZhCtTnmOfuimi5wlczctpAfD3RDaEYklNLyO+X9Nxy+v7Nrjy3Ej4GIbQeEU2kYRTfU9Mbx9sJZ95cH5Ymx03TKsn163X7jBh88TxTVMO6KOYYnV9L0vpYbRcpX/h3qCo/xDHwm40vGFK5qPVNyIbT2MFPPs2ElfgBOIbo6nVuhyrMp8VJB+UMT6A0XHnA9aypjnBW5Hq7/ANtMg+8CbBekFJwLVZN3Y1ZXUVn3ocjt7xOB6fpLqU/WFvv+t8+2bbR9NCCOsrzjvRsH4H/OF0/Hb0eizlXcjEdqA4ce1TzEFtLOX0dOKrMB2JxjC6lBaB7GOce4iXU6RLgbdQQO4C9wP5oTnix3/EiZInNJmSJmYamYgMsLMzMEDEwiHBMjpZWLKR0gy0q5qi2qluCY6VJqzA6sy8YE1oxSKQNsvFRBKCalGKeINlYbtAPkwBEtmsSNkdZxqbuAaSz9JptOx8TUgPxAmv1HQXhz/wC77T4122p8t2J6XEjEdGORekHohptFRXbQb91lwqKvYrVqNjNnG3OfV8ZzzU6UgjnkEZ5ztfpVrzo6fLVL/wCKycx1GnyVH92x8O9I6lHg+lDbsgYG3tHtm5//ABmtdRbVpy9VgyjI1ZJHZ9nOe490fwTRgK/Lt2f1nW+jyY0mnHhWPzMJ9pcN1XR7U1/pNNeuO802Y+OMTXPpMcuYPh2H4T6UlfUaSuwYsrrcfvor/mJoa+cfo7Dv+MxkbHMAzvOq6J6Cz7WlqXzq3Un8BE1Op9Heib7DX1fddXH4lJ+ck4tYPFZXatT28vdOtav0ZdvVakHwFtRH4lP9JpdX6OdYv2RTb9yzB/EBIucPpAeyAdAZ7DV9EdXXzfS3Y8UXrB8VzNTboypwQynwYFT8DJNC+kYRRqYd03r1kf8AyKKeKwTSc4W8zamhT3SPoawL6/zMzF5mbp5tODLSN0DMjMtOGbpm6LzIzJYbugl4G6RujpwzdIzF7pBaRwwtBLRReCWijC0HMWWkb5Ie6QWii8EvNDDiYJMSXgl46MNJg7oovB3y1Y876RU3aSvy1CH/ALdk509P1iD+6sJ/xJOkdNuelHldWfwtPBPX9cn8G3+aubjNXeE0cnx+75eM6Pwjlp6R4VrPBcJXCv7R3eU9xw9vqav4aflDfqXyZBMQXgmyOrDy0gmI62R1kdWHEwCYo2QTZLRhpaJurVxh1Vx4OoYfOQXg7o6sarV9F9DZndpqhnvqBpP4CJptX6PNI36N7az4Erag9xAPznrS8E2S1Y51rPRzcP0VtVnkwapv6j5zUv0N1oJH0djjvD1kH35nWuskb4fD9et3SN0Rvmb55Ndup+6RuiN8gvHVixukF5W6yR1kliwXkF5WNkjrIpYNkEvEGyCbIg8vALxJsgGySPLwC8SXgF4hY3wS8rl5BeKOLwS8QXgl4o/fBNkQXg74hQ6UtnTH79Z+c8a6fWqf7i0fjrnrukBzp2+9X/MJ5f8AWL/Ct/nSajFXeFJlX+8O/wAp6vSvitB4Io+U8vwtRsfP7X9Jv6W9RPur+UP0xdNsHrZWLTN0UsGyR1srbpBeKWeskGyVS8HfJLW+YWlcNCzJDZ4svMaLaSSbIPWxbGBmOB7UyJkyeJ6UGYZkyICYJmTIgMgzJk0kGCZEyTKIJmTIoJgGZMikGCZkyICYMyZFIMEzJkQ1/Gv0De1P5xPNN+kX+Db/ADpMmTU8Zq/w77Lfe/pN3V9lfur+UmZJJkTJkkgwTImTQCZEyZFDWGJkyZpYYtpkySJaLmTJqCv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2E7B548D-8B71-4E47-82C1-D826FE9E22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7218"/>
            <a:ext cx="9144000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What About the AST?</a:t>
            </a:r>
            <a:br>
              <a:rPr lang="en-US" sz="2000" i="1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i="1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SDT for Top-Down Parsing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2A81AB30-8273-448E-A4E8-020367304413}"/>
              </a:ext>
            </a:extLst>
          </p:cNvPr>
          <p:cNvSpPr/>
          <p:nvPr/>
        </p:nvSpPr>
        <p:spPr>
          <a:xfrm>
            <a:off x="432315" y="1938514"/>
            <a:ext cx="1114652" cy="46082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i="1" dirty="0"/>
              <a:t>T E’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4A9E3692-AD07-4B95-9942-069AA6102A0F}"/>
              </a:ext>
            </a:extLst>
          </p:cNvPr>
          <p:cNvSpPr/>
          <p:nvPr/>
        </p:nvSpPr>
        <p:spPr>
          <a:xfrm>
            <a:off x="1546967" y="1938514"/>
            <a:ext cx="1008369" cy="46082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4FDA47B5-D503-4120-B0BE-9A2FE05C2FBB}"/>
              </a:ext>
            </a:extLst>
          </p:cNvPr>
          <p:cNvSpPr/>
          <p:nvPr/>
        </p:nvSpPr>
        <p:spPr>
          <a:xfrm>
            <a:off x="635553" y="1567413"/>
            <a:ext cx="6345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err="1"/>
              <a:t>intlit</a:t>
            </a:r>
            <a:endParaRPr lang="en-US" dirty="0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15E27EBA-5D33-4978-8643-5767B2DEB06B}"/>
              </a:ext>
            </a:extLst>
          </p:cNvPr>
          <p:cNvSpPr/>
          <p:nvPr/>
        </p:nvSpPr>
        <p:spPr>
          <a:xfrm>
            <a:off x="2024464" y="1566377"/>
            <a:ext cx="3000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+</a:t>
            </a:r>
            <a:endParaRPr lang="en-US" dirty="0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A5C14E73-F8B0-4810-9091-3FC7A4EE94CA}"/>
              </a:ext>
            </a:extLst>
          </p:cNvPr>
          <p:cNvSpPr/>
          <p:nvPr/>
        </p:nvSpPr>
        <p:spPr>
          <a:xfrm>
            <a:off x="2766175" y="1566376"/>
            <a:ext cx="5541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EOF</a:t>
            </a:r>
            <a:endParaRPr lang="en-US" dirty="0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7CC5B990-22DC-49E8-BE0F-5991EBCB9DDA}"/>
              </a:ext>
            </a:extLst>
          </p:cNvPr>
          <p:cNvSpPr/>
          <p:nvPr/>
        </p:nvSpPr>
        <p:spPr>
          <a:xfrm>
            <a:off x="117351" y="1979802"/>
            <a:ext cx="2968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/>
              <a:t>E</a:t>
            </a:r>
            <a:endParaRPr lang="en-US" dirty="0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2C54F713-9F7E-4C1D-9957-9A4D9E4D66B0}"/>
              </a:ext>
            </a:extLst>
          </p:cNvPr>
          <p:cNvSpPr/>
          <p:nvPr/>
        </p:nvSpPr>
        <p:spPr>
          <a:xfrm>
            <a:off x="2553518" y="1938514"/>
            <a:ext cx="1008369" cy="46082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601544CA-ACC0-452E-B4FA-759255F779DA}"/>
              </a:ext>
            </a:extLst>
          </p:cNvPr>
          <p:cNvSpPr/>
          <p:nvPr/>
        </p:nvSpPr>
        <p:spPr>
          <a:xfrm>
            <a:off x="432315" y="2411659"/>
            <a:ext cx="1114652" cy="46082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i="1" dirty="0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7405631C-2D9C-4F4F-B0FF-B6AB7735028E}"/>
              </a:ext>
            </a:extLst>
          </p:cNvPr>
          <p:cNvSpPr/>
          <p:nvPr/>
        </p:nvSpPr>
        <p:spPr>
          <a:xfrm>
            <a:off x="1546967" y="2411659"/>
            <a:ext cx="1008369" cy="46082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+ </a:t>
            </a:r>
            <a:r>
              <a:rPr lang="en-US" i="1" dirty="0"/>
              <a:t>T</a:t>
            </a:r>
            <a:r>
              <a:rPr lang="en-US" dirty="0"/>
              <a:t> #1 </a:t>
            </a:r>
            <a:r>
              <a:rPr lang="en-US" i="1" dirty="0"/>
              <a:t>E</a:t>
            </a:r>
            <a:r>
              <a:rPr lang="en-US" dirty="0"/>
              <a:t>’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240B9547-A76C-4E79-855C-540337414140}"/>
              </a:ext>
            </a:extLst>
          </p:cNvPr>
          <p:cNvSpPr/>
          <p:nvPr/>
        </p:nvSpPr>
        <p:spPr>
          <a:xfrm>
            <a:off x="2553518" y="2411659"/>
            <a:ext cx="1008369" cy="46082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ε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9A112034-7A41-47FE-AF3F-81A21832FEE8}"/>
              </a:ext>
            </a:extLst>
          </p:cNvPr>
          <p:cNvSpPr/>
          <p:nvPr/>
        </p:nvSpPr>
        <p:spPr>
          <a:xfrm>
            <a:off x="123441" y="2479001"/>
            <a:ext cx="3545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/>
              <a:t>E’</a:t>
            </a:r>
            <a:endParaRPr lang="en-US" dirty="0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C011F459-D97F-4032-89D3-DA01E98DAB69}"/>
              </a:ext>
            </a:extLst>
          </p:cNvPr>
          <p:cNvSpPr/>
          <p:nvPr/>
        </p:nvSpPr>
        <p:spPr>
          <a:xfrm>
            <a:off x="432315" y="2884806"/>
            <a:ext cx="1114652" cy="46082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#2</a:t>
            </a:r>
            <a:r>
              <a:rPr lang="en-US" b="1" dirty="0"/>
              <a:t> </a:t>
            </a:r>
            <a:r>
              <a:rPr lang="en-US" b="1" dirty="0" err="1"/>
              <a:t>intlit</a:t>
            </a:r>
            <a:r>
              <a:rPr lang="en-US" b="1" dirty="0"/>
              <a:t> 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1B457691-B4BA-4388-AB94-38E76032E6CA}"/>
              </a:ext>
            </a:extLst>
          </p:cNvPr>
          <p:cNvSpPr/>
          <p:nvPr/>
        </p:nvSpPr>
        <p:spPr>
          <a:xfrm>
            <a:off x="1546967" y="2884806"/>
            <a:ext cx="1008369" cy="46082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98133FF8-FF57-4B62-BF3E-F5DD7D77B9F0}"/>
              </a:ext>
            </a:extLst>
          </p:cNvPr>
          <p:cNvSpPr/>
          <p:nvPr/>
        </p:nvSpPr>
        <p:spPr>
          <a:xfrm>
            <a:off x="2553518" y="2884806"/>
            <a:ext cx="1008369" cy="46082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324F3832-834A-4409-A09E-9EB0B6A54D31}"/>
              </a:ext>
            </a:extLst>
          </p:cNvPr>
          <p:cNvSpPr/>
          <p:nvPr/>
        </p:nvSpPr>
        <p:spPr>
          <a:xfrm>
            <a:off x="117351" y="2941513"/>
            <a:ext cx="2968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/>
              <a:t>T</a:t>
            </a:r>
            <a:endParaRPr lang="en-US" dirty="0"/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5B1F5633-9774-46D4-B241-3CC609E7473D}"/>
              </a:ext>
            </a:extLst>
          </p:cNvPr>
          <p:cNvSpPr txBox="1"/>
          <p:nvPr/>
        </p:nvSpPr>
        <p:spPr>
          <a:xfrm>
            <a:off x="342288" y="1274114"/>
            <a:ext cx="15179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/>
              <a:t>Selector Table</a:t>
            </a:r>
          </a:p>
        </p:txBody>
      </p:sp>
      <p:sp>
        <p:nvSpPr>
          <p:cNvPr id="54" name="Slide Number Placeholder 3">
            <a:extLst>
              <a:ext uri="{FF2B5EF4-FFF2-40B4-BE49-F238E27FC236}">
                <a16:creationId xmlns:a16="http://schemas.microsoft.com/office/drawing/2014/main" id="{7A48B69A-7F98-4C05-AE5B-BF642E55C0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88573" y="6589986"/>
            <a:ext cx="2057400" cy="257610"/>
          </a:xfrm>
        </p:spPr>
        <p:txBody>
          <a:bodyPr/>
          <a:lstStyle/>
          <a:p>
            <a:fld id="{E2218D17-624A-4996-8458-E634E28CA05F}" type="slidenum">
              <a:rPr lang="en-US" smtClean="0"/>
              <a:t>40</a:t>
            </a:fld>
            <a:endParaRPr lang="en-US" dirty="0"/>
          </a:p>
        </p:txBody>
      </p:sp>
      <p:sp>
        <p:nvSpPr>
          <p:cNvPr id="90" name="eof">
            <a:extLst>
              <a:ext uri="{FF2B5EF4-FFF2-40B4-BE49-F238E27FC236}">
                <a16:creationId xmlns:a16="http://schemas.microsoft.com/office/drawing/2014/main" id="{A0C2901F-98EB-4698-8440-01F94DD208C0}"/>
              </a:ext>
            </a:extLst>
          </p:cNvPr>
          <p:cNvSpPr/>
          <p:nvPr/>
        </p:nvSpPr>
        <p:spPr>
          <a:xfrm>
            <a:off x="173283" y="5543423"/>
            <a:ext cx="798464" cy="381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err="1"/>
              <a:t>eof</a:t>
            </a:r>
            <a:endParaRPr lang="en-US" b="1" dirty="0"/>
          </a:p>
        </p:txBody>
      </p:sp>
      <p:sp>
        <p:nvSpPr>
          <p:cNvPr id="92" name="Stack1">
            <a:extLst>
              <a:ext uri="{FF2B5EF4-FFF2-40B4-BE49-F238E27FC236}">
                <a16:creationId xmlns:a16="http://schemas.microsoft.com/office/drawing/2014/main" id="{9203FE24-50D3-4FB6-93A6-C01CF38121E5}"/>
              </a:ext>
            </a:extLst>
          </p:cNvPr>
          <p:cNvSpPr/>
          <p:nvPr/>
        </p:nvSpPr>
        <p:spPr>
          <a:xfrm>
            <a:off x="95242" y="5917328"/>
            <a:ext cx="926532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Syn.</a:t>
            </a:r>
          </a:p>
          <a:p>
            <a:pPr algn="ctr"/>
            <a:r>
              <a:rPr lang="en-US" dirty="0"/>
              <a:t>Stack</a:t>
            </a:r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E06E60BF-87ED-4B4E-98A7-CF0F5B0366AE}"/>
              </a:ext>
            </a:extLst>
          </p:cNvPr>
          <p:cNvSpPr/>
          <p:nvPr/>
        </p:nvSpPr>
        <p:spPr>
          <a:xfrm>
            <a:off x="2069988" y="5917328"/>
            <a:ext cx="1173339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Look</a:t>
            </a:r>
          </a:p>
          <a:p>
            <a:pPr algn="ctr"/>
            <a:r>
              <a:rPr lang="en-US" dirty="0"/>
              <a:t>Ahead</a:t>
            </a:r>
          </a:p>
        </p:txBody>
      </p:sp>
      <p:sp>
        <p:nvSpPr>
          <p:cNvPr id="94" name="lPar2">
            <a:extLst>
              <a:ext uri="{FF2B5EF4-FFF2-40B4-BE49-F238E27FC236}">
                <a16:creationId xmlns:a16="http://schemas.microsoft.com/office/drawing/2014/main" id="{D5CE84C2-2EEA-408F-805B-1D1BD6680B4F}"/>
              </a:ext>
            </a:extLst>
          </p:cNvPr>
          <p:cNvSpPr/>
          <p:nvPr/>
        </p:nvSpPr>
        <p:spPr>
          <a:xfrm>
            <a:off x="173282" y="5159660"/>
            <a:ext cx="798661" cy="381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i="1" dirty="0"/>
              <a:t>E’</a:t>
            </a:r>
          </a:p>
        </p:txBody>
      </p:sp>
      <p:sp>
        <p:nvSpPr>
          <p:cNvPr id="95" name="Stack1">
            <a:extLst>
              <a:ext uri="{FF2B5EF4-FFF2-40B4-BE49-F238E27FC236}">
                <a16:creationId xmlns:a16="http://schemas.microsoft.com/office/drawing/2014/main" id="{59899491-FD4F-4861-9569-A21B99751081}"/>
              </a:ext>
            </a:extLst>
          </p:cNvPr>
          <p:cNvSpPr/>
          <p:nvPr/>
        </p:nvSpPr>
        <p:spPr>
          <a:xfrm>
            <a:off x="1153522" y="5931503"/>
            <a:ext cx="839366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Sem.</a:t>
            </a:r>
          </a:p>
          <a:p>
            <a:pPr algn="ctr"/>
            <a:r>
              <a:rPr lang="en-US" dirty="0"/>
              <a:t>Stack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3C8C3BF-4129-4856-8249-75BD250F4D20}"/>
              </a:ext>
            </a:extLst>
          </p:cNvPr>
          <p:cNvSpPr/>
          <p:nvPr/>
        </p:nvSpPr>
        <p:spPr>
          <a:xfrm>
            <a:off x="2224381" y="4731333"/>
            <a:ext cx="1173339" cy="50799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/>
              <a:t>IntLitNode</a:t>
            </a:r>
            <a:endParaRPr lang="en-US" dirty="0"/>
          </a:p>
          <a:p>
            <a:pPr algn="ctr"/>
            <a:r>
              <a:rPr lang="en-US" dirty="0"/>
              <a:t>value: 7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D59BEBD-B08F-42A3-8B59-C4DEB6F88D4C}"/>
              </a:ext>
            </a:extLst>
          </p:cNvPr>
          <p:cNvSpPr txBox="1"/>
          <p:nvPr/>
        </p:nvSpPr>
        <p:spPr>
          <a:xfrm>
            <a:off x="3459905" y="3483161"/>
            <a:ext cx="16065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/>
              <a:t>Input:</a:t>
            </a:r>
            <a:r>
              <a:rPr lang="en-US" dirty="0"/>
              <a:t> 7 + 8 + 9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52E01173-6FE1-4C32-B0E9-8725432B07C7}"/>
              </a:ext>
            </a:extLst>
          </p:cNvPr>
          <p:cNvSpPr/>
          <p:nvPr/>
        </p:nvSpPr>
        <p:spPr>
          <a:xfrm>
            <a:off x="2898660" y="3994889"/>
            <a:ext cx="1173339" cy="50799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/>
              <a:t>IntLitNode</a:t>
            </a:r>
            <a:endParaRPr lang="en-US" dirty="0"/>
          </a:p>
          <a:p>
            <a:pPr algn="ctr"/>
            <a:r>
              <a:rPr lang="en-US" dirty="0"/>
              <a:t>value: 8</a:t>
            </a:r>
          </a:p>
        </p:txBody>
      </p:sp>
      <p:sp>
        <p:nvSpPr>
          <p:cNvPr id="52" name="lPar2">
            <a:extLst>
              <a:ext uri="{FF2B5EF4-FFF2-40B4-BE49-F238E27FC236}">
                <a16:creationId xmlns:a16="http://schemas.microsoft.com/office/drawing/2014/main" id="{18F96E22-0702-4372-B3F9-5F6C28F62335}"/>
              </a:ext>
            </a:extLst>
          </p:cNvPr>
          <p:cNvSpPr/>
          <p:nvPr/>
        </p:nvSpPr>
        <p:spPr>
          <a:xfrm>
            <a:off x="176824" y="4780434"/>
            <a:ext cx="798661" cy="381000"/>
          </a:xfrm>
          <a:prstGeom prst="rec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#1</a:t>
            </a:r>
            <a:r>
              <a:rPr lang="en-US" i="1" dirty="0"/>
              <a:t> 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85B8CBDE-D570-49B8-A435-6D58C9F96D47}"/>
              </a:ext>
            </a:extLst>
          </p:cNvPr>
          <p:cNvSpPr txBox="1"/>
          <p:nvPr/>
        </p:nvSpPr>
        <p:spPr>
          <a:xfrm>
            <a:off x="2112521" y="5542081"/>
            <a:ext cx="6030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 P</a:t>
            </a:r>
            <a:r>
              <a:rPr lang="en-US" baseline="-25000" dirty="0"/>
              <a:t>4</a:t>
            </a:r>
            <a:r>
              <a:rPr lang="en-US" dirty="0"/>
              <a:t> =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76C9AA3A-B7B5-43DE-81E3-AF77130DF61D}"/>
              </a:ext>
            </a:extLst>
          </p:cNvPr>
          <p:cNvSpPr/>
          <p:nvPr/>
        </p:nvSpPr>
        <p:spPr>
          <a:xfrm>
            <a:off x="2594744" y="5554147"/>
            <a:ext cx="69111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/>
              <a:t>+</a:t>
            </a:r>
          </a:p>
        </p:txBody>
      </p:sp>
      <p:sp>
        <p:nvSpPr>
          <p:cNvPr id="62" name="lPar2">
            <a:extLst>
              <a:ext uri="{FF2B5EF4-FFF2-40B4-BE49-F238E27FC236}">
                <a16:creationId xmlns:a16="http://schemas.microsoft.com/office/drawing/2014/main" id="{C82C243B-E7EA-44E6-A6EC-DEF2483BF802}"/>
              </a:ext>
            </a:extLst>
          </p:cNvPr>
          <p:cNvSpPr/>
          <p:nvPr/>
        </p:nvSpPr>
        <p:spPr>
          <a:xfrm>
            <a:off x="1137339" y="5543125"/>
            <a:ext cx="798661" cy="381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i="1" dirty="0" err="1"/>
              <a:t>Ptr</a:t>
            </a:r>
            <a:r>
              <a:rPr lang="en-US" i="1" dirty="0"/>
              <a:t>:</a:t>
            </a:r>
          </a:p>
        </p:txBody>
      </p:sp>
      <p:sp>
        <p:nvSpPr>
          <p:cNvPr id="63" name="lPar2">
            <a:extLst>
              <a:ext uri="{FF2B5EF4-FFF2-40B4-BE49-F238E27FC236}">
                <a16:creationId xmlns:a16="http://schemas.microsoft.com/office/drawing/2014/main" id="{B5E3F60C-20B0-4F95-980B-2B2EBFF6A963}"/>
              </a:ext>
            </a:extLst>
          </p:cNvPr>
          <p:cNvSpPr/>
          <p:nvPr/>
        </p:nvSpPr>
        <p:spPr>
          <a:xfrm>
            <a:off x="1140881" y="5153269"/>
            <a:ext cx="798661" cy="381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i="1" dirty="0" err="1"/>
              <a:t>Ptr</a:t>
            </a:r>
            <a:r>
              <a:rPr lang="en-US" i="1" dirty="0"/>
              <a:t>:</a:t>
            </a:r>
          </a:p>
        </p:txBody>
      </p:sp>
      <p:sp>
        <p:nvSpPr>
          <p:cNvPr id="56" name="Freeform: Shape 55">
            <a:extLst>
              <a:ext uri="{FF2B5EF4-FFF2-40B4-BE49-F238E27FC236}">
                <a16:creationId xmlns:a16="http://schemas.microsoft.com/office/drawing/2014/main" id="{DC49C868-AF41-4F2B-8CB6-B7CDE9010B9E}"/>
              </a:ext>
            </a:extLst>
          </p:cNvPr>
          <p:cNvSpPr/>
          <p:nvPr/>
        </p:nvSpPr>
        <p:spPr>
          <a:xfrm>
            <a:off x="1749625" y="4274830"/>
            <a:ext cx="1170292" cy="1105806"/>
          </a:xfrm>
          <a:custGeom>
            <a:avLst/>
            <a:gdLst>
              <a:gd name="connsiteX0" fmla="*/ 0 w 754912"/>
              <a:gd name="connsiteY0" fmla="*/ 1626781 h 1626781"/>
              <a:gd name="connsiteX1" fmla="*/ 404037 w 754912"/>
              <a:gd name="connsiteY1" fmla="*/ 1137683 h 1626781"/>
              <a:gd name="connsiteX2" fmla="*/ 212651 w 754912"/>
              <a:gd name="connsiteY2" fmla="*/ 265814 h 1626781"/>
              <a:gd name="connsiteX3" fmla="*/ 754912 w 754912"/>
              <a:gd name="connsiteY3" fmla="*/ 0 h 1626781"/>
              <a:gd name="connsiteX0" fmla="*/ 0 w 754912"/>
              <a:gd name="connsiteY0" fmla="*/ 1626781 h 1626781"/>
              <a:gd name="connsiteX1" fmla="*/ 404037 w 754912"/>
              <a:gd name="connsiteY1" fmla="*/ 1137683 h 1626781"/>
              <a:gd name="connsiteX2" fmla="*/ 754912 w 754912"/>
              <a:gd name="connsiteY2" fmla="*/ 0 h 1626781"/>
              <a:gd name="connsiteX0" fmla="*/ 0 w 754912"/>
              <a:gd name="connsiteY0" fmla="*/ 1626781 h 1626781"/>
              <a:gd name="connsiteX1" fmla="*/ 754912 w 754912"/>
              <a:gd name="connsiteY1" fmla="*/ 0 h 1626781"/>
              <a:gd name="connsiteX0" fmla="*/ 0 w 754912"/>
              <a:gd name="connsiteY0" fmla="*/ 1626781 h 1626781"/>
              <a:gd name="connsiteX1" fmla="*/ 754912 w 754912"/>
              <a:gd name="connsiteY1" fmla="*/ 0 h 1626781"/>
              <a:gd name="connsiteX0" fmla="*/ 0 w 754912"/>
              <a:gd name="connsiteY0" fmla="*/ 1626781 h 1626781"/>
              <a:gd name="connsiteX1" fmla="*/ 754912 w 754912"/>
              <a:gd name="connsiteY1" fmla="*/ 0 h 1626781"/>
              <a:gd name="connsiteX0" fmla="*/ 0 w 754912"/>
              <a:gd name="connsiteY0" fmla="*/ 1626781 h 1626781"/>
              <a:gd name="connsiteX1" fmla="*/ 754912 w 754912"/>
              <a:gd name="connsiteY1" fmla="*/ 0 h 1626781"/>
              <a:gd name="connsiteX0" fmla="*/ 0 w 797442"/>
              <a:gd name="connsiteY0" fmla="*/ 956930 h 956930"/>
              <a:gd name="connsiteX1" fmla="*/ 797442 w 797442"/>
              <a:gd name="connsiteY1" fmla="*/ 0 h 956930"/>
              <a:gd name="connsiteX0" fmla="*/ 0 w 797442"/>
              <a:gd name="connsiteY0" fmla="*/ 957773 h 957773"/>
              <a:gd name="connsiteX1" fmla="*/ 797442 w 797442"/>
              <a:gd name="connsiteY1" fmla="*/ 843 h 957773"/>
              <a:gd name="connsiteX0" fmla="*/ 0 w 797442"/>
              <a:gd name="connsiteY0" fmla="*/ 957628 h 962428"/>
              <a:gd name="connsiteX1" fmla="*/ 797442 w 797442"/>
              <a:gd name="connsiteY1" fmla="*/ 698 h 962428"/>
              <a:gd name="connsiteX0" fmla="*/ 0 w 797442"/>
              <a:gd name="connsiteY0" fmla="*/ 957539 h 989653"/>
              <a:gd name="connsiteX1" fmla="*/ 797442 w 797442"/>
              <a:gd name="connsiteY1" fmla="*/ 609 h 989653"/>
              <a:gd name="connsiteX0" fmla="*/ 0 w 818707"/>
              <a:gd name="connsiteY0" fmla="*/ 2612 h 104548"/>
              <a:gd name="connsiteX1" fmla="*/ 818707 w 818707"/>
              <a:gd name="connsiteY1" fmla="*/ 2603 h 104548"/>
              <a:gd name="connsiteX0" fmla="*/ 0 w 1197131"/>
              <a:gd name="connsiteY0" fmla="*/ 0 h 323552"/>
              <a:gd name="connsiteX1" fmla="*/ 1197131 w 1197131"/>
              <a:gd name="connsiteY1" fmla="*/ 323552 h 323552"/>
              <a:gd name="connsiteX0" fmla="*/ 0 w 907749"/>
              <a:gd name="connsiteY0" fmla="*/ 76748 h 163897"/>
              <a:gd name="connsiteX1" fmla="*/ 907749 w 907749"/>
              <a:gd name="connsiteY1" fmla="*/ 2070 h 163897"/>
              <a:gd name="connsiteX0" fmla="*/ 0 w 907749"/>
              <a:gd name="connsiteY0" fmla="*/ 78879 h 90522"/>
              <a:gd name="connsiteX1" fmla="*/ 907749 w 907749"/>
              <a:gd name="connsiteY1" fmla="*/ 4201 h 90522"/>
              <a:gd name="connsiteX0" fmla="*/ 0 w 4781017"/>
              <a:gd name="connsiteY0" fmla="*/ 523896 h 527454"/>
              <a:gd name="connsiteX1" fmla="*/ 4781017 w 4781017"/>
              <a:gd name="connsiteY1" fmla="*/ 1210 h 527454"/>
              <a:gd name="connsiteX0" fmla="*/ 0 w 4781017"/>
              <a:gd name="connsiteY0" fmla="*/ 528390 h 528390"/>
              <a:gd name="connsiteX1" fmla="*/ 4781017 w 4781017"/>
              <a:gd name="connsiteY1" fmla="*/ 5704 h 528390"/>
              <a:gd name="connsiteX0" fmla="*/ 0 w 4781017"/>
              <a:gd name="connsiteY0" fmla="*/ 522686 h 522686"/>
              <a:gd name="connsiteX1" fmla="*/ 4781017 w 4781017"/>
              <a:gd name="connsiteY1" fmla="*/ 0 h 522686"/>
              <a:gd name="connsiteX0" fmla="*/ 0 w 4781017"/>
              <a:gd name="connsiteY0" fmla="*/ 522686 h 522686"/>
              <a:gd name="connsiteX1" fmla="*/ 4781017 w 4781017"/>
              <a:gd name="connsiteY1" fmla="*/ 0 h 522686"/>
              <a:gd name="connsiteX0" fmla="*/ 0 w 4781017"/>
              <a:gd name="connsiteY0" fmla="*/ 522686 h 522686"/>
              <a:gd name="connsiteX1" fmla="*/ 4781017 w 4781017"/>
              <a:gd name="connsiteY1" fmla="*/ 0 h 522686"/>
              <a:gd name="connsiteX0" fmla="*/ 0 w 4781017"/>
              <a:gd name="connsiteY0" fmla="*/ 522686 h 522686"/>
              <a:gd name="connsiteX1" fmla="*/ 4781017 w 4781017"/>
              <a:gd name="connsiteY1" fmla="*/ 0 h 522686"/>
              <a:gd name="connsiteX0" fmla="*/ 0 w 4781017"/>
              <a:gd name="connsiteY0" fmla="*/ 522686 h 522686"/>
              <a:gd name="connsiteX1" fmla="*/ 4781017 w 4781017"/>
              <a:gd name="connsiteY1" fmla="*/ 0 h 522686"/>
              <a:gd name="connsiteX0" fmla="*/ 0 w 12509415"/>
              <a:gd name="connsiteY0" fmla="*/ 517708 h 517708"/>
              <a:gd name="connsiteX1" fmla="*/ 12509415 w 12509415"/>
              <a:gd name="connsiteY1" fmla="*/ 0 h 517708"/>
              <a:gd name="connsiteX0" fmla="*/ 0 w 12509415"/>
              <a:gd name="connsiteY0" fmla="*/ 517708 h 517708"/>
              <a:gd name="connsiteX1" fmla="*/ 12509415 w 12509415"/>
              <a:gd name="connsiteY1" fmla="*/ 0 h 517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2509415" h="517708">
                <a:moveTo>
                  <a:pt x="0" y="517708"/>
                </a:moveTo>
                <a:cubicBezTo>
                  <a:pt x="3395979" y="-163626"/>
                  <a:pt x="5285406" y="47748"/>
                  <a:pt x="12509415" y="0"/>
                </a:cubicBezTo>
              </a:path>
            </a:pathLst>
          </a:custGeom>
          <a:noFill/>
          <a:ln>
            <a:head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A76384D9-7F1D-40AD-ACE7-6E0D2FA01CFD}"/>
              </a:ext>
            </a:extLst>
          </p:cNvPr>
          <p:cNvSpPr/>
          <p:nvPr/>
        </p:nvSpPr>
        <p:spPr>
          <a:xfrm>
            <a:off x="1701656" y="4985330"/>
            <a:ext cx="522725" cy="740639"/>
          </a:xfrm>
          <a:custGeom>
            <a:avLst/>
            <a:gdLst>
              <a:gd name="connsiteX0" fmla="*/ 0 w 754912"/>
              <a:gd name="connsiteY0" fmla="*/ 1626781 h 1626781"/>
              <a:gd name="connsiteX1" fmla="*/ 404037 w 754912"/>
              <a:gd name="connsiteY1" fmla="*/ 1137683 h 1626781"/>
              <a:gd name="connsiteX2" fmla="*/ 212651 w 754912"/>
              <a:gd name="connsiteY2" fmla="*/ 265814 h 1626781"/>
              <a:gd name="connsiteX3" fmla="*/ 754912 w 754912"/>
              <a:gd name="connsiteY3" fmla="*/ 0 h 1626781"/>
              <a:gd name="connsiteX0" fmla="*/ 0 w 754912"/>
              <a:gd name="connsiteY0" fmla="*/ 1626781 h 1626781"/>
              <a:gd name="connsiteX1" fmla="*/ 404037 w 754912"/>
              <a:gd name="connsiteY1" fmla="*/ 1137683 h 1626781"/>
              <a:gd name="connsiteX2" fmla="*/ 754912 w 754912"/>
              <a:gd name="connsiteY2" fmla="*/ 0 h 1626781"/>
              <a:gd name="connsiteX0" fmla="*/ 0 w 754912"/>
              <a:gd name="connsiteY0" fmla="*/ 1626781 h 1626781"/>
              <a:gd name="connsiteX1" fmla="*/ 754912 w 754912"/>
              <a:gd name="connsiteY1" fmla="*/ 0 h 1626781"/>
              <a:gd name="connsiteX0" fmla="*/ 0 w 754912"/>
              <a:gd name="connsiteY0" fmla="*/ 1626781 h 1626781"/>
              <a:gd name="connsiteX1" fmla="*/ 754912 w 754912"/>
              <a:gd name="connsiteY1" fmla="*/ 0 h 1626781"/>
              <a:gd name="connsiteX0" fmla="*/ 0 w 754912"/>
              <a:gd name="connsiteY0" fmla="*/ 1626781 h 1626781"/>
              <a:gd name="connsiteX1" fmla="*/ 754912 w 754912"/>
              <a:gd name="connsiteY1" fmla="*/ 0 h 1626781"/>
              <a:gd name="connsiteX0" fmla="*/ 0 w 754912"/>
              <a:gd name="connsiteY0" fmla="*/ 1626781 h 1626781"/>
              <a:gd name="connsiteX1" fmla="*/ 754912 w 754912"/>
              <a:gd name="connsiteY1" fmla="*/ 0 h 1626781"/>
              <a:gd name="connsiteX0" fmla="*/ 0 w 797442"/>
              <a:gd name="connsiteY0" fmla="*/ 956930 h 956930"/>
              <a:gd name="connsiteX1" fmla="*/ 797442 w 797442"/>
              <a:gd name="connsiteY1" fmla="*/ 0 h 956930"/>
              <a:gd name="connsiteX0" fmla="*/ 0 w 797442"/>
              <a:gd name="connsiteY0" fmla="*/ 957773 h 957773"/>
              <a:gd name="connsiteX1" fmla="*/ 797442 w 797442"/>
              <a:gd name="connsiteY1" fmla="*/ 843 h 957773"/>
              <a:gd name="connsiteX0" fmla="*/ 0 w 797442"/>
              <a:gd name="connsiteY0" fmla="*/ 957628 h 962428"/>
              <a:gd name="connsiteX1" fmla="*/ 797442 w 797442"/>
              <a:gd name="connsiteY1" fmla="*/ 698 h 962428"/>
              <a:gd name="connsiteX0" fmla="*/ 0 w 797442"/>
              <a:gd name="connsiteY0" fmla="*/ 957539 h 989653"/>
              <a:gd name="connsiteX1" fmla="*/ 797442 w 797442"/>
              <a:gd name="connsiteY1" fmla="*/ 609 h 989653"/>
              <a:gd name="connsiteX0" fmla="*/ 0 w 776177"/>
              <a:gd name="connsiteY0" fmla="*/ 0 h 244549"/>
              <a:gd name="connsiteX1" fmla="*/ 776177 w 776177"/>
              <a:gd name="connsiteY1" fmla="*/ 244549 h 244549"/>
              <a:gd name="connsiteX0" fmla="*/ 0 w 786810"/>
              <a:gd name="connsiteY0" fmla="*/ 0 h 340242"/>
              <a:gd name="connsiteX1" fmla="*/ 786810 w 786810"/>
              <a:gd name="connsiteY1" fmla="*/ 340242 h 340242"/>
              <a:gd name="connsiteX0" fmla="*/ 0 w 786810"/>
              <a:gd name="connsiteY0" fmla="*/ 0 h 429142"/>
              <a:gd name="connsiteX1" fmla="*/ 786810 w 786810"/>
              <a:gd name="connsiteY1" fmla="*/ 340242 h 429142"/>
              <a:gd name="connsiteX0" fmla="*/ 0 w 786810"/>
              <a:gd name="connsiteY0" fmla="*/ 27591 h 419849"/>
              <a:gd name="connsiteX1" fmla="*/ 786810 w 786810"/>
              <a:gd name="connsiteY1" fmla="*/ 367833 h 419849"/>
              <a:gd name="connsiteX0" fmla="*/ 0 w 786810"/>
              <a:gd name="connsiteY0" fmla="*/ 35875 h 240611"/>
              <a:gd name="connsiteX1" fmla="*/ 786810 w 786810"/>
              <a:gd name="connsiteY1" fmla="*/ 174098 h 240611"/>
              <a:gd name="connsiteX0" fmla="*/ 0 w 3798620"/>
              <a:gd name="connsiteY0" fmla="*/ 10451 h 1821639"/>
              <a:gd name="connsiteX1" fmla="*/ 3798620 w 3798620"/>
              <a:gd name="connsiteY1" fmla="*/ 1801240 h 1821639"/>
              <a:gd name="connsiteX0" fmla="*/ 130986 w 3929606"/>
              <a:gd name="connsiteY0" fmla="*/ 0 h 1827365"/>
              <a:gd name="connsiteX1" fmla="*/ 3929606 w 3929606"/>
              <a:gd name="connsiteY1" fmla="*/ 1790789 h 1827365"/>
              <a:gd name="connsiteX0" fmla="*/ 145941 w 3944561"/>
              <a:gd name="connsiteY0" fmla="*/ 0 h 1790790"/>
              <a:gd name="connsiteX1" fmla="*/ 3944561 w 3944561"/>
              <a:gd name="connsiteY1" fmla="*/ 1790789 h 1790790"/>
              <a:gd name="connsiteX0" fmla="*/ 1362315 w 1362315"/>
              <a:gd name="connsiteY0" fmla="*/ 0 h 2746489"/>
              <a:gd name="connsiteX1" fmla="*/ 303177 w 1362315"/>
              <a:gd name="connsiteY1" fmla="*/ 2746490 h 2746489"/>
              <a:gd name="connsiteX0" fmla="*/ 365751 w 1314486"/>
              <a:gd name="connsiteY0" fmla="*/ 26906 h 347450"/>
              <a:gd name="connsiteX1" fmla="*/ 1314487 w 1314486"/>
              <a:gd name="connsiteY1" fmla="*/ 165130 h 347450"/>
              <a:gd name="connsiteX0" fmla="*/ 1 w 948736"/>
              <a:gd name="connsiteY0" fmla="*/ 173676 h 311901"/>
              <a:gd name="connsiteX1" fmla="*/ 948737 w 948736"/>
              <a:gd name="connsiteY1" fmla="*/ 311900 h 311901"/>
              <a:gd name="connsiteX0" fmla="*/ 0 w 2827068"/>
              <a:gd name="connsiteY0" fmla="*/ 1380515 h 1380646"/>
              <a:gd name="connsiteX1" fmla="*/ 2827069 w 2827068"/>
              <a:gd name="connsiteY1" fmla="*/ 125008 h 1380646"/>
              <a:gd name="connsiteX0" fmla="*/ 0 w 2827068"/>
              <a:gd name="connsiteY0" fmla="*/ 1386916 h 1386915"/>
              <a:gd name="connsiteX1" fmla="*/ 2827069 w 2827068"/>
              <a:gd name="connsiteY1" fmla="*/ 131409 h 13869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827068" h="1386915">
                <a:moveTo>
                  <a:pt x="0" y="1386916"/>
                </a:moveTo>
                <a:cubicBezTo>
                  <a:pt x="1577476" y="1285803"/>
                  <a:pt x="2035520" y="-489468"/>
                  <a:pt x="2827069" y="131409"/>
                </a:cubicBezTo>
              </a:path>
            </a:pathLst>
          </a:custGeom>
          <a:noFill/>
          <a:ln>
            <a:head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34B09209-BC89-46AC-B1A3-B62217ECC390}"/>
              </a:ext>
            </a:extLst>
          </p:cNvPr>
          <p:cNvSpPr txBox="1"/>
          <p:nvPr/>
        </p:nvSpPr>
        <p:spPr>
          <a:xfrm>
            <a:off x="4073635" y="1232243"/>
            <a:ext cx="26984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/>
              <a:t>AST Building Stack Actions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928BFEB2-06BB-40BD-9426-ABE74B6F1034}"/>
              </a:ext>
            </a:extLst>
          </p:cNvPr>
          <p:cNvSpPr txBox="1"/>
          <p:nvPr/>
        </p:nvSpPr>
        <p:spPr>
          <a:xfrm>
            <a:off x="3817797" y="1537043"/>
            <a:ext cx="417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#1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3DDE0A19-B8F0-486F-9778-68B0F55A72E9}"/>
              </a:ext>
            </a:extLst>
          </p:cNvPr>
          <p:cNvSpPr txBox="1"/>
          <p:nvPr/>
        </p:nvSpPr>
        <p:spPr>
          <a:xfrm>
            <a:off x="3817797" y="2714752"/>
            <a:ext cx="417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#2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D9DCC2F1-834F-40FC-8282-2138A43FB9B4}"/>
              </a:ext>
            </a:extLst>
          </p:cNvPr>
          <p:cNvSpPr/>
          <p:nvPr/>
        </p:nvSpPr>
        <p:spPr>
          <a:xfrm>
            <a:off x="4111505" y="1537043"/>
            <a:ext cx="3250826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/>
              <a:t>tTrans</a:t>
            </a:r>
            <a:r>
              <a:rPr lang="en-US" dirty="0"/>
              <a:t> = </a:t>
            </a:r>
            <a:r>
              <a:rPr lang="en-US" dirty="0" err="1"/>
              <a:t>sem.pop</a:t>
            </a:r>
            <a:r>
              <a:rPr lang="en-US" dirty="0"/>
              <a:t>() ; </a:t>
            </a:r>
          </a:p>
          <a:p>
            <a:r>
              <a:rPr lang="en-US" dirty="0" err="1"/>
              <a:t>eTrans</a:t>
            </a:r>
            <a:r>
              <a:rPr lang="en-US" dirty="0"/>
              <a:t> = </a:t>
            </a:r>
            <a:r>
              <a:rPr lang="en-US" dirty="0" err="1"/>
              <a:t>sem.pop</a:t>
            </a:r>
            <a:r>
              <a:rPr lang="en-US" dirty="0"/>
              <a:t>() ; </a:t>
            </a:r>
          </a:p>
          <a:p>
            <a:r>
              <a:rPr lang="en-US" dirty="0" err="1"/>
              <a:t>LTrans</a:t>
            </a:r>
            <a:r>
              <a:rPr lang="en-US" dirty="0"/>
              <a:t> = </a:t>
            </a:r>
            <a:r>
              <a:rPr lang="en-US" dirty="0" err="1"/>
              <a:t>PlusNode</a:t>
            </a:r>
            <a:r>
              <a:rPr lang="en-US" dirty="0"/>
              <a:t>(</a:t>
            </a:r>
            <a:r>
              <a:rPr lang="en-US" dirty="0" err="1"/>
              <a:t>eTrans,tTrans</a:t>
            </a:r>
            <a:r>
              <a:rPr lang="en-US" dirty="0"/>
              <a:t>)</a:t>
            </a:r>
          </a:p>
          <a:p>
            <a:r>
              <a:rPr lang="en-US" dirty="0" err="1"/>
              <a:t>sem.push</a:t>
            </a:r>
            <a:r>
              <a:rPr lang="en-US" dirty="0"/>
              <a:t>(</a:t>
            </a:r>
            <a:r>
              <a:rPr lang="en-US" dirty="0" err="1"/>
              <a:t>LTrans</a:t>
            </a:r>
            <a:r>
              <a:rPr lang="en-US" dirty="0"/>
              <a:t>)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F01CF45B-19E4-4F3E-A50F-D3494FEE5F1C}"/>
              </a:ext>
            </a:extLst>
          </p:cNvPr>
          <p:cNvSpPr/>
          <p:nvPr/>
        </p:nvSpPr>
        <p:spPr>
          <a:xfrm>
            <a:off x="4073635" y="2689939"/>
            <a:ext cx="322690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/>
              <a:t>LTrans</a:t>
            </a:r>
            <a:r>
              <a:rPr lang="en-US" dirty="0"/>
              <a:t> =  </a:t>
            </a:r>
            <a:r>
              <a:rPr lang="en-US" dirty="0" err="1"/>
              <a:t>IntLitNode</a:t>
            </a:r>
            <a:r>
              <a:rPr lang="en-US" dirty="0"/>
              <a:t>(</a:t>
            </a:r>
            <a:r>
              <a:rPr lang="en-US" b="1" dirty="0" err="1"/>
              <a:t>intlit</a:t>
            </a:r>
            <a:r>
              <a:rPr lang="en-US" dirty="0" err="1"/>
              <a:t>.value</a:t>
            </a:r>
            <a:r>
              <a:rPr lang="en-US" dirty="0"/>
              <a:t>)</a:t>
            </a:r>
          </a:p>
          <a:p>
            <a:r>
              <a:rPr lang="en-US" dirty="0" err="1"/>
              <a:t>sem.push</a:t>
            </a:r>
            <a:r>
              <a:rPr lang="en-US" dirty="0"/>
              <a:t>(</a:t>
            </a:r>
            <a:r>
              <a:rPr lang="en-US" dirty="0" err="1"/>
              <a:t>LTrans</a:t>
            </a:r>
            <a:r>
              <a:rPr lang="en-US" dirty="0"/>
              <a:t>) </a:t>
            </a:r>
          </a:p>
        </p:txBody>
      </p:sp>
    </p:spTree>
    <p:extLst>
      <p:ext uri="{BB962C8B-B14F-4D97-AF65-F5344CB8AC3E}">
        <p14:creationId xmlns:p14="http://schemas.microsoft.com/office/powerpoint/2010/main" val="1325416645"/>
      </p:ext>
    </p:extLst>
  </p:cSld>
  <p:clrMapOvr>
    <a:masterClrMapping/>
  </p:clrMapOvr>
</p:sld>
</file>

<file path=ppt/slides/slide41.xml><?xml version="1.0" encoding="utf-8"?>
<p:sld xmlns:a14="http://schemas.microsoft.com/office/drawing/2010/main"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2" descr="data:image/jpeg;base64,/9j/4AAQSkZJRgABAQAAAQABAAD/2wCEAAkGBxAQDw8PDxAPDw8NDw0NDw0NDw8NDQ0NFBEWFhQRFBQYHCggGBolGxQUITEiJSkrLi4uFx8zODMsNyguLisBCgoKDgwNFA8PFCwcFBwsLCwrLCwsLCwsLDc2LDctLCwsLCwsLCwsLDcsLCwsLCwsKywsKys3LCssLCwsLCssK//AABEIALIBGwMBIgACEQEDEQH/xAAcAAACAgMBAQAAAAAAAAAAAAACAwEEAAUHBgj/xABEEAACAgECAgYGBgcFCQEAAAABAgADEQQSBSEGEzFBUWEHInGBkaEUIzJyorEzQ1Jic7LBQmOS0fA0RFOCk6Oz0/EW/8QAGQEBAQEBAQEAAAAAAAAAAAAAAQACAwQF/8QAHBEBAQEAAwEBAQAAAAAAAAAAAAERAhIxIUET/9oADAMBAAIRAxEAPwDpJEUwjoBEdZIMkNCZYhoo8NMMr5MIPFDMjEgPMzEJKyJO6ATIJLTA8WxiWaRWGeV7SIs2RbWSQLhKbiXGMq2CMqKmExbyN8QExTrGFoJmtGEEwS0N1immpWbE75O6JYyN01oPzBJgAyYyjGGYpkGQZuVmw1jIC5grMY4iB9kHfABgsZjk3xRbZK1lsO0ypYZzbRZZFZmGDmKdogkRpWRtnkdSSsS6S3tgskkpFYJEttXEvWY6iZOYW2CViEwDJg5ikOJXePYxLiWrFZ4sx7CLaKwjJgu0NzFESBTCKYRziKYRRRMEtMYQDNBhinIEPMXZEEu2ZizCJIE0BiGIvdI3TcZphg4g7oStNMm0LzmWU9pjaSB7Y1mB5Tc8Y3610Axlg5mLac66Qm0Ss6S2TFssz1a1UKQdssssXiZLs7LBxLT1xZrnk12JgmWFqkvp5alUwDHtXFMsQQRFMssMsWyyRBEWRLJSAa5rUqtFGWdS1daNZa611pzaywhUUZxzJ9s8vw7pJZqtW9VOnX6LW5Q6my0hrMPs3IqqRjPZk9hB74WyenjxvLxu3izLmlQWqWQHAd0yRjJU4JHlDs0uIyixrTAdZcamAa4pQKRb1y5YsS0QoOsXLdsrWLNRkpxEPGOMRRmoAmCTCxMxEFwhC2yQs1owOISiSoh4m5WaiNoPjFhcxtaTUrNgL055lZhNgW7sSrYnMwpiriZuhsIswIcSOrkzMwLuBrkdVLGJBE+e9JS1RgSRmTmKKtpEoW1zZtKlqSTXssA1y06Qeznjs58u2IISmaDplxmzTCujS0tdrNTgVDYxqrBJAdj2E5BwM9xJ5Ccu6W9LdVqry263T11N9VQjtWa8f2mIIy/n3d0t9BOlGpGu0iW51O+4obHLHU4t9U7rOZdV3btp8ORGIqYnp70f12n0q6jWa5rmttrrXS7rDXv2s+cZC+rtPYvwmt6I2XDh/E7w7V10PoFdq8LdbvZ1eup/7L7dvPu5eUuelzjranXGnDLTo91VaMCm5zjfaQfHAA8h5mW2SmnouipbS+p1evTUPTXYr3k7jXWoQHduAWvl3EmHplx1Xo7xOrVaaq+jJpsB2hhtdWBKsrD9oMCDLt1QM1XQ/R/RuH6WkqUYVB3RhtZbbCXcEdx3MZs3eIVLKMSrdVL7vK9hiGquSU7BNpeBKFqzUVUrIlxLNgiGWajKq4JimWWysApNQKpEjEs9XM6qaFV0QmWq6x3zAuJHOdI51Dp4Re2bTQaU2HHhDv0LBjhZJq0SWCOUsrXtzuWIc+EZRhQIHdK9vOPsEQwlapFZ1iWlrbkwXpmWlbEMCHskRWO6mCROa6TW1r/s/E9Xp/3NZSbl9mUO0fCXrelGroVWNmi1qFtuaLPrhyJyyert7POeH16Hu9szbPI6Pp2rfpdLqFwOZqHWqPEnkMCbXR9K9DbyXUIp8LMpj3nl84YW4AkOgmVXI4yjK48UYMPlIdoIhkEWahCdostEPO9I+hej1oJdOrtPZdVhXz5jsM8JpqqeBvYlYXWa7co6+xXrp09T8wgwD65XBPMH1hjPOdZZppuk/BU12nNDOajvWxbUUMyuARnB7eRIinG+mvFL+McQ2aaprerBqorRRu6sHJZieQ5nJJIA5Ca3T26nhWtp+k0bbdOwtSt8BHXmMq6HBHM8wcZ7e8Tt3Rzo5p9BV1dAyzYNt74NtzeLHw8AOQlbpj0bq4jpzS+FsXL0XYy1NuO3zU9hHePPESv8N4rXqqK9RUcpau4Z7VPYVPmDke6NdpyX0b8YfQ6y7hmszX1liogJylWqGRjn3ONmD2HC+M6q0ghniLHjWEVYs0FZzK9ksuIphFKbrF7ZadIplmozSGUQSojWSDtm2STiYBmGUzDqq5zUrNg6dLujm0QHtlzTJgRwqjBapcPfY/hmbyq5c5wJqtQg98itiO+VilW+K6frB6oAnnLaGBwZvDqCOfxEr3sDCXGr9aZlME15l9qcxJGJrWVUUxg04IjsiSg5wKjbRjulc1TcXVHvEqlIaXj9N0z0zfbDoe/Kgr+E/wBJsaeL6aw+rbXz7idp+BnIw8NbiO+eXHZ3ThvELKT1mntKkjblcEMPMHl4TYHpRY/LU6fSakeNtI3/ABHZ8JwKjiFiHKOynxViv5TZ6bpTqUx9aWx3OA/5yxO2V8R0BO46bUaVv29HqC34WwBLycZKGr6Pr7bFaytGp1dO5whOCd45e7znG9P04s/WVo3mpKH+s9N0U4+us1en09dVhtssU4XayqinLMxzyAAzmVid2KQGQRrGLaYaJZIpq48wCYgg1xbVx7tFEzUDkHpz4UqDS61TssLHTWYwGYAb0ceJXDD3jwnvejXEKtVpqGr1NWpc0oXdMI7MAAzNXklDntBm8uoR8b0R9p3LvVW2t4jPYYNOmrQk111oT2lEVC3twOcUr2UkRDrNjZk9sQ9Ug1zpFMkvPTKt+nLh0BKk1WPuXwAHfjAOSP8AQilZq4pq5pE1dq8hbYCD/bC2L/nLdfEbe80WexjU59zgD5ynKKyrjIYPVGQvEsfbptXzVetX4rylijiFDdliZ8CdpHxm5WSBUYYqM2dSqeYwfMHMLq5vWcBpk9XPhG7oVaySkZRYqvVu74tkxLhSA6jxmmWvYxdktOqyvYuYFXdjK7GW3qPxijTLThCjMtVafvJxBVMRgaGnDlAxjOZWann2ySfCTg+EC+ejpTAagieh+jL/AKBgWaZe4j8pwdHnthmYm7bS9vYezsxFnSeUU1daMzKqgszEKqqCzMxOAAB2kmfS/oq6DrwzTdbco+n6pVN5JDdQnaKFPZy/tEdp8QBOJdDdNt4nw1hyI1uk+doE+pCZjlTEEyDIJgkzJYRFssImQTJEssWRHOZoeNcYfT2Kq1i0MuSA4Vwc+Hh2/CagbbEzE1Om45v5GmwEDcdpVwozjJPKKv11uQQ+0KTlVVSG95BjgbTU3pWCXYADme849gldtUGC9WQxdlUE5AGT2nvlC5nO6xuWRk4GCVA8JouMcQSzTOihw1nqbWUA4yN2TnzmgucW6XaTRu4s1P0qzu02lVNqHsw1vYPjnynP+kHpO1TnFAq0yfsIotdh4M7Dn7gJ5njOiapvVzt/KeftrYmReqo6d3g+ulb9/epz8cTY09PKmP1lLLkAeqVcAe/E5+yEQMzOJ1fSdKNIxytvVn97cnz7PnNkNat2PrUtA7CWWzkfP3Ti4eMTUMOw4lidwSxE7ayD+1TY1Rx7Oa/KXKeJEY232jyvqS4f4lIPynEtNx/U1/Zusx4Fiw+Bm10vTXULgNscfvLg/EYjNix2McbcAFhTaCcfUuVb2lXAlqvjKEZK2IP2mQlM/eE5RpOnFf6yojzRgfkcfnNxpOl2nJylr1E9oYMvzHKanKs3jHRE1a2fYsU+xhG2rge2eKo40lvPdTb5+oW+I5y2usbI2FkHL1Vcso9zZ/Ob7s9G+cQCJrk4oezejeViNUfiuRNhVxCsAGypsEgb62S5c/8AKcj4R7RdU4PZGLWccxLOk12mY4WxM/st6jfBpsColqxpjXEOpnoPoyeWZVv0wHOZ7Hq02Jm6W7KcyoUmtGPAnoJxY9mhu970j83la7oBxnu4fd/1NN/7J9KSJ5e9dHzI3o+4z36C/wBz0H8nla3olxGs/WaLWKPEUWMPioM+pZkv6UuS9APRpZW9Ws17MjVsltOkU+srqcq1rd2Dz2j3nunUmjiIBEzeRhJMExpSCUjqwkwGaOKxTLHUUTPN9JeHay2xH0w0xFanAvewMWPkq4+ffPTFYBWMqx5PTcDu2qdXrnQsQxo022is88lSQNzD3y9reJaTTglyuSc/WEDPjgdpkcY6PNexZNVdRkk7UWtgCe3nyPznldT6NrCSRrA5PfZSwPvO8zes4bxPp4jblRCwPq5X1RtxjtPP5TTXdIaWABSxTnt9Uj84d/o81q/Zehx5O6n5rNbqOhXEF7aC33LK2+W6XqJ4nqNNYMB+0AHKtPLajQjcSpBB7METf38B1afb0148+qcj4gTX3aYryZWU+DAqfnJNPZo/KVzo/Kbh6fD5GQKj5y1NG+h8op9EZ6Ejxx8Ii5l7x8DiSaA6ZpDUsO6bglPH5ZhCtTnmOfuimi5wlczctpAfD3RDaEYklNLyO+X9Nxy+v7Nrjy3Ej4GIbQeEU2kYRTfU9Mbx9sJZ95cH5Ymx03TKsn163X7jBh88TxTVMO6KOYYnV9L0vpYbRcpX/h3qCo/xDHwm40vGFK5qPVNyIbT2MFPPs2ElfgBOIbo6nVuhyrMp8VJB+UMT6A0XHnA9aypjnBW5Hq7/ANtMg+8CbBekFJwLVZN3Y1ZXUVn3ocjt7xOB6fpLqU/WFvv+t8+2bbR9NCCOsrzjvRsH4H/OF0/Hb0eizlXcjEdqA4ce1TzEFtLOX0dOKrMB2JxjC6lBaB7GOce4iXU6RLgbdQQO4C9wP5oTnix3/EiZInNJmSJmYamYgMsLMzMEDEwiHBMjpZWLKR0gy0q5qi2qluCY6VJqzA6sy8YE1oxSKQNsvFRBKCalGKeINlYbtAPkwBEtmsSNkdZxqbuAaSz9JptOx8TUgPxAmv1HQXhz/wC77T4122p8t2J6XEjEdGORekHohptFRXbQb91lwqKvYrVqNjNnG3OfV8ZzzU6UgjnkEZ5ztfpVrzo6fLVL/wCKycx1GnyVH92x8O9I6lHg+lDbsgYG3tHtm5//ABmtdRbVpy9VgyjI1ZJHZ9nOe490fwTRgK/Lt2f1nW+jyY0mnHhWPzMJ9pcN1XR7U1/pNNeuO802Y+OMTXPpMcuYPh2H4T6UlfUaSuwYsrrcfvor/mJoa+cfo7Dv+MxkbHMAzvOq6J6Cz7WlqXzq3Un8BE1Op9Heib7DX1fddXH4lJ+ck4tYPFZXatT28vdOtav0ZdvVakHwFtRH4lP9JpdX6OdYv2RTb9yzB/EBIucPpAeyAdAZ7DV9EdXXzfS3Y8UXrB8VzNTboypwQynwYFT8DJNC+kYRRqYd03r1kf8AyKKeKwTSc4W8zamhT3SPoawL6/zMzF5mbp5tODLSN0DMjMtOGbpm6LzIzJYbugl4G6RujpwzdIzF7pBaRwwtBLRReCWijC0HMWWkb5Ie6QWii8EvNDDiYJMSXgl46MNJg7oovB3y1Y876RU3aSvy1CH/ALdk509P1iD+6sJ/xJOkdNuelHldWfwtPBPX9cn8G3+aubjNXeE0cnx+75eM6Pwjlp6R4VrPBcJXCv7R3eU9xw9vqav4aflDfqXyZBMQXgmyOrDy0gmI62R1kdWHEwCYo2QTZLRhpaJurVxh1Vx4OoYfOQXg7o6sarV9F9DZndpqhnvqBpP4CJptX6PNI36N7az4Erag9xAPznrS8E2S1Y51rPRzcP0VtVnkwapv6j5zUv0N1oJH0djjvD1kH35nWuskb4fD9et3SN0Rvmb55Ndup+6RuiN8gvHVixukF5W6yR1kliwXkF5WNkjrIpYNkEvEGyCbIg8vALxJsgGySPLwC8SXgF4hY3wS8rl5BeKOLwS8QXgl4o/fBNkQXg74hQ6UtnTH79Z+c8a6fWqf7i0fjrnrukBzp2+9X/MJ5f8AWL/Ct/nSajFXeFJlX+8O/wAp6vSvitB4Io+U8vwtRsfP7X9Jv6W9RPur+UP0xdNsHrZWLTN0UsGyR1srbpBeKWeskGyVS8HfJLW+YWlcNCzJDZ4svMaLaSSbIPWxbGBmOB7UyJkyeJ6UGYZkyICYJmTIgMgzJk0kGCZEyTKIJmTIoJgGZMikGCZkyICYMyZFIMEzJkQ1/Gv0De1P5xPNN+kX+Db/ADpMmTU8Zq/w77Lfe/pN3V9lfur+UmZJJkTJkkgwTImTQCZEyZFDWGJkyZpYYtpkySJaLmTJqCv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2E7B548D-8B71-4E47-82C1-D826FE9E22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7218"/>
            <a:ext cx="9144000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What About the AST?</a:t>
            </a:r>
            <a:br>
              <a:rPr lang="en-US" sz="2000" i="1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i="1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SDT for Top-Down Parsing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2A81AB30-8273-448E-A4E8-020367304413}"/>
              </a:ext>
            </a:extLst>
          </p:cNvPr>
          <p:cNvSpPr/>
          <p:nvPr/>
        </p:nvSpPr>
        <p:spPr>
          <a:xfrm>
            <a:off x="432315" y="1938514"/>
            <a:ext cx="1114652" cy="46082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i="1" dirty="0"/>
              <a:t>T E’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4A9E3692-AD07-4B95-9942-069AA6102A0F}"/>
              </a:ext>
            </a:extLst>
          </p:cNvPr>
          <p:cNvSpPr/>
          <p:nvPr/>
        </p:nvSpPr>
        <p:spPr>
          <a:xfrm>
            <a:off x="1546967" y="1938514"/>
            <a:ext cx="1008369" cy="46082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4FDA47B5-D503-4120-B0BE-9A2FE05C2FBB}"/>
              </a:ext>
            </a:extLst>
          </p:cNvPr>
          <p:cNvSpPr/>
          <p:nvPr/>
        </p:nvSpPr>
        <p:spPr>
          <a:xfrm>
            <a:off x="635553" y="1567413"/>
            <a:ext cx="6345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err="1"/>
              <a:t>intlit</a:t>
            </a:r>
            <a:endParaRPr lang="en-US" dirty="0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15E27EBA-5D33-4978-8643-5767B2DEB06B}"/>
              </a:ext>
            </a:extLst>
          </p:cNvPr>
          <p:cNvSpPr/>
          <p:nvPr/>
        </p:nvSpPr>
        <p:spPr>
          <a:xfrm>
            <a:off x="2024464" y="1566377"/>
            <a:ext cx="3000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+</a:t>
            </a:r>
            <a:endParaRPr lang="en-US" dirty="0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A5C14E73-F8B0-4810-9091-3FC7A4EE94CA}"/>
              </a:ext>
            </a:extLst>
          </p:cNvPr>
          <p:cNvSpPr/>
          <p:nvPr/>
        </p:nvSpPr>
        <p:spPr>
          <a:xfrm>
            <a:off x="2766175" y="1566376"/>
            <a:ext cx="5541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EOF</a:t>
            </a:r>
            <a:endParaRPr lang="en-US" dirty="0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7CC5B990-22DC-49E8-BE0F-5991EBCB9DDA}"/>
              </a:ext>
            </a:extLst>
          </p:cNvPr>
          <p:cNvSpPr/>
          <p:nvPr/>
        </p:nvSpPr>
        <p:spPr>
          <a:xfrm>
            <a:off x="117351" y="1979802"/>
            <a:ext cx="2968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/>
              <a:t>E</a:t>
            </a:r>
            <a:endParaRPr lang="en-US" dirty="0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2C54F713-9F7E-4C1D-9957-9A4D9E4D66B0}"/>
              </a:ext>
            </a:extLst>
          </p:cNvPr>
          <p:cNvSpPr/>
          <p:nvPr/>
        </p:nvSpPr>
        <p:spPr>
          <a:xfrm>
            <a:off x="2553518" y="1938514"/>
            <a:ext cx="1008369" cy="46082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601544CA-ACC0-452E-B4FA-759255F779DA}"/>
              </a:ext>
            </a:extLst>
          </p:cNvPr>
          <p:cNvSpPr/>
          <p:nvPr/>
        </p:nvSpPr>
        <p:spPr>
          <a:xfrm>
            <a:off x="432315" y="2411659"/>
            <a:ext cx="1114652" cy="46082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i="1" dirty="0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7405631C-2D9C-4F4F-B0FF-B6AB7735028E}"/>
              </a:ext>
            </a:extLst>
          </p:cNvPr>
          <p:cNvSpPr/>
          <p:nvPr/>
        </p:nvSpPr>
        <p:spPr>
          <a:xfrm>
            <a:off x="1546967" y="2411659"/>
            <a:ext cx="1008369" cy="46082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+ </a:t>
            </a:r>
            <a:r>
              <a:rPr lang="en-US" i="1" dirty="0"/>
              <a:t>T</a:t>
            </a:r>
            <a:r>
              <a:rPr lang="en-US" dirty="0"/>
              <a:t> #1 </a:t>
            </a:r>
            <a:r>
              <a:rPr lang="en-US" i="1" dirty="0"/>
              <a:t>E</a:t>
            </a:r>
            <a:r>
              <a:rPr lang="en-US" dirty="0"/>
              <a:t>’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240B9547-A76C-4E79-855C-540337414140}"/>
              </a:ext>
            </a:extLst>
          </p:cNvPr>
          <p:cNvSpPr/>
          <p:nvPr/>
        </p:nvSpPr>
        <p:spPr>
          <a:xfrm>
            <a:off x="2553518" y="2411659"/>
            <a:ext cx="1008369" cy="46082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ε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9A112034-7A41-47FE-AF3F-81A21832FEE8}"/>
              </a:ext>
            </a:extLst>
          </p:cNvPr>
          <p:cNvSpPr/>
          <p:nvPr/>
        </p:nvSpPr>
        <p:spPr>
          <a:xfrm>
            <a:off x="123441" y="2479001"/>
            <a:ext cx="3545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/>
              <a:t>E’</a:t>
            </a:r>
            <a:endParaRPr lang="en-US" dirty="0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C011F459-D97F-4032-89D3-DA01E98DAB69}"/>
              </a:ext>
            </a:extLst>
          </p:cNvPr>
          <p:cNvSpPr/>
          <p:nvPr/>
        </p:nvSpPr>
        <p:spPr>
          <a:xfrm>
            <a:off x="432315" y="2884806"/>
            <a:ext cx="1114652" cy="46082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#2</a:t>
            </a:r>
            <a:r>
              <a:rPr lang="en-US" b="1" dirty="0"/>
              <a:t> </a:t>
            </a:r>
            <a:r>
              <a:rPr lang="en-US" b="1" dirty="0" err="1"/>
              <a:t>intlit</a:t>
            </a:r>
            <a:r>
              <a:rPr lang="en-US" b="1" dirty="0"/>
              <a:t> 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1B457691-B4BA-4388-AB94-38E76032E6CA}"/>
              </a:ext>
            </a:extLst>
          </p:cNvPr>
          <p:cNvSpPr/>
          <p:nvPr/>
        </p:nvSpPr>
        <p:spPr>
          <a:xfrm>
            <a:off x="1546967" y="2884806"/>
            <a:ext cx="1008369" cy="46082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98133FF8-FF57-4B62-BF3E-F5DD7D77B9F0}"/>
              </a:ext>
            </a:extLst>
          </p:cNvPr>
          <p:cNvSpPr/>
          <p:nvPr/>
        </p:nvSpPr>
        <p:spPr>
          <a:xfrm>
            <a:off x="2553518" y="2884806"/>
            <a:ext cx="1008369" cy="46082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324F3832-834A-4409-A09E-9EB0B6A54D31}"/>
              </a:ext>
            </a:extLst>
          </p:cNvPr>
          <p:cNvSpPr/>
          <p:nvPr/>
        </p:nvSpPr>
        <p:spPr>
          <a:xfrm>
            <a:off x="117351" y="2941513"/>
            <a:ext cx="2968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/>
              <a:t>T</a:t>
            </a:r>
            <a:endParaRPr lang="en-US" dirty="0"/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5B1F5633-9774-46D4-B241-3CC609E7473D}"/>
              </a:ext>
            </a:extLst>
          </p:cNvPr>
          <p:cNvSpPr txBox="1"/>
          <p:nvPr/>
        </p:nvSpPr>
        <p:spPr>
          <a:xfrm>
            <a:off x="342288" y="1274114"/>
            <a:ext cx="15179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/>
              <a:t>Selector Table</a:t>
            </a:r>
          </a:p>
        </p:txBody>
      </p:sp>
      <p:sp>
        <p:nvSpPr>
          <p:cNvPr id="54" name="Slide Number Placeholder 3">
            <a:extLst>
              <a:ext uri="{FF2B5EF4-FFF2-40B4-BE49-F238E27FC236}">
                <a16:creationId xmlns:a16="http://schemas.microsoft.com/office/drawing/2014/main" id="{7A48B69A-7F98-4C05-AE5B-BF642E55C0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88573" y="6589986"/>
            <a:ext cx="2057400" cy="257610"/>
          </a:xfrm>
        </p:spPr>
        <p:txBody>
          <a:bodyPr/>
          <a:lstStyle/>
          <a:p>
            <a:fld id="{E2218D17-624A-4996-8458-E634E28CA05F}" type="slidenum">
              <a:rPr lang="en-US" smtClean="0"/>
              <a:t>41</a:t>
            </a:fld>
            <a:endParaRPr lang="en-US" dirty="0"/>
          </a:p>
        </p:txBody>
      </p:sp>
      <p:sp>
        <p:nvSpPr>
          <p:cNvPr id="90" name="eof">
            <a:extLst>
              <a:ext uri="{FF2B5EF4-FFF2-40B4-BE49-F238E27FC236}">
                <a16:creationId xmlns:a16="http://schemas.microsoft.com/office/drawing/2014/main" id="{A0C2901F-98EB-4698-8440-01F94DD208C0}"/>
              </a:ext>
            </a:extLst>
          </p:cNvPr>
          <p:cNvSpPr/>
          <p:nvPr/>
        </p:nvSpPr>
        <p:spPr>
          <a:xfrm>
            <a:off x="173283" y="5543423"/>
            <a:ext cx="798464" cy="381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err="1"/>
              <a:t>eof</a:t>
            </a:r>
            <a:endParaRPr lang="en-US" b="1" dirty="0"/>
          </a:p>
        </p:txBody>
      </p:sp>
      <p:sp>
        <p:nvSpPr>
          <p:cNvPr id="92" name="Stack1">
            <a:extLst>
              <a:ext uri="{FF2B5EF4-FFF2-40B4-BE49-F238E27FC236}">
                <a16:creationId xmlns:a16="http://schemas.microsoft.com/office/drawing/2014/main" id="{9203FE24-50D3-4FB6-93A6-C01CF38121E5}"/>
              </a:ext>
            </a:extLst>
          </p:cNvPr>
          <p:cNvSpPr/>
          <p:nvPr/>
        </p:nvSpPr>
        <p:spPr>
          <a:xfrm>
            <a:off x="95242" y="5917328"/>
            <a:ext cx="926532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Syn.</a:t>
            </a:r>
          </a:p>
          <a:p>
            <a:pPr algn="ctr"/>
            <a:r>
              <a:rPr lang="en-US" dirty="0"/>
              <a:t>Stack</a:t>
            </a:r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E06E60BF-87ED-4B4E-98A7-CF0F5B0366AE}"/>
              </a:ext>
            </a:extLst>
          </p:cNvPr>
          <p:cNvSpPr/>
          <p:nvPr/>
        </p:nvSpPr>
        <p:spPr>
          <a:xfrm>
            <a:off x="2069988" y="5917328"/>
            <a:ext cx="1173339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Look</a:t>
            </a:r>
          </a:p>
          <a:p>
            <a:pPr algn="ctr"/>
            <a:r>
              <a:rPr lang="en-US" dirty="0"/>
              <a:t>Ahead</a:t>
            </a:r>
          </a:p>
        </p:txBody>
      </p:sp>
      <p:sp>
        <p:nvSpPr>
          <p:cNvPr id="94" name="lPar2">
            <a:extLst>
              <a:ext uri="{FF2B5EF4-FFF2-40B4-BE49-F238E27FC236}">
                <a16:creationId xmlns:a16="http://schemas.microsoft.com/office/drawing/2014/main" id="{D5CE84C2-2EEA-408F-805B-1D1BD6680B4F}"/>
              </a:ext>
            </a:extLst>
          </p:cNvPr>
          <p:cNvSpPr/>
          <p:nvPr/>
        </p:nvSpPr>
        <p:spPr>
          <a:xfrm>
            <a:off x="173282" y="5159660"/>
            <a:ext cx="798661" cy="381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i="1" dirty="0"/>
              <a:t>E’</a:t>
            </a:r>
          </a:p>
        </p:txBody>
      </p:sp>
      <p:sp>
        <p:nvSpPr>
          <p:cNvPr id="95" name="Stack1">
            <a:extLst>
              <a:ext uri="{FF2B5EF4-FFF2-40B4-BE49-F238E27FC236}">
                <a16:creationId xmlns:a16="http://schemas.microsoft.com/office/drawing/2014/main" id="{59899491-FD4F-4861-9569-A21B99751081}"/>
              </a:ext>
            </a:extLst>
          </p:cNvPr>
          <p:cNvSpPr/>
          <p:nvPr/>
        </p:nvSpPr>
        <p:spPr>
          <a:xfrm>
            <a:off x="1153522" y="5931503"/>
            <a:ext cx="839366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Sem.</a:t>
            </a:r>
          </a:p>
          <a:p>
            <a:pPr algn="ctr"/>
            <a:r>
              <a:rPr lang="en-US" dirty="0"/>
              <a:t>Stack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3C8C3BF-4129-4856-8249-75BD250F4D20}"/>
              </a:ext>
            </a:extLst>
          </p:cNvPr>
          <p:cNvSpPr/>
          <p:nvPr/>
        </p:nvSpPr>
        <p:spPr>
          <a:xfrm>
            <a:off x="2224381" y="4731333"/>
            <a:ext cx="1173339" cy="50799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/>
              <a:t>IntLitNode</a:t>
            </a:r>
            <a:endParaRPr lang="en-US" dirty="0"/>
          </a:p>
          <a:p>
            <a:pPr algn="ctr"/>
            <a:r>
              <a:rPr lang="en-US" dirty="0"/>
              <a:t>value: 7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D59BEBD-B08F-42A3-8B59-C4DEB6F88D4C}"/>
              </a:ext>
            </a:extLst>
          </p:cNvPr>
          <p:cNvSpPr txBox="1"/>
          <p:nvPr/>
        </p:nvSpPr>
        <p:spPr>
          <a:xfrm>
            <a:off x="3459905" y="3483161"/>
            <a:ext cx="16065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/>
              <a:t>Input:</a:t>
            </a:r>
            <a:r>
              <a:rPr lang="en-US" dirty="0"/>
              <a:t> 7 + 8 + 9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52E01173-6FE1-4C32-B0E9-8725432B07C7}"/>
              </a:ext>
            </a:extLst>
          </p:cNvPr>
          <p:cNvSpPr/>
          <p:nvPr/>
        </p:nvSpPr>
        <p:spPr>
          <a:xfrm>
            <a:off x="2898660" y="3994889"/>
            <a:ext cx="1173339" cy="50799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/>
              <a:t>IntLitNode</a:t>
            </a:r>
            <a:endParaRPr lang="en-US" dirty="0"/>
          </a:p>
          <a:p>
            <a:pPr algn="ctr"/>
            <a:r>
              <a:rPr lang="en-US" dirty="0"/>
              <a:t>value: 8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3E92A822-E6D1-47C0-8014-36DE53A20CF8}"/>
              </a:ext>
            </a:extLst>
          </p:cNvPr>
          <p:cNvSpPr/>
          <p:nvPr/>
        </p:nvSpPr>
        <p:spPr>
          <a:xfrm>
            <a:off x="7187837" y="2768744"/>
            <a:ext cx="1323679" cy="85483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400" dirty="0" err="1">
                <a:solidFill>
                  <a:schemeClr val="tx1"/>
                </a:solidFill>
              </a:rPr>
              <a:t>AddNode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CB4C01B-62ED-4094-974C-99BE792E1D9C}"/>
              </a:ext>
            </a:extLst>
          </p:cNvPr>
          <p:cNvSpPr/>
          <p:nvPr/>
        </p:nvSpPr>
        <p:spPr>
          <a:xfrm>
            <a:off x="7349427" y="3273297"/>
            <a:ext cx="255967" cy="26659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0313416C-FFBA-4474-B6DD-9737884D8C9E}"/>
              </a:ext>
            </a:extLst>
          </p:cNvPr>
          <p:cNvSpPr/>
          <p:nvPr/>
        </p:nvSpPr>
        <p:spPr>
          <a:xfrm>
            <a:off x="7999150" y="3275531"/>
            <a:ext cx="255967" cy="26659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C4DB198-B3EC-41E7-9C23-F59C41E69790}"/>
              </a:ext>
            </a:extLst>
          </p:cNvPr>
          <p:cNvSpPr txBox="1"/>
          <p:nvPr/>
        </p:nvSpPr>
        <p:spPr>
          <a:xfrm>
            <a:off x="7203177" y="3037925"/>
            <a:ext cx="5677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arm1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44AEFB9B-5479-4FD4-8AA5-F8635D555A4B}"/>
              </a:ext>
            </a:extLst>
          </p:cNvPr>
          <p:cNvSpPr txBox="1"/>
          <p:nvPr/>
        </p:nvSpPr>
        <p:spPr>
          <a:xfrm>
            <a:off x="7861793" y="3016659"/>
            <a:ext cx="5677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arm2</a:t>
            </a:r>
          </a:p>
        </p:txBody>
      </p:sp>
      <p:sp>
        <p:nvSpPr>
          <p:cNvPr id="52" name="lPar2">
            <a:extLst>
              <a:ext uri="{FF2B5EF4-FFF2-40B4-BE49-F238E27FC236}">
                <a16:creationId xmlns:a16="http://schemas.microsoft.com/office/drawing/2014/main" id="{18F96E22-0702-4372-B3F9-5F6C28F62335}"/>
              </a:ext>
            </a:extLst>
          </p:cNvPr>
          <p:cNvSpPr/>
          <p:nvPr/>
        </p:nvSpPr>
        <p:spPr>
          <a:xfrm>
            <a:off x="176824" y="4780434"/>
            <a:ext cx="798661" cy="381000"/>
          </a:xfrm>
          <a:prstGeom prst="rec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#1</a:t>
            </a:r>
            <a:r>
              <a:rPr lang="en-US" i="1" dirty="0"/>
              <a:t> 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85B8CBDE-D570-49B8-A435-6D58C9F96D47}"/>
              </a:ext>
            </a:extLst>
          </p:cNvPr>
          <p:cNvSpPr txBox="1"/>
          <p:nvPr/>
        </p:nvSpPr>
        <p:spPr>
          <a:xfrm>
            <a:off x="2112521" y="5542081"/>
            <a:ext cx="6030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 P</a:t>
            </a:r>
            <a:r>
              <a:rPr lang="en-US" baseline="-25000" dirty="0"/>
              <a:t>4</a:t>
            </a:r>
            <a:r>
              <a:rPr lang="en-US" dirty="0"/>
              <a:t> =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76C9AA3A-B7B5-43DE-81E3-AF77130DF61D}"/>
              </a:ext>
            </a:extLst>
          </p:cNvPr>
          <p:cNvSpPr/>
          <p:nvPr/>
        </p:nvSpPr>
        <p:spPr>
          <a:xfrm>
            <a:off x="2594744" y="5554147"/>
            <a:ext cx="69111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/>
              <a:t>+</a:t>
            </a:r>
          </a:p>
        </p:txBody>
      </p:sp>
      <p:sp>
        <p:nvSpPr>
          <p:cNvPr id="62" name="lPar2">
            <a:extLst>
              <a:ext uri="{FF2B5EF4-FFF2-40B4-BE49-F238E27FC236}">
                <a16:creationId xmlns:a16="http://schemas.microsoft.com/office/drawing/2014/main" id="{C82C243B-E7EA-44E6-A6EC-DEF2483BF802}"/>
              </a:ext>
            </a:extLst>
          </p:cNvPr>
          <p:cNvSpPr/>
          <p:nvPr/>
        </p:nvSpPr>
        <p:spPr>
          <a:xfrm>
            <a:off x="1137339" y="5543125"/>
            <a:ext cx="798661" cy="381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i="1" dirty="0" err="1"/>
              <a:t>Ptr</a:t>
            </a:r>
            <a:r>
              <a:rPr lang="en-US" i="1" dirty="0"/>
              <a:t>:</a:t>
            </a:r>
          </a:p>
        </p:txBody>
      </p:sp>
      <p:sp>
        <p:nvSpPr>
          <p:cNvPr id="63" name="lPar2">
            <a:extLst>
              <a:ext uri="{FF2B5EF4-FFF2-40B4-BE49-F238E27FC236}">
                <a16:creationId xmlns:a16="http://schemas.microsoft.com/office/drawing/2014/main" id="{B5E3F60C-20B0-4F95-980B-2B2EBFF6A963}"/>
              </a:ext>
            </a:extLst>
          </p:cNvPr>
          <p:cNvSpPr/>
          <p:nvPr/>
        </p:nvSpPr>
        <p:spPr>
          <a:xfrm>
            <a:off x="1140881" y="5153269"/>
            <a:ext cx="798661" cy="381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i="1" dirty="0" err="1"/>
              <a:t>Ptr</a:t>
            </a:r>
            <a:r>
              <a:rPr lang="en-US" i="1" dirty="0"/>
              <a:t>:</a:t>
            </a:r>
          </a:p>
        </p:txBody>
      </p:sp>
      <p:sp>
        <p:nvSpPr>
          <p:cNvPr id="56" name="Freeform: Shape 55">
            <a:extLst>
              <a:ext uri="{FF2B5EF4-FFF2-40B4-BE49-F238E27FC236}">
                <a16:creationId xmlns:a16="http://schemas.microsoft.com/office/drawing/2014/main" id="{DC49C868-AF41-4F2B-8CB6-B7CDE9010B9E}"/>
              </a:ext>
            </a:extLst>
          </p:cNvPr>
          <p:cNvSpPr/>
          <p:nvPr/>
        </p:nvSpPr>
        <p:spPr>
          <a:xfrm>
            <a:off x="1749625" y="4274830"/>
            <a:ext cx="1170292" cy="1105806"/>
          </a:xfrm>
          <a:custGeom>
            <a:avLst/>
            <a:gdLst>
              <a:gd name="connsiteX0" fmla="*/ 0 w 754912"/>
              <a:gd name="connsiteY0" fmla="*/ 1626781 h 1626781"/>
              <a:gd name="connsiteX1" fmla="*/ 404037 w 754912"/>
              <a:gd name="connsiteY1" fmla="*/ 1137683 h 1626781"/>
              <a:gd name="connsiteX2" fmla="*/ 212651 w 754912"/>
              <a:gd name="connsiteY2" fmla="*/ 265814 h 1626781"/>
              <a:gd name="connsiteX3" fmla="*/ 754912 w 754912"/>
              <a:gd name="connsiteY3" fmla="*/ 0 h 1626781"/>
              <a:gd name="connsiteX0" fmla="*/ 0 w 754912"/>
              <a:gd name="connsiteY0" fmla="*/ 1626781 h 1626781"/>
              <a:gd name="connsiteX1" fmla="*/ 404037 w 754912"/>
              <a:gd name="connsiteY1" fmla="*/ 1137683 h 1626781"/>
              <a:gd name="connsiteX2" fmla="*/ 754912 w 754912"/>
              <a:gd name="connsiteY2" fmla="*/ 0 h 1626781"/>
              <a:gd name="connsiteX0" fmla="*/ 0 w 754912"/>
              <a:gd name="connsiteY0" fmla="*/ 1626781 h 1626781"/>
              <a:gd name="connsiteX1" fmla="*/ 754912 w 754912"/>
              <a:gd name="connsiteY1" fmla="*/ 0 h 1626781"/>
              <a:gd name="connsiteX0" fmla="*/ 0 w 754912"/>
              <a:gd name="connsiteY0" fmla="*/ 1626781 h 1626781"/>
              <a:gd name="connsiteX1" fmla="*/ 754912 w 754912"/>
              <a:gd name="connsiteY1" fmla="*/ 0 h 1626781"/>
              <a:gd name="connsiteX0" fmla="*/ 0 w 754912"/>
              <a:gd name="connsiteY0" fmla="*/ 1626781 h 1626781"/>
              <a:gd name="connsiteX1" fmla="*/ 754912 w 754912"/>
              <a:gd name="connsiteY1" fmla="*/ 0 h 1626781"/>
              <a:gd name="connsiteX0" fmla="*/ 0 w 754912"/>
              <a:gd name="connsiteY0" fmla="*/ 1626781 h 1626781"/>
              <a:gd name="connsiteX1" fmla="*/ 754912 w 754912"/>
              <a:gd name="connsiteY1" fmla="*/ 0 h 1626781"/>
              <a:gd name="connsiteX0" fmla="*/ 0 w 797442"/>
              <a:gd name="connsiteY0" fmla="*/ 956930 h 956930"/>
              <a:gd name="connsiteX1" fmla="*/ 797442 w 797442"/>
              <a:gd name="connsiteY1" fmla="*/ 0 h 956930"/>
              <a:gd name="connsiteX0" fmla="*/ 0 w 797442"/>
              <a:gd name="connsiteY0" fmla="*/ 957773 h 957773"/>
              <a:gd name="connsiteX1" fmla="*/ 797442 w 797442"/>
              <a:gd name="connsiteY1" fmla="*/ 843 h 957773"/>
              <a:gd name="connsiteX0" fmla="*/ 0 w 797442"/>
              <a:gd name="connsiteY0" fmla="*/ 957628 h 962428"/>
              <a:gd name="connsiteX1" fmla="*/ 797442 w 797442"/>
              <a:gd name="connsiteY1" fmla="*/ 698 h 962428"/>
              <a:gd name="connsiteX0" fmla="*/ 0 w 797442"/>
              <a:gd name="connsiteY0" fmla="*/ 957539 h 989653"/>
              <a:gd name="connsiteX1" fmla="*/ 797442 w 797442"/>
              <a:gd name="connsiteY1" fmla="*/ 609 h 989653"/>
              <a:gd name="connsiteX0" fmla="*/ 0 w 818707"/>
              <a:gd name="connsiteY0" fmla="*/ 2612 h 104548"/>
              <a:gd name="connsiteX1" fmla="*/ 818707 w 818707"/>
              <a:gd name="connsiteY1" fmla="*/ 2603 h 104548"/>
              <a:gd name="connsiteX0" fmla="*/ 0 w 1197131"/>
              <a:gd name="connsiteY0" fmla="*/ 0 h 323552"/>
              <a:gd name="connsiteX1" fmla="*/ 1197131 w 1197131"/>
              <a:gd name="connsiteY1" fmla="*/ 323552 h 323552"/>
              <a:gd name="connsiteX0" fmla="*/ 0 w 907749"/>
              <a:gd name="connsiteY0" fmla="*/ 76748 h 163897"/>
              <a:gd name="connsiteX1" fmla="*/ 907749 w 907749"/>
              <a:gd name="connsiteY1" fmla="*/ 2070 h 163897"/>
              <a:gd name="connsiteX0" fmla="*/ 0 w 907749"/>
              <a:gd name="connsiteY0" fmla="*/ 78879 h 90522"/>
              <a:gd name="connsiteX1" fmla="*/ 907749 w 907749"/>
              <a:gd name="connsiteY1" fmla="*/ 4201 h 90522"/>
              <a:gd name="connsiteX0" fmla="*/ 0 w 4781017"/>
              <a:gd name="connsiteY0" fmla="*/ 523896 h 527454"/>
              <a:gd name="connsiteX1" fmla="*/ 4781017 w 4781017"/>
              <a:gd name="connsiteY1" fmla="*/ 1210 h 527454"/>
              <a:gd name="connsiteX0" fmla="*/ 0 w 4781017"/>
              <a:gd name="connsiteY0" fmla="*/ 528390 h 528390"/>
              <a:gd name="connsiteX1" fmla="*/ 4781017 w 4781017"/>
              <a:gd name="connsiteY1" fmla="*/ 5704 h 528390"/>
              <a:gd name="connsiteX0" fmla="*/ 0 w 4781017"/>
              <a:gd name="connsiteY0" fmla="*/ 522686 h 522686"/>
              <a:gd name="connsiteX1" fmla="*/ 4781017 w 4781017"/>
              <a:gd name="connsiteY1" fmla="*/ 0 h 522686"/>
              <a:gd name="connsiteX0" fmla="*/ 0 w 4781017"/>
              <a:gd name="connsiteY0" fmla="*/ 522686 h 522686"/>
              <a:gd name="connsiteX1" fmla="*/ 4781017 w 4781017"/>
              <a:gd name="connsiteY1" fmla="*/ 0 h 522686"/>
              <a:gd name="connsiteX0" fmla="*/ 0 w 4781017"/>
              <a:gd name="connsiteY0" fmla="*/ 522686 h 522686"/>
              <a:gd name="connsiteX1" fmla="*/ 4781017 w 4781017"/>
              <a:gd name="connsiteY1" fmla="*/ 0 h 522686"/>
              <a:gd name="connsiteX0" fmla="*/ 0 w 4781017"/>
              <a:gd name="connsiteY0" fmla="*/ 522686 h 522686"/>
              <a:gd name="connsiteX1" fmla="*/ 4781017 w 4781017"/>
              <a:gd name="connsiteY1" fmla="*/ 0 h 522686"/>
              <a:gd name="connsiteX0" fmla="*/ 0 w 4781017"/>
              <a:gd name="connsiteY0" fmla="*/ 522686 h 522686"/>
              <a:gd name="connsiteX1" fmla="*/ 4781017 w 4781017"/>
              <a:gd name="connsiteY1" fmla="*/ 0 h 522686"/>
              <a:gd name="connsiteX0" fmla="*/ 0 w 12509415"/>
              <a:gd name="connsiteY0" fmla="*/ 517708 h 517708"/>
              <a:gd name="connsiteX1" fmla="*/ 12509415 w 12509415"/>
              <a:gd name="connsiteY1" fmla="*/ 0 h 517708"/>
              <a:gd name="connsiteX0" fmla="*/ 0 w 12509415"/>
              <a:gd name="connsiteY0" fmla="*/ 517708 h 517708"/>
              <a:gd name="connsiteX1" fmla="*/ 12509415 w 12509415"/>
              <a:gd name="connsiteY1" fmla="*/ 0 h 517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2509415" h="517708">
                <a:moveTo>
                  <a:pt x="0" y="517708"/>
                </a:moveTo>
                <a:cubicBezTo>
                  <a:pt x="3395979" y="-163626"/>
                  <a:pt x="5285406" y="47748"/>
                  <a:pt x="12509415" y="0"/>
                </a:cubicBezTo>
              </a:path>
            </a:pathLst>
          </a:custGeom>
          <a:noFill/>
          <a:ln>
            <a:head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Arrow: Right 63">
            <a:extLst>
              <a:ext uri="{FF2B5EF4-FFF2-40B4-BE49-F238E27FC236}">
                <a16:creationId xmlns:a16="http://schemas.microsoft.com/office/drawing/2014/main" id="{B9D64457-AC9E-4AC5-8859-8181C821F7EA}"/>
              </a:ext>
            </a:extLst>
          </p:cNvPr>
          <p:cNvSpPr/>
          <p:nvPr/>
        </p:nvSpPr>
        <p:spPr>
          <a:xfrm>
            <a:off x="3816969" y="5343769"/>
            <a:ext cx="443237" cy="369192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eof">
            <a:extLst>
              <a:ext uri="{FF2B5EF4-FFF2-40B4-BE49-F238E27FC236}">
                <a16:creationId xmlns:a16="http://schemas.microsoft.com/office/drawing/2014/main" id="{201BECC4-DA04-4612-9F26-3ECCB6C26537}"/>
              </a:ext>
            </a:extLst>
          </p:cNvPr>
          <p:cNvSpPr/>
          <p:nvPr/>
        </p:nvSpPr>
        <p:spPr>
          <a:xfrm>
            <a:off x="4716967" y="5501172"/>
            <a:ext cx="798464" cy="381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err="1"/>
              <a:t>eof</a:t>
            </a:r>
            <a:endParaRPr lang="en-US" b="1" dirty="0"/>
          </a:p>
        </p:txBody>
      </p:sp>
      <p:sp>
        <p:nvSpPr>
          <p:cNvPr id="83" name="Stack1">
            <a:extLst>
              <a:ext uri="{FF2B5EF4-FFF2-40B4-BE49-F238E27FC236}">
                <a16:creationId xmlns:a16="http://schemas.microsoft.com/office/drawing/2014/main" id="{390B0EE5-0CAF-4376-9B07-06F7F552EB34}"/>
              </a:ext>
            </a:extLst>
          </p:cNvPr>
          <p:cNvSpPr/>
          <p:nvPr/>
        </p:nvSpPr>
        <p:spPr>
          <a:xfrm>
            <a:off x="4638926" y="5875077"/>
            <a:ext cx="926532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Syn.</a:t>
            </a:r>
          </a:p>
          <a:p>
            <a:pPr algn="ctr"/>
            <a:r>
              <a:rPr lang="en-US" dirty="0"/>
              <a:t>Stack</a:t>
            </a:r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58173D29-899A-4D8A-A6F4-4517F8F587D8}"/>
              </a:ext>
            </a:extLst>
          </p:cNvPr>
          <p:cNvSpPr/>
          <p:nvPr/>
        </p:nvSpPr>
        <p:spPr>
          <a:xfrm>
            <a:off x="6613672" y="5875077"/>
            <a:ext cx="1173339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Look</a:t>
            </a:r>
          </a:p>
          <a:p>
            <a:pPr algn="ctr"/>
            <a:r>
              <a:rPr lang="en-US" dirty="0"/>
              <a:t>Ahead</a:t>
            </a:r>
          </a:p>
        </p:txBody>
      </p:sp>
      <p:sp>
        <p:nvSpPr>
          <p:cNvPr id="85" name="lPar2">
            <a:extLst>
              <a:ext uri="{FF2B5EF4-FFF2-40B4-BE49-F238E27FC236}">
                <a16:creationId xmlns:a16="http://schemas.microsoft.com/office/drawing/2014/main" id="{8A499790-E5ED-4724-9F67-14714D7450E3}"/>
              </a:ext>
            </a:extLst>
          </p:cNvPr>
          <p:cNvSpPr/>
          <p:nvPr/>
        </p:nvSpPr>
        <p:spPr>
          <a:xfrm>
            <a:off x="4716966" y="5117409"/>
            <a:ext cx="798661" cy="381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i="1" dirty="0"/>
              <a:t>E’</a:t>
            </a:r>
          </a:p>
        </p:txBody>
      </p:sp>
      <p:sp>
        <p:nvSpPr>
          <p:cNvPr id="86" name="Stack1">
            <a:extLst>
              <a:ext uri="{FF2B5EF4-FFF2-40B4-BE49-F238E27FC236}">
                <a16:creationId xmlns:a16="http://schemas.microsoft.com/office/drawing/2014/main" id="{0E44DF70-BD34-4200-801D-302AE035B85E}"/>
              </a:ext>
            </a:extLst>
          </p:cNvPr>
          <p:cNvSpPr/>
          <p:nvPr/>
        </p:nvSpPr>
        <p:spPr>
          <a:xfrm>
            <a:off x="5697206" y="5889252"/>
            <a:ext cx="839366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Sem.</a:t>
            </a:r>
          </a:p>
          <a:p>
            <a:pPr algn="ctr"/>
            <a:r>
              <a:rPr lang="en-US" dirty="0"/>
              <a:t>Stack</a:t>
            </a:r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8EEE42CA-D2A4-432A-89CC-7CBA1DA5514E}"/>
              </a:ext>
            </a:extLst>
          </p:cNvPr>
          <p:cNvSpPr/>
          <p:nvPr/>
        </p:nvSpPr>
        <p:spPr>
          <a:xfrm>
            <a:off x="6768065" y="4689082"/>
            <a:ext cx="1173339" cy="50799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/>
              <a:t>IntLitNode</a:t>
            </a:r>
            <a:endParaRPr lang="en-US" dirty="0"/>
          </a:p>
          <a:p>
            <a:pPr algn="ctr"/>
            <a:r>
              <a:rPr lang="en-US" dirty="0"/>
              <a:t>value: 7</a:t>
            </a:r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12E909F3-D192-4CFF-89D9-E32B7A4BB30F}"/>
              </a:ext>
            </a:extLst>
          </p:cNvPr>
          <p:cNvSpPr/>
          <p:nvPr/>
        </p:nvSpPr>
        <p:spPr>
          <a:xfrm>
            <a:off x="7899553" y="4005803"/>
            <a:ext cx="1173339" cy="50799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/>
              <a:t>IntLitNode</a:t>
            </a:r>
            <a:endParaRPr lang="en-US" dirty="0"/>
          </a:p>
          <a:p>
            <a:pPr algn="ctr"/>
            <a:r>
              <a:rPr lang="en-US" dirty="0"/>
              <a:t>value: 8</a:t>
            </a:r>
          </a:p>
        </p:txBody>
      </p:sp>
      <p:sp>
        <p:nvSpPr>
          <p:cNvPr id="89" name="lPar2">
            <a:extLst>
              <a:ext uri="{FF2B5EF4-FFF2-40B4-BE49-F238E27FC236}">
                <a16:creationId xmlns:a16="http://schemas.microsoft.com/office/drawing/2014/main" id="{45CC5F19-741B-4FC1-830E-F15B0F11084A}"/>
              </a:ext>
            </a:extLst>
          </p:cNvPr>
          <p:cNvSpPr/>
          <p:nvPr/>
        </p:nvSpPr>
        <p:spPr>
          <a:xfrm>
            <a:off x="4720508" y="4738183"/>
            <a:ext cx="798661" cy="381000"/>
          </a:xfrm>
          <a:prstGeom prst="rec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#1</a:t>
            </a:r>
            <a:r>
              <a:rPr lang="en-US" i="1" dirty="0"/>
              <a:t> 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CC0D9A7A-F1B3-40D9-9504-34ACC4AA224A}"/>
              </a:ext>
            </a:extLst>
          </p:cNvPr>
          <p:cNvSpPr txBox="1"/>
          <p:nvPr/>
        </p:nvSpPr>
        <p:spPr>
          <a:xfrm>
            <a:off x="6656205" y="5499830"/>
            <a:ext cx="6030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 P</a:t>
            </a:r>
            <a:r>
              <a:rPr lang="en-US" baseline="-25000" dirty="0"/>
              <a:t>4</a:t>
            </a:r>
            <a:r>
              <a:rPr lang="en-US" dirty="0"/>
              <a:t> =</a:t>
            </a:r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DA8EBC32-996C-4E89-A7F6-D96567310B07}"/>
              </a:ext>
            </a:extLst>
          </p:cNvPr>
          <p:cNvSpPr/>
          <p:nvPr/>
        </p:nvSpPr>
        <p:spPr>
          <a:xfrm>
            <a:off x="7138428" y="5511896"/>
            <a:ext cx="69111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/>
              <a:t>+</a:t>
            </a:r>
          </a:p>
        </p:txBody>
      </p:sp>
      <p:sp>
        <p:nvSpPr>
          <p:cNvPr id="100" name="lPar2">
            <a:extLst>
              <a:ext uri="{FF2B5EF4-FFF2-40B4-BE49-F238E27FC236}">
                <a16:creationId xmlns:a16="http://schemas.microsoft.com/office/drawing/2014/main" id="{4DC0DBE2-FF5A-453B-8016-66A2E919C2B7}"/>
              </a:ext>
            </a:extLst>
          </p:cNvPr>
          <p:cNvSpPr/>
          <p:nvPr/>
        </p:nvSpPr>
        <p:spPr>
          <a:xfrm>
            <a:off x="5681023" y="5500874"/>
            <a:ext cx="798661" cy="381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i="1" dirty="0" err="1"/>
              <a:t>Ptr</a:t>
            </a:r>
            <a:r>
              <a:rPr lang="en-US" i="1" dirty="0"/>
              <a:t>:</a:t>
            </a:r>
          </a:p>
        </p:txBody>
      </p:sp>
      <p:sp>
        <p:nvSpPr>
          <p:cNvPr id="102" name="lPar2">
            <a:extLst>
              <a:ext uri="{FF2B5EF4-FFF2-40B4-BE49-F238E27FC236}">
                <a16:creationId xmlns:a16="http://schemas.microsoft.com/office/drawing/2014/main" id="{0F2B48FB-0CE4-4992-93C7-91968A46F4E3}"/>
              </a:ext>
            </a:extLst>
          </p:cNvPr>
          <p:cNvSpPr/>
          <p:nvPr/>
        </p:nvSpPr>
        <p:spPr>
          <a:xfrm>
            <a:off x="5684565" y="5111018"/>
            <a:ext cx="798661" cy="381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i="1" dirty="0" err="1"/>
              <a:t>Ptr</a:t>
            </a:r>
            <a:r>
              <a:rPr lang="en-US" i="1" dirty="0"/>
              <a:t>:</a:t>
            </a:r>
          </a:p>
        </p:txBody>
      </p:sp>
      <p:sp>
        <p:nvSpPr>
          <p:cNvPr id="103" name="Freeform: Shape 102">
            <a:extLst>
              <a:ext uri="{FF2B5EF4-FFF2-40B4-BE49-F238E27FC236}">
                <a16:creationId xmlns:a16="http://schemas.microsoft.com/office/drawing/2014/main" id="{0EA4E878-A25C-437C-AFAD-50E5D03B7270}"/>
              </a:ext>
            </a:extLst>
          </p:cNvPr>
          <p:cNvSpPr/>
          <p:nvPr/>
        </p:nvSpPr>
        <p:spPr>
          <a:xfrm>
            <a:off x="6293309" y="4232579"/>
            <a:ext cx="1604636" cy="1105806"/>
          </a:xfrm>
          <a:custGeom>
            <a:avLst/>
            <a:gdLst>
              <a:gd name="connsiteX0" fmla="*/ 0 w 754912"/>
              <a:gd name="connsiteY0" fmla="*/ 1626781 h 1626781"/>
              <a:gd name="connsiteX1" fmla="*/ 404037 w 754912"/>
              <a:gd name="connsiteY1" fmla="*/ 1137683 h 1626781"/>
              <a:gd name="connsiteX2" fmla="*/ 212651 w 754912"/>
              <a:gd name="connsiteY2" fmla="*/ 265814 h 1626781"/>
              <a:gd name="connsiteX3" fmla="*/ 754912 w 754912"/>
              <a:gd name="connsiteY3" fmla="*/ 0 h 1626781"/>
              <a:gd name="connsiteX0" fmla="*/ 0 w 754912"/>
              <a:gd name="connsiteY0" fmla="*/ 1626781 h 1626781"/>
              <a:gd name="connsiteX1" fmla="*/ 404037 w 754912"/>
              <a:gd name="connsiteY1" fmla="*/ 1137683 h 1626781"/>
              <a:gd name="connsiteX2" fmla="*/ 754912 w 754912"/>
              <a:gd name="connsiteY2" fmla="*/ 0 h 1626781"/>
              <a:gd name="connsiteX0" fmla="*/ 0 w 754912"/>
              <a:gd name="connsiteY0" fmla="*/ 1626781 h 1626781"/>
              <a:gd name="connsiteX1" fmla="*/ 754912 w 754912"/>
              <a:gd name="connsiteY1" fmla="*/ 0 h 1626781"/>
              <a:gd name="connsiteX0" fmla="*/ 0 w 754912"/>
              <a:gd name="connsiteY0" fmla="*/ 1626781 h 1626781"/>
              <a:gd name="connsiteX1" fmla="*/ 754912 w 754912"/>
              <a:gd name="connsiteY1" fmla="*/ 0 h 1626781"/>
              <a:gd name="connsiteX0" fmla="*/ 0 w 754912"/>
              <a:gd name="connsiteY0" fmla="*/ 1626781 h 1626781"/>
              <a:gd name="connsiteX1" fmla="*/ 754912 w 754912"/>
              <a:gd name="connsiteY1" fmla="*/ 0 h 1626781"/>
              <a:gd name="connsiteX0" fmla="*/ 0 w 754912"/>
              <a:gd name="connsiteY0" fmla="*/ 1626781 h 1626781"/>
              <a:gd name="connsiteX1" fmla="*/ 754912 w 754912"/>
              <a:gd name="connsiteY1" fmla="*/ 0 h 1626781"/>
              <a:gd name="connsiteX0" fmla="*/ 0 w 797442"/>
              <a:gd name="connsiteY0" fmla="*/ 956930 h 956930"/>
              <a:gd name="connsiteX1" fmla="*/ 797442 w 797442"/>
              <a:gd name="connsiteY1" fmla="*/ 0 h 956930"/>
              <a:gd name="connsiteX0" fmla="*/ 0 w 797442"/>
              <a:gd name="connsiteY0" fmla="*/ 957773 h 957773"/>
              <a:gd name="connsiteX1" fmla="*/ 797442 w 797442"/>
              <a:gd name="connsiteY1" fmla="*/ 843 h 957773"/>
              <a:gd name="connsiteX0" fmla="*/ 0 w 797442"/>
              <a:gd name="connsiteY0" fmla="*/ 957628 h 962428"/>
              <a:gd name="connsiteX1" fmla="*/ 797442 w 797442"/>
              <a:gd name="connsiteY1" fmla="*/ 698 h 962428"/>
              <a:gd name="connsiteX0" fmla="*/ 0 w 797442"/>
              <a:gd name="connsiteY0" fmla="*/ 957539 h 989653"/>
              <a:gd name="connsiteX1" fmla="*/ 797442 w 797442"/>
              <a:gd name="connsiteY1" fmla="*/ 609 h 989653"/>
              <a:gd name="connsiteX0" fmla="*/ 0 w 818707"/>
              <a:gd name="connsiteY0" fmla="*/ 2612 h 104548"/>
              <a:gd name="connsiteX1" fmla="*/ 818707 w 818707"/>
              <a:gd name="connsiteY1" fmla="*/ 2603 h 104548"/>
              <a:gd name="connsiteX0" fmla="*/ 0 w 1197131"/>
              <a:gd name="connsiteY0" fmla="*/ 0 h 323552"/>
              <a:gd name="connsiteX1" fmla="*/ 1197131 w 1197131"/>
              <a:gd name="connsiteY1" fmla="*/ 323552 h 323552"/>
              <a:gd name="connsiteX0" fmla="*/ 0 w 907749"/>
              <a:gd name="connsiteY0" fmla="*/ 76748 h 163897"/>
              <a:gd name="connsiteX1" fmla="*/ 907749 w 907749"/>
              <a:gd name="connsiteY1" fmla="*/ 2070 h 163897"/>
              <a:gd name="connsiteX0" fmla="*/ 0 w 907749"/>
              <a:gd name="connsiteY0" fmla="*/ 78879 h 90522"/>
              <a:gd name="connsiteX1" fmla="*/ 907749 w 907749"/>
              <a:gd name="connsiteY1" fmla="*/ 4201 h 90522"/>
              <a:gd name="connsiteX0" fmla="*/ 0 w 4781017"/>
              <a:gd name="connsiteY0" fmla="*/ 523896 h 527454"/>
              <a:gd name="connsiteX1" fmla="*/ 4781017 w 4781017"/>
              <a:gd name="connsiteY1" fmla="*/ 1210 h 527454"/>
              <a:gd name="connsiteX0" fmla="*/ 0 w 4781017"/>
              <a:gd name="connsiteY0" fmla="*/ 528390 h 528390"/>
              <a:gd name="connsiteX1" fmla="*/ 4781017 w 4781017"/>
              <a:gd name="connsiteY1" fmla="*/ 5704 h 528390"/>
              <a:gd name="connsiteX0" fmla="*/ 0 w 4781017"/>
              <a:gd name="connsiteY0" fmla="*/ 522686 h 522686"/>
              <a:gd name="connsiteX1" fmla="*/ 4781017 w 4781017"/>
              <a:gd name="connsiteY1" fmla="*/ 0 h 522686"/>
              <a:gd name="connsiteX0" fmla="*/ 0 w 4781017"/>
              <a:gd name="connsiteY0" fmla="*/ 522686 h 522686"/>
              <a:gd name="connsiteX1" fmla="*/ 4781017 w 4781017"/>
              <a:gd name="connsiteY1" fmla="*/ 0 h 522686"/>
              <a:gd name="connsiteX0" fmla="*/ 0 w 4781017"/>
              <a:gd name="connsiteY0" fmla="*/ 522686 h 522686"/>
              <a:gd name="connsiteX1" fmla="*/ 4781017 w 4781017"/>
              <a:gd name="connsiteY1" fmla="*/ 0 h 522686"/>
              <a:gd name="connsiteX0" fmla="*/ 0 w 4781017"/>
              <a:gd name="connsiteY0" fmla="*/ 522686 h 522686"/>
              <a:gd name="connsiteX1" fmla="*/ 4781017 w 4781017"/>
              <a:gd name="connsiteY1" fmla="*/ 0 h 522686"/>
              <a:gd name="connsiteX0" fmla="*/ 0 w 4781017"/>
              <a:gd name="connsiteY0" fmla="*/ 522686 h 522686"/>
              <a:gd name="connsiteX1" fmla="*/ 4781017 w 4781017"/>
              <a:gd name="connsiteY1" fmla="*/ 0 h 522686"/>
              <a:gd name="connsiteX0" fmla="*/ 0 w 12509415"/>
              <a:gd name="connsiteY0" fmla="*/ 517708 h 517708"/>
              <a:gd name="connsiteX1" fmla="*/ 12509415 w 12509415"/>
              <a:gd name="connsiteY1" fmla="*/ 0 h 517708"/>
              <a:gd name="connsiteX0" fmla="*/ 0 w 12509415"/>
              <a:gd name="connsiteY0" fmla="*/ 517708 h 517708"/>
              <a:gd name="connsiteX1" fmla="*/ 12509415 w 12509415"/>
              <a:gd name="connsiteY1" fmla="*/ 0 h 517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2509415" h="517708">
                <a:moveTo>
                  <a:pt x="0" y="517708"/>
                </a:moveTo>
                <a:cubicBezTo>
                  <a:pt x="3395979" y="-163626"/>
                  <a:pt x="5285406" y="47748"/>
                  <a:pt x="12509415" y="0"/>
                </a:cubicBezTo>
              </a:path>
            </a:pathLst>
          </a:custGeom>
          <a:noFill/>
          <a:ln>
            <a:head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34B61FC-5AA0-4B7C-9831-7294EE8E55DA}"/>
              </a:ext>
            </a:extLst>
          </p:cNvPr>
          <p:cNvSpPr txBox="1"/>
          <p:nvPr/>
        </p:nvSpPr>
        <p:spPr>
          <a:xfrm>
            <a:off x="7017494" y="3931372"/>
            <a:ext cx="7571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tTrans</a:t>
            </a:r>
            <a:endParaRPr lang="en-US" dirty="0"/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FE4DA017-30C6-4B64-958B-7540267B411D}"/>
              </a:ext>
            </a:extLst>
          </p:cNvPr>
          <p:cNvSpPr txBox="1"/>
          <p:nvPr/>
        </p:nvSpPr>
        <p:spPr>
          <a:xfrm>
            <a:off x="6010943" y="4615406"/>
            <a:ext cx="7956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eTrans</a:t>
            </a:r>
            <a:endParaRPr lang="en-US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64E6B7BF-047A-4986-9C64-2F49A31D4E36}"/>
              </a:ext>
            </a:extLst>
          </p:cNvPr>
          <p:cNvSpPr/>
          <p:nvPr/>
        </p:nvSpPr>
        <p:spPr>
          <a:xfrm>
            <a:off x="6803276" y="3376812"/>
            <a:ext cx="703538" cy="1297171"/>
          </a:xfrm>
          <a:custGeom>
            <a:avLst/>
            <a:gdLst>
              <a:gd name="connsiteX0" fmla="*/ 206369 w 376490"/>
              <a:gd name="connsiteY0" fmla="*/ 0 h 1222744"/>
              <a:gd name="connsiteX1" fmla="*/ 4350 w 376490"/>
              <a:gd name="connsiteY1" fmla="*/ 648586 h 1222744"/>
              <a:gd name="connsiteX2" fmla="*/ 376490 w 376490"/>
              <a:gd name="connsiteY2" fmla="*/ 1222744 h 1222744"/>
              <a:gd name="connsiteX0" fmla="*/ 214806 w 555048"/>
              <a:gd name="connsiteY0" fmla="*/ 0 h 1286539"/>
              <a:gd name="connsiteX1" fmla="*/ 12787 w 555048"/>
              <a:gd name="connsiteY1" fmla="*/ 648586 h 1286539"/>
              <a:gd name="connsiteX2" fmla="*/ 555048 w 555048"/>
              <a:gd name="connsiteY2" fmla="*/ 1286539 h 1286539"/>
              <a:gd name="connsiteX0" fmla="*/ 0 w 340242"/>
              <a:gd name="connsiteY0" fmla="*/ 0 h 1286539"/>
              <a:gd name="connsiteX1" fmla="*/ 340242 w 340242"/>
              <a:gd name="connsiteY1" fmla="*/ 1286539 h 1286539"/>
              <a:gd name="connsiteX0" fmla="*/ 372427 w 712669"/>
              <a:gd name="connsiteY0" fmla="*/ 0 h 1286539"/>
              <a:gd name="connsiteX1" fmla="*/ 712669 w 712669"/>
              <a:gd name="connsiteY1" fmla="*/ 1286539 h 1286539"/>
              <a:gd name="connsiteX0" fmla="*/ 530161 w 870403"/>
              <a:gd name="connsiteY0" fmla="*/ 0 h 1286539"/>
              <a:gd name="connsiteX1" fmla="*/ 870403 w 870403"/>
              <a:gd name="connsiteY1" fmla="*/ 1286539 h 1286539"/>
              <a:gd name="connsiteX0" fmla="*/ 484896 w 825138"/>
              <a:gd name="connsiteY0" fmla="*/ 0 h 1286539"/>
              <a:gd name="connsiteX1" fmla="*/ 825138 w 825138"/>
              <a:gd name="connsiteY1" fmla="*/ 1286539 h 1286539"/>
              <a:gd name="connsiteX0" fmla="*/ 703538 w 703538"/>
              <a:gd name="connsiteY0" fmla="*/ 0 h 1297171"/>
              <a:gd name="connsiteX1" fmla="*/ 501520 w 703538"/>
              <a:gd name="connsiteY1" fmla="*/ 1297171 h 12971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03538" h="1297171">
                <a:moveTo>
                  <a:pt x="703538" y="0"/>
                </a:moveTo>
                <a:cubicBezTo>
                  <a:pt x="-256936" y="396949"/>
                  <a:pt x="-143522" y="974651"/>
                  <a:pt x="501520" y="1297171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Freeform: Shape 104">
            <a:extLst>
              <a:ext uri="{FF2B5EF4-FFF2-40B4-BE49-F238E27FC236}">
                <a16:creationId xmlns:a16="http://schemas.microsoft.com/office/drawing/2014/main" id="{D0225D12-82E5-4FD5-8523-6F6381554D5D}"/>
              </a:ext>
            </a:extLst>
          </p:cNvPr>
          <p:cNvSpPr/>
          <p:nvPr/>
        </p:nvSpPr>
        <p:spPr>
          <a:xfrm>
            <a:off x="8168578" y="3428542"/>
            <a:ext cx="761285" cy="520995"/>
          </a:xfrm>
          <a:custGeom>
            <a:avLst/>
            <a:gdLst>
              <a:gd name="connsiteX0" fmla="*/ 206369 w 376490"/>
              <a:gd name="connsiteY0" fmla="*/ 0 h 1222744"/>
              <a:gd name="connsiteX1" fmla="*/ 4350 w 376490"/>
              <a:gd name="connsiteY1" fmla="*/ 648586 h 1222744"/>
              <a:gd name="connsiteX2" fmla="*/ 376490 w 376490"/>
              <a:gd name="connsiteY2" fmla="*/ 1222744 h 1222744"/>
              <a:gd name="connsiteX0" fmla="*/ 468667 w 468667"/>
              <a:gd name="connsiteY0" fmla="*/ 0 h 1360967"/>
              <a:gd name="connsiteX1" fmla="*/ 834 w 468667"/>
              <a:gd name="connsiteY1" fmla="*/ 786809 h 1360967"/>
              <a:gd name="connsiteX2" fmla="*/ 372974 w 468667"/>
              <a:gd name="connsiteY2" fmla="*/ 1360967 h 1360967"/>
              <a:gd name="connsiteX0" fmla="*/ 476129 w 912064"/>
              <a:gd name="connsiteY0" fmla="*/ 0 h 796374"/>
              <a:gd name="connsiteX1" fmla="*/ 8296 w 912064"/>
              <a:gd name="connsiteY1" fmla="*/ 786809 h 796374"/>
              <a:gd name="connsiteX2" fmla="*/ 912064 w 912064"/>
              <a:gd name="connsiteY2" fmla="*/ 520995 h 796374"/>
              <a:gd name="connsiteX0" fmla="*/ 0 w 435935"/>
              <a:gd name="connsiteY0" fmla="*/ 0 h 520995"/>
              <a:gd name="connsiteX1" fmla="*/ 435935 w 435935"/>
              <a:gd name="connsiteY1" fmla="*/ 520995 h 520995"/>
              <a:gd name="connsiteX0" fmla="*/ 0 w 441282"/>
              <a:gd name="connsiteY0" fmla="*/ 104 h 521099"/>
              <a:gd name="connsiteX1" fmla="*/ 435935 w 441282"/>
              <a:gd name="connsiteY1" fmla="*/ 521099 h 521099"/>
              <a:gd name="connsiteX0" fmla="*/ 0 w 435935"/>
              <a:gd name="connsiteY0" fmla="*/ 60 h 532379"/>
              <a:gd name="connsiteX1" fmla="*/ 435935 w 435935"/>
              <a:gd name="connsiteY1" fmla="*/ 521055 h 532379"/>
              <a:gd name="connsiteX0" fmla="*/ 0 w 435935"/>
              <a:gd name="connsiteY0" fmla="*/ 0 h 532664"/>
              <a:gd name="connsiteX1" fmla="*/ 435935 w 435935"/>
              <a:gd name="connsiteY1" fmla="*/ 520995 h 532664"/>
              <a:gd name="connsiteX0" fmla="*/ 0 w 645946"/>
              <a:gd name="connsiteY0" fmla="*/ 0 h 520995"/>
              <a:gd name="connsiteX1" fmla="*/ 435935 w 645946"/>
              <a:gd name="connsiteY1" fmla="*/ 520995 h 520995"/>
              <a:gd name="connsiteX0" fmla="*/ 0 w 562746"/>
              <a:gd name="connsiteY0" fmla="*/ 0 h 520995"/>
              <a:gd name="connsiteX1" fmla="*/ 209105 w 562746"/>
              <a:gd name="connsiteY1" fmla="*/ 357964 h 520995"/>
              <a:gd name="connsiteX2" fmla="*/ 435935 w 562746"/>
              <a:gd name="connsiteY2" fmla="*/ 520995 h 520995"/>
              <a:gd name="connsiteX0" fmla="*/ 0 w 435935"/>
              <a:gd name="connsiteY0" fmla="*/ 0 h 520995"/>
              <a:gd name="connsiteX1" fmla="*/ 209105 w 435935"/>
              <a:gd name="connsiteY1" fmla="*/ 357964 h 520995"/>
              <a:gd name="connsiteX2" fmla="*/ 435935 w 435935"/>
              <a:gd name="connsiteY2" fmla="*/ 520995 h 520995"/>
              <a:gd name="connsiteX0" fmla="*/ 0 w 435935"/>
              <a:gd name="connsiteY0" fmla="*/ 0 h 520995"/>
              <a:gd name="connsiteX1" fmla="*/ 209105 w 435935"/>
              <a:gd name="connsiteY1" fmla="*/ 357964 h 520995"/>
              <a:gd name="connsiteX2" fmla="*/ 435935 w 435935"/>
              <a:gd name="connsiteY2" fmla="*/ 520995 h 520995"/>
              <a:gd name="connsiteX0" fmla="*/ 0 w 435935"/>
              <a:gd name="connsiteY0" fmla="*/ 0 h 520995"/>
              <a:gd name="connsiteX1" fmla="*/ 435935 w 435935"/>
              <a:gd name="connsiteY1" fmla="*/ 520995 h 520995"/>
              <a:gd name="connsiteX0" fmla="*/ 0 w 645440"/>
              <a:gd name="connsiteY0" fmla="*/ 0 h 520995"/>
              <a:gd name="connsiteX1" fmla="*/ 435935 w 645440"/>
              <a:gd name="connsiteY1" fmla="*/ 520995 h 520995"/>
              <a:gd name="connsiteX0" fmla="*/ 0 w 761285"/>
              <a:gd name="connsiteY0" fmla="*/ 0 h 520995"/>
              <a:gd name="connsiteX1" fmla="*/ 435935 w 761285"/>
              <a:gd name="connsiteY1" fmla="*/ 520995 h 5209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61285" h="520995">
                <a:moveTo>
                  <a:pt x="0" y="0"/>
                </a:moveTo>
                <a:cubicBezTo>
                  <a:pt x="740736" y="24809"/>
                  <a:pt x="1045535" y="272902"/>
                  <a:pt x="435935" y="520995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Freeform: Shape 100">
            <a:extLst>
              <a:ext uri="{FF2B5EF4-FFF2-40B4-BE49-F238E27FC236}">
                <a16:creationId xmlns:a16="http://schemas.microsoft.com/office/drawing/2014/main" id="{7EF4487A-0AC8-413E-8CAF-334BA950FDB6}"/>
              </a:ext>
            </a:extLst>
          </p:cNvPr>
          <p:cNvSpPr/>
          <p:nvPr/>
        </p:nvSpPr>
        <p:spPr>
          <a:xfrm>
            <a:off x="6245340" y="4943079"/>
            <a:ext cx="522725" cy="740639"/>
          </a:xfrm>
          <a:custGeom>
            <a:avLst/>
            <a:gdLst>
              <a:gd name="connsiteX0" fmla="*/ 0 w 754912"/>
              <a:gd name="connsiteY0" fmla="*/ 1626781 h 1626781"/>
              <a:gd name="connsiteX1" fmla="*/ 404037 w 754912"/>
              <a:gd name="connsiteY1" fmla="*/ 1137683 h 1626781"/>
              <a:gd name="connsiteX2" fmla="*/ 212651 w 754912"/>
              <a:gd name="connsiteY2" fmla="*/ 265814 h 1626781"/>
              <a:gd name="connsiteX3" fmla="*/ 754912 w 754912"/>
              <a:gd name="connsiteY3" fmla="*/ 0 h 1626781"/>
              <a:gd name="connsiteX0" fmla="*/ 0 w 754912"/>
              <a:gd name="connsiteY0" fmla="*/ 1626781 h 1626781"/>
              <a:gd name="connsiteX1" fmla="*/ 404037 w 754912"/>
              <a:gd name="connsiteY1" fmla="*/ 1137683 h 1626781"/>
              <a:gd name="connsiteX2" fmla="*/ 754912 w 754912"/>
              <a:gd name="connsiteY2" fmla="*/ 0 h 1626781"/>
              <a:gd name="connsiteX0" fmla="*/ 0 w 754912"/>
              <a:gd name="connsiteY0" fmla="*/ 1626781 h 1626781"/>
              <a:gd name="connsiteX1" fmla="*/ 754912 w 754912"/>
              <a:gd name="connsiteY1" fmla="*/ 0 h 1626781"/>
              <a:gd name="connsiteX0" fmla="*/ 0 w 754912"/>
              <a:gd name="connsiteY0" fmla="*/ 1626781 h 1626781"/>
              <a:gd name="connsiteX1" fmla="*/ 754912 w 754912"/>
              <a:gd name="connsiteY1" fmla="*/ 0 h 1626781"/>
              <a:gd name="connsiteX0" fmla="*/ 0 w 754912"/>
              <a:gd name="connsiteY0" fmla="*/ 1626781 h 1626781"/>
              <a:gd name="connsiteX1" fmla="*/ 754912 w 754912"/>
              <a:gd name="connsiteY1" fmla="*/ 0 h 1626781"/>
              <a:gd name="connsiteX0" fmla="*/ 0 w 754912"/>
              <a:gd name="connsiteY0" fmla="*/ 1626781 h 1626781"/>
              <a:gd name="connsiteX1" fmla="*/ 754912 w 754912"/>
              <a:gd name="connsiteY1" fmla="*/ 0 h 1626781"/>
              <a:gd name="connsiteX0" fmla="*/ 0 w 797442"/>
              <a:gd name="connsiteY0" fmla="*/ 956930 h 956930"/>
              <a:gd name="connsiteX1" fmla="*/ 797442 w 797442"/>
              <a:gd name="connsiteY1" fmla="*/ 0 h 956930"/>
              <a:gd name="connsiteX0" fmla="*/ 0 w 797442"/>
              <a:gd name="connsiteY0" fmla="*/ 957773 h 957773"/>
              <a:gd name="connsiteX1" fmla="*/ 797442 w 797442"/>
              <a:gd name="connsiteY1" fmla="*/ 843 h 957773"/>
              <a:gd name="connsiteX0" fmla="*/ 0 w 797442"/>
              <a:gd name="connsiteY0" fmla="*/ 957628 h 962428"/>
              <a:gd name="connsiteX1" fmla="*/ 797442 w 797442"/>
              <a:gd name="connsiteY1" fmla="*/ 698 h 962428"/>
              <a:gd name="connsiteX0" fmla="*/ 0 w 797442"/>
              <a:gd name="connsiteY0" fmla="*/ 957539 h 989653"/>
              <a:gd name="connsiteX1" fmla="*/ 797442 w 797442"/>
              <a:gd name="connsiteY1" fmla="*/ 609 h 989653"/>
              <a:gd name="connsiteX0" fmla="*/ 0 w 776177"/>
              <a:gd name="connsiteY0" fmla="*/ 0 h 244549"/>
              <a:gd name="connsiteX1" fmla="*/ 776177 w 776177"/>
              <a:gd name="connsiteY1" fmla="*/ 244549 h 244549"/>
              <a:gd name="connsiteX0" fmla="*/ 0 w 786810"/>
              <a:gd name="connsiteY0" fmla="*/ 0 h 340242"/>
              <a:gd name="connsiteX1" fmla="*/ 786810 w 786810"/>
              <a:gd name="connsiteY1" fmla="*/ 340242 h 340242"/>
              <a:gd name="connsiteX0" fmla="*/ 0 w 786810"/>
              <a:gd name="connsiteY0" fmla="*/ 0 h 429142"/>
              <a:gd name="connsiteX1" fmla="*/ 786810 w 786810"/>
              <a:gd name="connsiteY1" fmla="*/ 340242 h 429142"/>
              <a:gd name="connsiteX0" fmla="*/ 0 w 786810"/>
              <a:gd name="connsiteY0" fmla="*/ 27591 h 419849"/>
              <a:gd name="connsiteX1" fmla="*/ 786810 w 786810"/>
              <a:gd name="connsiteY1" fmla="*/ 367833 h 419849"/>
              <a:gd name="connsiteX0" fmla="*/ 0 w 786810"/>
              <a:gd name="connsiteY0" fmla="*/ 35875 h 240611"/>
              <a:gd name="connsiteX1" fmla="*/ 786810 w 786810"/>
              <a:gd name="connsiteY1" fmla="*/ 174098 h 240611"/>
              <a:gd name="connsiteX0" fmla="*/ 0 w 3798620"/>
              <a:gd name="connsiteY0" fmla="*/ 10451 h 1821639"/>
              <a:gd name="connsiteX1" fmla="*/ 3798620 w 3798620"/>
              <a:gd name="connsiteY1" fmla="*/ 1801240 h 1821639"/>
              <a:gd name="connsiteX0" fmla="*/ 130986 w 3929606"/>
              <a:gd name="connsiteY0" fmla="*/ 0 h 1827365"/>
              <a:gd name="connsiteX1" fmla="*/ 3929606 w 3929606"/>
              <a:gd name="connsiteY1" fmla="*/ 1790789 h 1827365"/>
              <a:gd name="connsiteX0" fmla="*/ 145941 w 3944561"/>
              <a:gd name="connsiteY0" fmla="*/ 0 h 1790790"/>
              <a:gd name="connsiteX1" fmla="*/ 3944561 w 3944561"/>
              <a:gd name="connsiteY1" fmla="*/ 1790789 h 1790790"/>
              <a:gd name="connsiteX0" fmla="*/ 1362315 w 1362315"/>
              <a:gd name="connsiteY0" fmla="*/ 0 h 2746489"/>
              <a:gd name="connsiteX1" fmla="*/ 303177 w 1362315"/>
              <a:gd name="connsiteY1" fmla="*/ 2746490 h 2746489"/>
              <a:gd name="connsiteX0" fmla="*/ 365751 w 1314486"/>
              <a:gd name="connsiteY0" fmla="*/ 26906 h 347450"/>
              <a:gd name="connsiteX1" fmla="*/ 1314487 w 1314486"/>
              <a:gd name="connsiteY1" fmla="*/ 165130 h 347450"/>
              <a:gd name="connsiteX0" fmla="*/ 1 w 948736"/>
              <a:gd name="connsiteY0" fmla="*/ 173676 h 311901"/>
              <a:gd name="connsiteX1" fmla="*/ 948737 w 948736"/>
              <a:gd name="connsiteY1" fmla="*/ 311900 h 311901"/>
              <a:gd name="connsiteX0" fmla="*/ 0 w 2827068"/>
              <a:gd name="connsiteY0" fmla="*/ 1380515 h 1380646"/>
              <a:gd name="connsiteX1" fmla="*/ 2827069 w 2827068"/>
              <a:gd name="connsiteY1" fmla="*/ 125008 h 1380646"/>
              <a:gd name="connsiteX0" fmla="*/ 0 w 2827068"/>
              <a:gd name="connsiteY0" fmla="*/ 1386916 h 1386915"/>
              <a:gd name="connsiteX1" fmla="*/ 2827069 w 2827068"/>
              <a:gd name="connsiteY1" fmla="*/ 131409 h 13869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827068" h="1386915">
                <a:moveTo>
                  <a:pt x="0" y="1386916"/>
                </a:moveTo>
                <a:cubicBezTo>
                  <a:pt x="1577476" y="1285803"/>
                  <a:pt x="2035520" y="-489468"/>
                  <a:pt x="2827069" y="131409"/>
                </a:cubicBezTo>
              </a:path>
            </a:pathLst>
          </a:custGeom>
          <a:noFill/>
          <a:ln>
            <a:head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A76384D9-7F1D-40AD-ACE7-6E0D2FA01CFD}"/>
              </a:ext>
            </a:extLst>
          </p:cNvPr>
          <p:cNvSpPr/>
          <p:nvPr/>
        </p:nvSpPr>
        <p:spPr>
          <a:xfrm>
            <a:off x="1701656" y="4985330"/>
            <a:ext cx="522725" cy="740639"/>
          </a:xfrm>
          <a:custGeom>
            <a:avLst/>
            <a:gdLst>
              <a:gd name="connsiteX0" fmla="*/ 0 w 754912"/>
              <a:gd name="connsiteY0" fmla="*/ 1626781 h 1626781"/>
              <a:gd name="connsiteX1" fmla="*/ 404037 w 754912"/>
              <a:gd name="connsiteY1" fmla="*/ 1137683 h 1626781"/>
              <a:gd name="connsiteX2" fmla="*/ 212651 w 754912"/>
              <a:gd name="connsiteY2" fmla="*/ 265814 h 1626781"/>
              <a:gd name="connsiteX3" fmla="*/ 754912 w 754912"/>
              <a:gd name="connsiteY3" fmla="*/ 0 h 1626781"/>
              <a:gd name="connsiteX0" fmla="*/ 0 w 754912"/>
              <a:gd name="connsiteY0" fmla="*/ 1626781 h 1626781"/>
              <a:gd name="connsiteX1" fmla="*/ 404037 w 754912"/>
              <a:gd name="connsiteY1" fmla="*/ 1137683 h 1626781"/>
              <a:gd name="connsiteX2" fmla="*/ 754912 w 754912"/>
              <a:gd name="connsiteY2" fmla="*/ 0 h 1626781"/>
              <a:gd name="connsiteX0" fmla="*/ 0 w 754912"/>
              <a:gd name="connsiteY0" fmla="*/ 1626781 h 1626781"/>
              <a:gd name="connsiteX1" fmla="*/ 754912 w 754912"/>
              <a:gd name="connsiteY1" fmla="*/ 0 h 1626781"/>
              <a:gd name="connsiteX0" fmla="*/ 0 w 754912"/>
              <a:gd name="connsiteY0" fmla="*/ 1626781 h 1626781"/>
              <a:gd name="connsiteX1" fmla="*/ 754912 w 754912"/>
              <a:gd name="connsiteY1" fmla="*/ 0 h 1626781"/>
              <a:gd name="connsiteX0" fmla="*/ 0 w 754912"/>
              <a:gd name="connsiteY0" fmla="*/ 1626781 h 1626781"/>
              <a:gd name="connsiteX1" fmla="*/ 754912 w 754912"/>
              <a:gd name="connsiteY1" fmla="*/ 0 h 1626781"/>
              <a:gd name="connsiteX0" fmla="*/ 0 w 754912"/>
              <a:gd name="connsiteY0" fmla="*/ 1626781 h 1626781"/>
              <a:gd name="connsiteX1" fmla="*/ 754912 w 754912"/>
              <a:gd name="connsiteY1" fmla="*/ 0 h 1626781"/>
              <a:gd name="connsiteX0" fmla="*/ 0 w 797442"/>
              <a:gd name="connsiteY0" fmla="*/ 956930 h 956930"/>
              <a:gd name="connsiteX1" fmla="*/ 797442 w 797442"/>
              <a:gd name="connsiteY1" fmla="*/ 0 h 956930"/>
              <a:gd name="connsiteX0" fmla="*/ 0 w 797442"/>
              <a:gd name="connsiteY0" fmla="*/ 957773 h 957773"/>
              <a:gd name="connsiteX1" fmla="*/ 797442 w 797442"/>
              <a:gd name="connsiteY1" fmla="*/ 843 h 957773"/>
              <a:gd name="connsiteX0" fmla="*/ 0 w 797442"/>
              <a:gd name="connsiteY0" fmla="*/ 957628 h 962428"/>
              <a:gd name="connsiteX1" fmla="*/ 797442 w 797442"/>
              <a:gd name="connsiteY1" fmla="*/ 698 h 962428"/>
              <a:gd name="connsiteX0" fmla="*/ 0 w 797442"/>
              <a:gd name="connsiteY0" fmla="*/ 957539 h 989653"/>
              <a:gd name="connsiteX1" fmla="*/ 797442 w 797442"/>
              <a:gd name="connsiteY1" fmla="*/ 609 h 989653"/>
              <a:gd name="connsiteX0" fmla="*/ 0 w 776177"/>
              <a:gd name="connsiteY0" fmla="*/ 0 h 244549"/>
              <a:gd name="connsiteX1" fmla="*/ 776177 w 776177"/>
              <a:gd name="connsiteY1" fmla="*/ 244549 h 244549"/>
              <a:gd name="connsiteX0" fmla="*/ 0 w 786810"/>
              <a:gd name="connsiteY0" fmla="*/ 0 h 340242"/>
              <a:gd name="connsiteX1" fmla="*/ 786810 w 786810"/>
              <a:gd name="connsiteY1" fmla="*/ 340242 h 340242"/>
              <a:gd name="connsiteX0" fmla="*/ 0 w 786810"/>
              <a:gd name="connsiteY0" fmla="*/ 0 h 429142"/>
              <a:gd name="connsiteX1" fmla="*/ 786810 w 786810"/>
              <a:gd name="connsiteY1" fmla="*/ 340242 h 429142"/>
              <a:gd name="connsiteX0" fmla="*/ 0 w 786810"/>
              <a:gd name="connsiteY0" fmla="*/ 27591 h 419849"/>
              <a:gd name="connsiteX1" fmla="*/ 786810 w 786810"/>
              <a:gd name="connsiteY1" fmla="*/ 367833 h 419849"/>
              <a:gd name="connsiteX0" fmla="*/ 0 w 786810"/>
              <a:gd name="connsiteY0" fmla="*/ 35875 h 240611"/>
              <a:gd name="connsiteX1" fmla="*/ 786810 w 786810"/>
              <a:gd name="connsiteY1" fmla="*/ 174098 h 240611"/>
              <a:gd name="connsiteX0" fmla="*/ 0 w 3798620"/>
              <a:gd name="connsiteY0" fmla="*/ 10451 h 1821639"/>
              <a:gd name="connsiteX1" fmla="*/ 3798620 w 3798620"/>
              <a:gd name="connsiteY1" fmla="*/ 1801240 h 1821639"/>
              <a:gd name="connsiteX0" fmla="*/ 130986 w 3929606"/>
              <a:gd name="connsiteY0" fmla="*/ 0 h 1827365"/>
              <a:gd name="connsiteX1" fmla="*/ 3929606 w 3929606"/>
              <a:gd name="connsiteY1" fmla="*/ 1790789 h 1827365"/>
              <a:gd name="connsiteX0" fmla="*/ 145941 w 3944561"/>
              <a:gd name="connsiteY0" fmla="*/ 0 h 1790790"/>
              <a:gd name="connsiteX1" fmla="*/ 3944561 w 3944561"/>
              <a:gd name="connsiteY1" fmla="*/ 1790789 h 1790790"/>
              <a:gd name="connsiteX0" fmla="*/ 1362315 w 1362315"/>
              <a:gd name="connsiteY0" fmla="*/ 0 h 2746489"/>
              <a:gd name="connsiteX1" fmla="*/ 303177 w 1362315"/>
              <a:gd name="connsiteY1" fmla="*/ 2746490 h 2746489"/>
              <a:gd name="connsiteX0" fmla="*/ 365751 w 1314486"/>
              <a:gd name="connsiteY0" fmla="*/ 26906 h 347450"/>
              <a:gd name="connsiteX1" fmla="*/ 1314487 w 1314486"/>
              <a:gd name="connsiteY1" fmla="*/ 165130 h 347450"/>
              <a:gd name="connsiteX0" fmla="*/ 1 w 948736"/>
              <a:gd name="connsiteY0" fmla="*/ 173676 h 311901"/>
              <a:gd name="connsiteX1" fmla="*/ 948737 w 948736"/>
              <a:gd name="connsiteY1" fmla="*/ 311900 h 311901"/>
              <a:gd name="connsiteX0" fmla="*/ 0 w 2827068"/>
              <a:gd name="connsiteY0" fmla="*/ 1380515 h 1380646"/>
              <a:gd name="connsiteX1" fmla="*/ 2827069 w 2827068"/>
              <a:gd name="connsiteY1" fmla="*/ 125008 h 1380646"/>
              <a:gd name="connsiteX0" fmla="*/ 0 w 2827068"/>
              <a:gd name="connsiteY0" fmla="*/ 1386916 h 1386915"/>
              <a:gd name="connsiteX1" fmla="*/ 2827069 w 2827068"/>
              <a:gd name="connsiteY1" fmla="*/ 131409 h 13869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827068" h="1386915">
                <a:moveTo>
                  <a:pt x="0" y="1386916"/>
                </a:moveTo>
                <a:cubicBezTo>
                  <a:pt x="1577476" y="1285803"/>
                  <a:pt x="2035520" y="-489468"/>
                  <a:pt x="2827069" y="131409"/>
                </a:cubicBezTo>
              </a:path>
            </a:pathLst>
          </a:custGeom>
          <a:noFill/>
          <a:ln>
            <a:head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lPar2">
            <a:extLst>
              <a:ext uri="{FF2B5EF4-FFF2-40B4-BE49-F238E27FC236}">
                <a16:creationId xmlns:a16="http://schemas.microsoft.com/office/drawing/2014/main" id="{DE0CD072-60D4-477B-80DD-CC00A575F941}"/>
              </a:ext>
            </a:extLst>
          </p:cNvPr>
          <p:cNvSpPr/>
          <p:nvPr/>
        </p:nvSpPr>
        <p:spPr>
          <a:xfrm>
            <a:off x="4717046" y="4728294"/>
            <a:ext cx="798661" cy="381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#1</a:t>
            </a:r>
            <a:r>
              <a:rPr lang="en-US" i="1" dirty="0"/>
              <a:t> </a:t>
            </a:r>
          </a:p>
        </p:txBody>
      </p:sp>
      <p:sp>
        <p:nvSpPr>
          <p:cNvPr id="107" name="lPar2">
            <a:extLst>
              <a:ext uri="{FF2B5EF4-FFF2-40B4-BE49-F238E27FC236}">
                <a16:creationId xmlns:a16="http://schemas.microsoft.com/office/drawing/2014/main" id="{30A92E55-0986-4655-8640-E543938073CF}"/>
              </a:ext>
            </a:extLst>
          </p:cNvPr>
          <p:cNvSpPr/>
          <p:nvPr/>
        </p:nvSpPr>
        <p:spPr>
          <a:xfrm>
            <a:off x="5689044" y="5484828"/>
            <a:ext cx="798661" cy="381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i="1" dirty="0" err="1"/>
              <a:t>Ptr</a:t>
            </a:r>
            <a:r>
              <a:rPr lang="en-US" i="1" dirty="0"/>
              <a:t>:</a:t>
            </a:r>
          </a:p>
        </p:txBody>
      </p:sp>
      <p:sp>
        <p:nvSpPr>
          <p:cNvPr id="108" name="Freeform: Shape 107">
            <a:extLst>
              <a:ext uri="{FF2B5EF4-FFF2-40B4-BE49-F238E27FC236}">
                <a16:creationId xmlns:a16="http://schemas.microsoft.com/office/drawing/2014/main" id="{C4CCBDC2-3EDB-4263-9612-7D7085E07C48}"/>
              </a:ext>
            </a:extLst>
          </p:cNvPr>
          <p:cNvSpPr/>
          <p:nvPr/>
        </p:nvSpPr>
        <p:spPr>
          <a:xfrm>
            <a:off x="6199387" y="3086144"/>
            <a:ext cx="1000913" cy="2581531"/>
          </a:xfrm>
          <a:custGeom>
            <a:avLst/>
            <a:gdLst>
              <a:gd name="connsiteX0" fmla="*/ 0 w 754912"/>
              <a:gd name="connsiteY0" fmla="*/ 1626781 h 1626781"/>
              <a:gd name="connsiteX1" fmla="*/ 404037 w 754912"/>
              <a:gd name="connsiteY1" fmla="*/ 1137683 h 1626781"/>
              <a:gd name="connsiteX2" fmla="*/ 212651 w 754912"/>
              <a:gd name="connsiteY2" fmla="*/ 265814 h 1626781"/>
              <a:gd name="connsiteX3" fmla="*/ 754912 w 754912"/>
              <a:gd name="connsiteY3" fmla="*/ 0 h 1626781"/>
              <a:gd name="connsiteX0" fmla="*/ 0 w 754912"/>
              <a:gd name="connsiteY0" fmla="*/ 1626781 h 1626781"/>
              <a:gd name="connsiteX1" fmla="*/ 404037 w 754912"/>
              <a:gd name="connsiteY1" fmla="*/ 1137683 h 1626781"/>
              <a:gd name="connsiteX2" fmla="*/ 754912 w 754912"/>
              <a:gd name="connsiteY2" fmla="*/ 0 h 1626781"/>
              <a:gd name="connsiteX0" fmla="*/ 0 w 754912"/>
              <a:gd name="connsiteY0" fmla="*/ 1626781 h 1626781"/>
              <a:gd name="connsiteX1" fmla="*/ 754912 w 754912"/>
              <a:gd name="connsiteY1" fmla="*/ 0 h 1626781"/>
              <a:gd name="connsiteX0" fmla="*/ 0 w 754912"/>
              <a:gd name="connsiteY0" fmla="*/ 1626781 h 1626781"/>
              <a:gd name="connsiteX1" fmla="*/ 754912 w 754912"/>
              <a:gd name="connsiteY1" fmla="*/ 0 h 1626781"/>
              <a:gd name="connsiteX0" fmla="*/ 0 w 754912"/>
              <a:gd name="connsiteY0" fmla="*/ 1626781 h 1626781"/>
              <a:gd name="connsiteX1" fmla="*/ 754912 w 754912"/>
              <a:gd name="connsiteY1" fmla="*/ 0 h 1626781"/>
              <a:gd name="connsiteX0" fmla="*/ 0 w 754912"/>
              <a:gd name="connsiteY0" fmla="*/ 1626781 h 1626781"/>
              <a:gd name="connsiteX1" fmla="*/ 754912 w 754912"/>
              <a:gd name="connsiteY1" fmla="*/ 0 h 1626781"/>
              <a:gd name="connsiteX0" fmla="*/ 0 w 797442"/>
              <a:gd name="connsiteY0" fmla="*/ 956930 h 956930"/>
              <a:gd name="connsiteX1" fmla="*/ 797442 w 797442"/>
              <a:gd name="connsiteY1" fmla="*/ 0 h 956930"/>
              <a:gd name="connsiteX0" fmla="*/ 0 w 797442"/>
              <a:gd name="connsiteY0" fmla="*/ 957773 h 957773"/>
              <a:gd name="connsiteX1" fmla="*/ 797442 w 797442"/>
              <a:gd name="connsiteY1" fmla="*/ 843 h 957773"/>
              <a:gd name="connsiteX0" fmla="*/ 0 w 797442"/>
              <a:gd name="connsiteY0" fmla="*/ 957628 h 962428"/>
              <a:gd name="connsiteX1" fmla="*/ 797442 w 797442"/>
              <a:gd name="connsiteY1" fmla="*/ 698 h 962428"/>
              <a:gd name="connsiteX0" fmla="*/ 0 w 797442"/>
              <a:gd name="connsiteY0" fmla="*/ 957539 h 989653"/>
              <a:gd name="connsiteX1" fmla="*/ 797442 w 797442"/>
              <a:gd name="connsiteY1" fmla="*/ 609 h 989653"/>
              <a:gd name="connsiteX0" fmla="*/ 0 w 776177"/>
              <a:gd name="connsiteY0" fmla="*/ 0 h 244549"/>
              <a:gd name="connsiteX1" fmla="*/ 776177 w 776177"/>
              <a:gd name="connsiteY1" fmla="*/ 244549 h 244549"/>
              <a:gd name="connsiteX0" fmla="*/ 0 w 786810"/>
              <a:gd name="connsiteY0" fmla="*/ 0 h 340242"/>
              <a:gd name="connsiteX1" fmla="*/ 786810 w 786810"/>
              <a:gd name="connsiteY1" fmla="*/ 340242 h 340242"/>
              <a:gd name="connsiteX0" fmla="*/ 0 w 786810"/>
              <a:gd name="connsiteY0" fmla="*/ 0 h 429142"/>
              <a:gd name="connsiteX1" fmla="*/ 786810 w 786810"/>
              <a:gd name="connsiteY1" fmla="*/ 340242 h 429142"/>
              <a:gd name="connsiteX0" fmla="*/ 0 w 786810"/>
              <a:gd name="connsiteY0" fmla="*/ 27591 h 419849"/>
              <a:gd name="connsiteX1" fmla="*/ 786810 w 786810"/>
              <a:gd name="connsiteY1" fmla="*/ 367833 h 419849"/>
              <a:gd name="connsiteX0" fmla="*/ 0 w 786810"/>
              <a:gd name="connsiteY0" fmla="*/ 35875 h 240611"/>
              <a:gd name="connsiteX1" fmla="*/ 786810 w 786810"/>
              <a:gd name="connsiteY1" fmla="*/ 174098 h 240611"/>
              <a:gd name="connsiteX0" fmla="*/ 0 w 3798620"/>
              <a:gd name="connsiteY0" fmla="*/ 10451 h 1821639"/>
              <a:gd name="connsiteX1" fmla="*/ 3798620 w 3798620"/>
              <a:gd name="connsiteY1" fmla="*/ 1801240 h 1821639"/>
              <a:gd name="connsiteX0" fmla="*/ 130986 w 3929606"/>
              <a:gd name="connsiteY0" fmla="*/ 0 h 1827365"/>
              <a:gd name="connsiteX1" fmla="*/ 3929606 w 3929606"/>
              <a:gd name="connsiteY1" fmla="*/ 1790789 h 1827365"/>
              <a:gd name="connsiteX0" fmla="*/ 145941 w 3944561"/>
              <a:gd name="connsiteY0" fmla="*/ 0 h 1790790"/>
              <a:gd name="connsiteX1" fmla="*/ 3944561 w 3944561"/>
              <a:gd name="connsiteY1" fmla="*/ 1790789 h 1790790"/>
              <a:gd name="connsiteX0" fmla="*/ 1362315 w 1362315"/>
              <a:gd name="connsiteY0" fmla="*/ 0 h 2746489"/>
              <a:gd name="connsiteX1" fmla="*/ 303177 w 1362315"/>
              <a:gd name="connsiteY1" fmla="*/ 2746490 h 2746489"/>
              <a:gd name="connsiteX0" fmla="*/ 365751 w 1314486"/>
              <a:gd name="connsiteY0" fmla="*/ 26906 h 347450"/>
              <a:gd name="connsiteX1" fmla="*/ 1314487 w 1314486"/>
              <a:gd name="connsiteY1" fmla="*/ 165130 h 347450"/>
              <a:gd name="connsiteX0" fmla="*/ 1 w 948736"/>
              <a:gd name="connsiteY0" fmla="*/ 173676 h 311901"/>
              <a:gd name="connsiteX1" fmla="*/ 948737 w 948736"/>
              <a:gd name="connsiteY1" fmla="*/ 311900 h 311901"/>
              <a:gd name="connsiteX0" fmla="*/ 0 w 2827068"/>
              <a:gd name="connsiteY0" fmla="*/ 1380515 h 1380646"/>
              <a:gd name="connsiteX1" fmla="*/ 2827069 w 2827068"/>
              <a:gd name="connsiteY1" fmla="*/ 125008 h 1380646"/>
              <a:gd name="connsiteX0" fmla="*/ 0 w 2827068"/>
              <a:gd name="connsiteY0" fmla="*/ 1386916 h 1386915"/>
              <a:gd name="connsiteX1" fmla="*/ 2827069 w 2827068"/>
              <a:gd name="connsiteY1" fmla="*/ 131409 h 1386915"/>
              <a:gd name="connsiteX0" fmla="*/ 0 w 2111287"/>
              <a:gd name="connsiteY0" fmla="*/ 1396988 h 1396988"/>
              <a:gd name="connsiteX1" fmla="*/ 2111287 w 2111287"/>
              <a:gd name="connsiteY1" fmla="*/ 130776 h 1396988"/>
              <a:gd name="connsiteX0" fmla="*/ 291904 w 2403191"/>
              <a:gd name="connsiteY0" fmla="*/ 1266212 h 1266212"/>
              <a:gd name="connsiteX1" fmla="*/ 2403191 w 2403191"/>
              <a:gd name="connsiteY1" fmla="*/ 0 h 1266212"/>
              <a:gd name="connsiteX0" fmla="*/ 291904 w 2403191"/>
              <a:gd name="connsiteY0" fmla="*/ 1148456 h 1148456"/>
              <a:gd name="connsiteX1" fmla="*/ 2403191 w 2403191"/>
              <a:gd name="connsiteY1" fmla="*/ 0 h 11484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403191" h="1148456">
                <a:moveTo>
                  <a:pt x="291904" y="1148456"/>
                </a:moveTo>
                <a:cubicBezTo>
                  <a:pt x="1869380" y="1047343"/>
                  <a:pt x="-2487809" y="224824"/>
                  <a:pt x="2403191" y="0"/>
                </a:cubicBezTo>
              </a:path>
            </a:pathLst>
          </a:custGeom>
          <a:noFill/>
          <a:ln>
            <a:head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8772D02B-6150-48E2-B402-8023790BF806}"/>
              </a:ext>
            </a:extLst>
          </p:cNvPr>
          <p:cNvSpPr txBox="1"/>
          <p:nvPr/>
        </p:nvSpPr>
        <p:spPr>
          <a:xfrm>
            <a:off x="4073635" y="1232243"/>
            <a:ext cx="26984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/>
              <a:t>AST Building Stack Actions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6B5277C0-7046-473D-B0FF-B6B1EB16332C}"/>
              </a:ext>
            </a:extLst>
          </p:cNvPr>
          <p:cNvSpPr txBox="1"/>
          <p:nvPr/>
        </p:nvSpPr>
        <p:spPr>
          <a:xfrm>
            <a:off x="3817797" y="1537043"/>
            <a:ext cx="417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#1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2D5CAD37-5117-49F7-B481-58E8C851E3D7}"/>
              </a:ext>
            </a:extLst>
          </p:cNvPr>
          <p:cNvSpPr txBox="1"/>
          <p:nvPr/>
        </p:nvSpPr>
        <p:spPr>
          <a:xfrm>
            <a:off x="3817797" y="2714752"/>
            <a:ext cx="417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#2</a:t>
            </a: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2FB7E8C0-515D-4BD2-BD5F-2B5CD03A6ADF}"/>
              </a:ext>
            </a:extLst>
          </p:cNvPr>
          <p:cNvSpPr/>
          <p:nvPr/>
        </p:nvSpPr>
        <p:spPr>
          <a:xfrm>
            <a:off x="4111505" y="1537043"/>
            <a:ext cx="3250826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/>
              <a:t>tTrans</a:t>
            </a:r>
            <a:r>
              <a:rPr lang="en-US" dirty="0"/>
              <a:t> = </a:t>
            </a:r>
            <a:r>
              <a:rPr lang="en-US" dirty="0" err="1"/>
              <a:t>sem.pop</a:t>
            </a:r>
            <a:r>
              <a:rPr lang="en-US" dirty="0"/>
              <a:t>() ; </a:t>
            </a:r>
          </a:p>
          <a:p>
            <a:r>
              <a:rPr lang="en-US" dirty="0" err="1"/>
              <a:t>eTrans</a:t>
            </a:r>
            <a:r>
              <a:rPr lang="en-US" dirty="0"/>
              <a:t> = </a:t>
            </a:r>
            <a:r>
              <a:rPr lang="en-US" dirty="0" err="1"/>
              <a:t>sem.pop</a:t>
            </a:r>
            <a:r>
              <a:rPr lang="en-US" dirty="0"/>
              <a:t>() ; </a:t>
            </a:r>
          </a:p>
          <a:p>
            <a:r>
              <a:rPr lang="en-US" dirty="0" err="1"/>
              <a:t>LTrans</a:t>
            </a:r>
            <a:r>
              <a:rPr lang="en-US" dirty="0"/>
              <a:t> = </a:t>
            </a:r>
            <a:r>
              <a:rPr lang="en-US" dirty="0" err="1"/>
              <a:t>PlusNode</a:t>
            </a:r>
            <a:r>
              <a:rPr lang="en-US" dirty="0"/>
              <a:t>(</a:t>
            </a:r>
            <a:r>
              <a:rPr lang="en-US" dirty="0" err="1"/>
              <a:t>eTrans,tTrans</a:t>
            </a:r>
            <a:r>
              <a:rPr lang="en-US" dirty="0"/>
              <a:t>)</a:t>
            </a:r>
          </a:p>
          <a:p>
            <a:r>
              <a:rPr lang="en-US" dirty="0" err="1"/>
              <a:t>sem.push</a:t>
            </a:r>
            <a:r>
              <a:rPr lang="en-US" dirty="0"/>
              <a:t>(</a:t>
            </a:r>
            <a:r>
              <a:rPr lang="en-US" dirty="0" err="1"/>
              <a:t>LTrans</a:t>
            </a:r>
            <a:r>
              <a:rPr lang="en-US" dirty="0"/>
              <a:t>)</a:t>
            </a:r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21317FE6-E2EB-4F3C-BBCA-9DFA56C76243}"/>
              </a:ext>
            </a:extLst>
          </p:cNvPr>
          <p:cNvSpPr/>
          <p:nvPr/>
        </p:nvSpPr>
        <p:spPr>
          <a:xfrm>
            <a:off x="4073635" y="2689939"/>
            <a:ext cx="322690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/>
              <a:t>LTrans</a:t>
            </a:r>
            <a:r>
              <a:rPr lang="en-US" dirty="0"/>
              <a:t> =  </a:t>
            </a:r>
            <a:r>
              <a:rPr lang="en-US" dirty="0" err="1"/>
              <a:t>IntLitNode</a:t>
            </a:r>
            <a:r>
              <a:rPr lang="en-US" dirty="0"/>
              <a:t>(</a:t>
            </a:r>
            <a:r>
              <a:rPr lang="en-US" b="1" dirty="0" err="1"/>
              <a:t>intlit</a:t>
            </a:r>
            <a:r>
              <a:rPr lang="en-US" dirty="0" err="1"/>
              <a:t>.value</a:t>
            </a:r>
            <a:r>
              <a:rPr lang="en-US" dirty="0"/>
              <a:t>)</a:t>
            </a:r>
          </a:p>
          <a:p>
            <a:r>
              <a:rPr lang="en-US" dirty="0" err="1"/>
              <a:t>sem.push</a:t>
            </a:r>
            <a:r>
              <a:rPr lang="en-US" dirty="0"/>
              <a:t>(</a:t>
            </a:r>
            <a:r>
              <a:rPr lang="en-US" dirty="0" err="1"/>
              <a:t>LTrans</a:t>
            </a:r>
            <a:r>
              <a:rPr lang="en-US" dirty="0"/>
              <a:t>) </a:t>
            </a:r>
          </a:p>
        </p:txBody>
      </p:sp>
    </p:spTree>
    <p:extLst>
      <p:ext uri="{BB962C8B-B14F-4D97-AF65-F5344CB8AC3E}">
        <p14:creationId xmlns:p14="http://schemas.microsoft.com/office/powerpoint/2010/main" val="10300638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  <p:bldP spid="3" grpId="0" animBg="1"/>
      <p:bldP spid="48" grpId="0" animBg="1"/>
      <p:bldP spid="8" grpId="0"/>
      <p:bldP spid="49" grpId="0"/>
      <p:bldP spid="89" grpId="0" animBg="1"/>
      <p:bldP spid="100" grpId="0" animBg="1"/>
      <p:bldP spid="102" grpId="0" animBg="1"/>
      <p:bldP spid="103" grpId="0" animBg="1"/>
      <p:bldP spid="11" grpId="0"/>
      <p:bldP spid="11" grpId="1"/>
      <p:bldP spid="104" grpId="0"/>
      <p:bldP spid="104" grpId="1"/>
      <p:bldP spid="12" grpId="0" animBg="1"/>
      <p:bldP spid="105" grpId="0" animBg="1"/>
      <p:bldP spid="101" grpId="0" animBg="1"/>
      <p:bldP spid="106" grpId="0" animBg="1"/>
      <p:bldP spid="107" grpId="0" animBg="1"/>
      <p:bldP spid="108" grpId="0" animBg="1"/>
    </p:bldLst>
  </p:timing>
</p:sld>
</file>

<file path=ppt/slides/slide42.xml><?xml version="1.0" encoding="utf-8"?>
<p:sld xmlns:a16="http://schemas.microsoft.com/office/drawing/2014/main" xmlns:a14="http://schemas.microsoft.com/office/drawing/2010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loud 10">
            <a:extLst>
              <a:ext uri="{FF2B5EF4-FFF2-40B4-BE49-F238E27FC236}">
                <a16:creationId xmlns:a16="http://schemas.microsoft.com/office/drawing/2014/main" id="{8AB30AAF-F66A-43B0-9873-9FF3066A519D}"/>
              </a:ext>
            </a:extLst>
          </p:cNvPr>
          <p:cNvSpPr/>
          <p:nvPr/>
        </p:nvSpPr>
        <p:spPr>
          <a:xfrm rot="349658">
            <a:off x="1378534" y="1249470"/>
            <a:ext cx="6539112" cy="4264969"/>
          </a:xfrm>
          <a:prstGeom prst="cloud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18D17-624A-4996-8458-E634E28CA05F}" type="slidenum">
              <a:rPr lang="en-US" smtClean="0"/>
              <a:t>42</a:t>
            </a:fld>
            <a:endParaRPr lang="en-US"/>
          </a:p>
        </p:txBody>
      </p:sp>
      <p:sp>
        <p:nvSpPr>
          <p:cNvPr id="5" name="AutoShape 2" descr="data:image/jpeg;base64,/9j/4AAQSkZJRgABAQAAAQABAAD/2wCEAAkGBxAQDw8PDxAPDw8NDw0NDw0NDw8NDQ0NFBEWFhQRFBQYHCggGBolGxQUITEiJSkrLi4uFx8zODMsNyguLisBCgoKDgwNFA8PFCwcFBwsLCwrLCwsLCwsLDc2LDctLCwsLCwsLCwsLDcsLCwsLCwsKywsKys3LCssLCwsLCssK//AABEIALIBGwMBIgACEQEDEQH/xAAcAAACAgMBAQAAAAAAAAAAAAACAwEEAAUHBgj/xABEEAACAgECAgYGBgcFCQEAAAABAgADEQQSBSEGEzFBUWEHInGBkaEUIzJyorEzQ1Jic7LBQmOS0fA0RFOCk6Oz0/EW/8QAGQEBAQEBAQEAAAAAAAAAAAAAAQACAwQF/8QAHBEBAQEAAwEBAQAAAAAAAAAAAAERAhIxIUET/9oADAMBAAIRAxEAPwDpJEUwjoBEdZIMkNCZYhoo8NMMr5MIPFDMjEgPMzEJKyJO6ATIJLTA8WxiWaRWGeV7SIs2RbWSQLhKbiXGMq2CMqKmExbyN8QExTrGFoJmtGEEwS0N1immpWbE75O6JYyN01oPzBJgAyYyjGGYpkGQZuVmw1jIC5grMY4iB9kHfABgsZjk3xRbZK1lsO0ypYZzbRZZFZmGDmKdogkRpWRtnkdSSsS6S3tgskkpFYJEttXEvWY6iZOYW2CViEwDJg5ikOJXePYxLiWrFZ4sx7CLaKwjJgu0NzFESBTCKYRziKYRRRMEtMYQDNBhinIEPMXZEEu2ZizCJIE0BiGIvdI3TcZphg4g7oStNMm0LzmWU9pjaSB7Y1mB5Tc8Y3610Axlg5mLac66Qm0Ss6S2TFssz1a1UKQdssssXiZLs7LBxLT1xZrnk12JgmWFqkvp5alUwDHtXFMsQQRFMssMsWyyRBEWRLJSAa5rUqtFGWdS1daNZa611pzaywhUUZxzJ9s8vw7pJZqtW9VOnX6LW5Q6my0hrMPs3IqqRjPZk9hB74WyenjxvLxu3izLmlQWqWQHAd0yRjJU4JHlDs0uIyixrTAdZcamAa4pQKRb1y5YsS0QoOsXLdsrWLNRkpxEPGOMRRmoAmCTCxMxEFwhC2yQs1owOISiSoh4m5WaiNoPjFhcxtaTUrNgL055lZhNgW7sSrYnMwpiriZuhsIswIcSOrkzMwLuBrkdVLGJBE+e9JS1RgSRmTmKKtpEoW1zZtKlqSTXssA1y06Qeznjs58u2IISmaDplxmzTCujS0tdrNTgVDYxqrBJAdj2E5BwM9xJ5Ccu6W9LdVqry263T11N9VQjtWa8f2mIIy/n3d0t9BOlGpGu0iW51O+4obHLHU4t9U7rOZdV3btp8ORGIqYnp70f12n0q6jWa5rmttrrXS7rDXv2s+cZC+rtPYvwmt6I2XDh/E7w7V10PoFdq8LdbvZ1eup/7L7dvPu5eUuelzjranXGnDLTo91VaMCm5zjfaQfHAA8h5mW2SmnouipbS+p1evTUPTXYr3k7jXWoQHduAWvl3EmHplx1Xo7xOrVaaq+jJpsB2hhtdWBKsrD9oMCDLt1QM1XQ/R/RuH6WkqUYVB3RhtZbbCXcEdx3MZs3eIVLKMSrdVL7vK9hiGquSU7BNpeBKFqzUVUrIlxLNgiGWajKq4JimWWysApNQKpEjEs9XM6qaFV0QmWq6x3zAuJHOdI51Dp4Re2bTQaU2HHhDv0LBjhZJq0SWCOUsrXtzuWIc+EZRhQIHdK9vOPsEQwlapFZ1iWlrbkwXpmWlbEMCHskRWO6mCROa6TW1r/s/E9Xp/3NZSbl9mUO0fCXrelGroVWNmi1qFtuaLPrhyJyyert7POeH16Hu9szbPI6Pp2rfpdLqFwOZqHWqPEnkMCbXR9K9DbyXUIp8LMpj3nl84YW4AkOgmVXI4yjK48UYMPlIdoIhkEWahCdostEPO9I+hej1oJdOrtPZdVhXz5jsM8JpqqeBvYlYXWa7co6+xXrp09T8wgwD65XBPMH1hjPOdZZppuk/BU12nNDOajvWxbUUMyuARnB7eRIinG+mvFL+McQ2aaprerBqorRRu6sHJZieQ5nJJIA5Ca3T26nhWtp+k0bbdOwtSt8BHXmMq6HBHM8wcZ7e8Tt3Rzo5p9BV1dAyzYNt74NtzeLHw8AOQlbpj0bq4jpzS+FsXL0XYy1NuO3zU9hHePPESv8N4rXqqK9RUcpau4Z7VPYVPmDke6NdpyX0b8YfQ6y7hmszX1liogJylWqGRjn3ONmD2HC+M6q0ghniLHjWEVYs0FZzK9ksuIphFKbrF7ZadIplmozSGUQSojWSDtm2STiYBmGUzDqq5zUrNg6dLujm0QHtlzTJgRwqjBapcPfY/hmbyq5c5wJqtQg98itiO+VilW+K6frB6oAnnLaGBwZvDqCOfxEr3sDCXGr9aZlME15l9qcxJGJrWVUUxg04IjsiSg5wKjbRjulc1TcXVHvEqlIaXj9N0z0zfbDoe/Kgr+E/wBJsaeL6aw+rbXz7idp+BnIw8NbiO+eXHZ3ThvELKT1mntKkjblcEMPMHl4TYHpRY/LU6fSakeNtI3/ABHZ8JwKjiFiHKOynxViv5TZ6bpTqUx9aWx3OA/5yxO2V8R0BO46bUaVv29HqC34WwBLycZKGr6Pr7bFaytGp1dO5whOCd45e7znG9P04s/WVo3mpKH+s9N0U4+us1en09dVhtssU4XayqinLMxzyAAzmVid2KQGQRrGLaYaJZIpq48wCYgg1xbVx7tFEzUDkHpz4UqDS61TssLHTWYwGYAb0ceJXDD3jwnvejXEKtVpqGr1NWpc0oXdMI7MAAzNXklDntBm8uoR8b0R9p3LvVW2t4jPYYNOmrQk111oT2lEVC3twOcUr2UkRDrNjZk9sQ9Ug1zpFMkvPTKt+nLh0BKk1WPuXwAHfjAOSP8AQilZq4pq5pE1dq8hbYCD/bC2L/nLdfEbe80WexjU59zgD5ynKKyrjIYPVGQvEsfbptXzVetX4rylijiFDdliZ8CdpHxm5WSBUYYqM2dSqeYwfMHMLq5vWcBpk9XPhG7oVaySkZRYqvVu74tkxLhSA6jxmmWvYxdktOqyvYuYFXdjK7GW3qPxijTLThCjMtVafvJxBVMRgaGnDlAxjOZWann2ySfCTg+EC+ejpTAagieh+jL/AKBgWaZe4j8pwdHnthmYm7bS9vYezsxFnSeUU1daMzKqgszEKqqCzMxOAAB2kmfS/oq6DrwzTdbco+n6pVN5JDdQnaKFPZy/tEdp8QBOJdDdNt4nw1hyI1uk+doE+pCZjlTEEyDIJgkzJYRFssImQTJEssWRHOZoeNcYfT2Kq1i0MuSA4Vwc+Hh2/CagbbEzE1Om45v5GmwEDcdpVwozjJPKKv11uQQ+0KTlVVSG95BjgbTU3pWCXYADme849gldtUGC9WQxdlUE5AGT2nvlC5nO6xuWRk4GCVA8JouMcQSzTOihw1nqbWUA4yN2TnzmgucW6XaTRu4s1P0qzu02lVNqHsw1vYPjnynP+kHpO1TnFAq0yfsIotdh4M7Dn7gJ5njOiapvVzt/KeftrYmReqo6d3g+ulb9/epz8cTY09PKmP1lLLkAeqVcAe/E5+yEQMzOJ1fSdKNIxytvVn97cnz7PnNkNat2PrUtA7CWWzkfP3Ti4eMTUMOw4lidwSxE7ayD+1TY1Rx7Oa/KXKeJEY232jyvqS4f4lIPynEtNx/U1/Zusx4Fiw+Bm10vTXULgNscfvLg/EYjNix2McbcAFhTaCcfUuVb2lXAlqvjKEZK2IP2mQlM/eE5RpOnFf6yojzRgfkcfnNxpOl2nJylr1E9oYMvzHKanKs3jHRE1a2fYsU+xhG2rge2eKo40lvPdTb5+oW+I5y2usbI2FkHL1Vcso9zZ/Ob7s9G+cQCJrk4oezejeViNUfiuRNhVxCsAGypsEgb62S5c/8AKcj4R7RdU4PZGLWccxLOk12mY4WxM/st6jfBpsColqxpjXEOpnoPoyeWZVv0wHOZ7Hq02Jm6W7KcyoUmtGPAnoJxY9mhu970j83la7oBxnu4fd/1NN/7J9KSJ5e9dHzI3o+4z36C/wBz0H8nla3olxGs/WaLWKPEUWMPioM+pZkv6UuS9APRpZW9Ws17MjVsltOkU+srqcq1rd2Dz2j3nunUmjiIBEzeRhJMExpSCUjqwkwGaOKxTLHUUTPN9JeHay2xH0w0xFanAvewMWPkq4+ffPTFYBWMqx5PTcDu2qdXrnQsQxo022is88lSQNzD3y9reJaTTglyuSc/WEDPjgdpkcY6PNexZNVdRkk7UWtgCe3nyPznldT6NrCSRrA5PfZSwPvO8zes4bxPp4jblRCwPq5X1RtxjtPP5TTXdIaWABSxTnt9Uj84d/o81q/Zehx5O6n5rNbqOhXEF7aC33LK2+W6XqJ4nqNNYMB+0AHKtPLajQjcSpBB7METf38B1afb0148+qcj4gTX3aYryZWU+DAqfnJNPZo/KVzo/Kbh6fD5GQKj5y1NG+h8op9EZ6Ejxx8Ii5l7x8DiSaA6ZpDUsO6bglPH5ZhCtTnmOfuimi5wlczctpAfD3RDaEYklNLyO+X9Nxy+v7Nrjy3Ej4GIbQeEU2kYRTfU9Mbx9sJZ95cH5Ymx03TKsn163X7jBh88TxTVMO6KOYYnV9L0vpYbRcpX/h3qCo/xDHwm40vGFK5qPVNyIbT2MFPPs2ElfgBOIbo6nVuhyrMp8VJB+UMT6A0XHnA9aypjnBW5Hq7/ANtMg+8CbBekFJwLVZN3Y1ZXUVn3ocjt7xOB6fpLqU/WFvv+t8+2bbR9NCCOsrzjvRsH4H/OF0/Hb0eizlXcjEdqA4ce1TzEFtLOX0dOKrMB2JxjC6lBaB7GOce4iXU6RLgbdQQO4C9wP5oTnix3/EiZInNJmSJmYamYgMsLMzMEDEwiHBMjpZWLKR0gy0q5qi2qluCY6VJqzA6sy8YE1oxSKQNsvFRBKCalGKeINlYbtAPkwBEtmsSNkdZxqbuAaSz9JptOx8TUgPxAmv1HQXhz/wC77T4122p8t2J6XEjEdGORekHohptFRXbQb91lwqKvYrVqNjNnG3OfV8ZzzU6UgjnkEZ5ztfpVrzo6fLVL/wCKycx1GnyVH92x8O9I6lHg+lDbsgYG3tHtm5//ABmtdRbVpy9VgyjI1ZJHZ9nOe490fwTRgK/Lt2f1nW+jyY0mnHhWPzMJ9pcN1XR7U1/pNNeuO802Y+OMTXPpMcuYPh2H4T6UlfUaSuwYsrrcfvor/mJoa+cfo7Dv+MxkbHMAzvOq6J6Cz7WlqXzq3Un8BE1Op9Heib7DX1fddXH4lJ+ck4tYPFZXatT28vdOtav0ZdvVakHwFtRH4lP9JpdX6OdYv2RTb9yzB/EBIucPpAeyAdAZ7DV9EdXXzfS3Y8UXrB8VzNTboypwQynwYFT8DJNC+kYRRqYd03r1kf8AyKKeKwTSc4W8zamhT3SPoawL6/zMzF5mbp5tODLSN0DMjMtOGbpm6LzIzJYbugl4G6RujpwzdIzF7pBaRwwtBLRReCWijC0HMWWkb5Ie6QWii8EvNDDiYJMSXgl46MNJg7oovB3y1Y876RU3aSvy1CH/ALdk509P1iD+6sJ/xJOkdNuelHldWfwtPBPX9cn8G3+aubjNXeE0cnx+75eM6Pwjlp6R4VrPBcJXCv7R3eU9xw9vqav4aflDfqXyZBMQXgmyOrDy0gmI62R1kdWHEwCYo2QTZLRhpaJurVxh1Vx4OoYfOQXg7o6sarV9F9DZndpqhnvqBpP4CJptX6PNI36N7az4Erag9xAPznrS8E2S1Y51rPRzcP0VtVnkwapv6j5zUv0N1oJH0djjvD1kH35nWuskb4fD9et3SN0Rvmb55Ndup+6RuiN8gvHVixukF5W6yR1kliwXkF5WNkjrIpYNkEvEGyCbIg8vALxJsgGySPLwC8SXgF4hY3wS8rl5BeKOLwS8QXgl4o/fBNkQXg74hQ6UtnTH79Z+c8a6fWqf7i0fjrnrukBzp2+9X/MJ5f8AWL/Ct/nSajFXeFJlX+8O/wAp6vSvitB4Io+U8vwtRsfP7X9Jv6W9RPur+UP0xdNsHrZWLTN0UsGyR1srbpBeKWeskGyVS8HfJLW+YWlcNCzJDZ4svMaLaSSbIPWxbGBmOB7UyJkyeJ6UGYZkyICYJmTIgMgzJk0kGCZEyTKIJmTIoJgGZMikGCZkyICYMyZFIMEzJkQ1/Gv0De1P5xPNN+kX+Db/ADpMmTU8Zq/w77Lfe/pN3V9lfur+UmZJJkTJkkgwTImTQCZEyZFDWGJkyZpYYtpkySJaLmTJqCv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" name="Rectangle 1"/>
          <p:cNvSpPr>
            <a:spLocks noChangeArrowheads="1"/>
          </p:cNvSpPr>
          <p:nvPr/>
        </p:nvSpPr>
        <p:spPr bwMode="auto">
          <a:xfrm>
            <a:off x="457200" y="25828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A88FA33-F79B-4565-BCFC-AD77AF515066}"/>
              </a:ext>
            </a:extLst>
          </p:cNvPr>
          <p:cNvSpPr txBox="1"/>
          <p:nvPr/>
        </p:nvSpPr>
        <p:spPr>
          <a:xfrm>
            <a:off x="2743200" y="3250049"/>
            <a:ext cx="3799438" cy="1169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/>
            <a:r>
              <a:rPr lang="en-US" altLang="ja-JP" sz="7000" dirty="0"/>
              <a:t>¯\_(</a:t>
            </a:r>
            <a:r>
              <a:rPr lang="ja-JP" altLang="en-US" sz="7000" dirty="0"/>
              <a:t>ツ</a:t>
            </a:r>
            <a:r>
              <a:rPr lang="en-US" altLang="ja-JP" sz="7000" dirty="0"/>
              <a:t>)_/¯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8E9388E-A8E0-4BA7-853C-44D22991D058}"/>
              </a:ext>
            </a:extLst>
          </p:cNvPr>
          <p:cNvSpPr/>
          <p:nvPr/>
        </p:nvSpPr>
        <p:spPr>
          <a:xfrm>
            <a:off x="2547555" y="2133600"/>
            <a:ext cx="426392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/>
              <a:t>“We’ll fix the tree later”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3B54E488-8F8D-478F-A63C-75C6EF03FF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182" y="27851"/>
            <a:ext cx="8905164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This is us “Fixing” the Tree</a:t>
            </a:r>
            <a:br>
              <a:rPr lang="en-US" sz="2000" i="1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i="1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SDT for Top-Down Parsing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B58E15E-180E-4A5B-AFAA-761D5943804F}"/>
              </a:ext>
            </a:extLst>
          </p:cNvPr>
          <p:cNvSpPr txBox="1"/>
          <p:nvPr/>
        </p:nvSpPr>
        <p:spPr>
          <a:xfrm>
            <a:off x="1224280" y="5786120"/>
            <a:ext cx="68852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The parse tree is busted, but the AST comes out </a:t>
            </a:r>
            <a:r>
              <a:rPr lang="en-US" sz="2400" dirty="0" err="1"/>
              <a:t>A-ok</a:t>
            </a:r>
            <a:r>
              <a:rPr lang="en-US" sz="2400" dirty="0"/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365791586"/>
      </p:ext>
    </p:extLst>
  </p:cSld>
  <p:clrMapOvr>
    <a:masterClrMapping/>
  </p:clrMapOvr>
</p:sld>
</file>

<file path=ppt/slides/slide43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36939"/>
            <a:ext cx="2133600" cy="365125"/>
          </a:xfrm>
        </p:spPr>
        <p:txBody>
          <a:bodyPr/>
          <a:lstStyle/>
          <a:p>
            <a:fld id="{E2218D17-624A-4996-8458-E634E28CA05F}" type="slidenum">
              <a:rPr lang="en-US" smtClean="0"/>
              <a:t>43</a:t>
            </a:fld>
            <a:endParaRPr lang="en-US"/>
          </a:p>
        </p:txBody>
      </p:sp>
      <p:sp>
        <p:nvSpPr>
          <p:cNvPr id="60" name="Title 1">
            <a:extLst>
              <a:ext uri="{FF2B5EF4-FFF2-40B4-BE49-F238E27FC236}">
                <a16:creationId xmlns:a16="http://schemas.microsoft.com/office/drawing/2014/main" id="{BD696795-D13F-4C84-8477-5A2EAAAE28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182" y="27851"/>
            <a:ext cx="8905164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Summary</a:t>
            </a:r>
            <a:br>
              <a:rPr lang="en-US" sz="2000" i="1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i="1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SDT for Top-Down Parsing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61" name="Content Placeholder 1">
            <a:extLst>
              <a:ext uri="{FF2B5EF4-FFF2-40B4-BE49-F238E27FC236}">
                <a16:creationId xmlns:a16="http://schemas.microsoft.com/office/drawing/2014/main" id="{BEFD333E-AB5B-4EF4-93D4-AE307F4369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6887" y="1414605"/>
            <a:ext cx="7831609" cy="463196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We’ve Completed one (1) way of deriving a parse tree:</a:t>
            </a:r>
          </a:p>
          <a:p>
            <a:r>
              <a:rPr lang="en-US" dirty="0"/>
              <a:t>Added action numbers to grammar</a:t>
            </a:r>
          </a:p>
          <a:p>
            <a:r>
              <a:rPr lang="en-US" dirty="0"/>
              <a:t>Converted SDD rules to stack actions</a:t>
            </a:r>
          </a:p>
          <a:p>
            <a:r>
              <a:rPr lang="en-US" dirty="0"/>
              <a:t>Built an LL(1) parser from the grammar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9874778"/>
      </p:ext>
    </p:extLst>
  </p:cSld>
  <p:clrMapOvr>
    <a:masterClrMapping/>
  </p:clrMapOvr>
</p:sld>
</file>

<file path=ppt/slides/slide44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36939"/>
            <a:ext cx="2133600" cy="365125"/>
          </a:xfrm>
        </p:spPr>
        <p:txBody>
          <a:bodyPr/>
          <a:lstStyle/>
          <a:p>
            <a:fld id="{E2218D17-624A-4996-8458-E634E28CA05F}" type="slidenum">
              <a:rPr lang="en-US" smtClean="0"/>
              <a:t>44</a:t>
            </a:fld>
            <a:endParaRPr lang="en-US"/>
          </a:p>
        </p:txBody>
      </p:sp>
      <p:sp>
        <p:nvSpPr>
          <p:cNvPr id="60" name="Title 1">
            <a:extLst>
              <a:ext uri="{FF2B5EF4-FFF2-40B4-BE49-F238E27FC236}">
                <a16:creationId xmlns:a16="http://schemas.microsoft.com/office/drawing/2014/main" id="{BD696795-D13F-4C84-8477-5A2EAAAE28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182" y="27851"/>
            <a:ext cx="8905164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Next Time</a:t>
            </a:r>
            <a:br>
              <a:rPr lang="en-US" sz="2000" i="1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i="1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SDT for Top-Down Parsing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61" name="Content Placeholder 1">
            <a:extLst>
              <a:ext uri="{FF2B5EF4-FFF2-40B4-BE49-F238E27FC236}">
                <a16:creationId xmlns:a16="http://schemas.microsoft.com/office/drawing/2014/main" id="{BEFD333E-AB5B-4EF4-93D4-AE307F4369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6887" y="1414605"/>
            <a:ext cx="7831609" cy="463196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Handling more complicated languages</a:t>
            </a:r>
          </a:p>
          <a:p>
            <a:r>
              <a:rPr lang="en-US" dirty="0"/>
              <a:t>Moving beyond the limitations of LL(1)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27607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8499</TotalTime>
  <Words>4246</Words>
  <Application>Microsoft Office PowerPoint</Application>
  <PresentationFormat>On-screen Show (4:3)</PresentationFormat>
  <Paragraphs>1412</Paragraphs>
  <Slides>44</Slides>
  <Notes>12</Notes>
  <HiddenSlides>1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55" baseType="lpstr">
      <vt:lpstr>Arial</vt:lpstr>
      <vt:lpstr>Arial Unicode MS</vt:lpstr>
      <vt:lpstr>Calibri</vt:lpstr>
      <vt:lpstr>Calibri Light</vt:lpstr>
      <vt:lpstr>Cambria Math</vt:lpstr>
      <vt:lpstr>Courier New</vt:lpstr>
      <vt:lpstr>Garamond</vt:lpstr>
      <vt:lpstr>Impact</vt:lpstr>
      <vt:lpstr>MathJax_Math-italic</vt:lpstr>
      <vt:lpstr>MV Boli</vt:lpstr>
      <vt:lpstr>Office Theme</vt:lpstr>
      <vt:lpstr>Checkin</vt:lpstr>
      <vt:lpstr>Housekeeping Administrivia</vt:lpstr>
      <vt:lpstr>LL(1) SDT</vt:lpstr>
      <vt:lpstr>Last Lecture Lecture Review – FOLLOW Sets</vt:lpstr>
      <vt:lpstr>Building LL(1) Parser Review LL(1) Concepts</vt:lpstr>
      <vt:lpstr>Building Selector Table Example</vt:lpstr>
      <vt:lpstr>Selector Table Dependencies Building the Selector Table</vt:lpstr>
      <vt:lpstr>Lecture Outline Lecture – SDT</vt:lpstr>
      <vt:lpstr>A Quick SDT Recap Syntax-Directed Translation</vt:lpstr>
      <vt:lpstr>A Quick SDT Recap Syntax-Directed Translation</vt:lpstr>
      <vt:lpstr>A Quick SDT Recap Syntax-Directed Translation</vt:lpstr>
      <vt:lpstr>Wait This Thing can do SDT? Top-Down Syntax-Directed Translation</vt:lpstr>
      <vt:lpstr>Lecture Outline Lecture 10 – SDT</vt:lpstr>
      <vt:lpstr>Parser Tweaks for SDT Top-Down Syntax-Directed Translation</vt:lpstr>
      <vt:lpstr>Parser Tweaks for SDT Top-Down Syntax-Directed Translation</vt:lpstr>
      <vt:lpstr>Parser Tweaks for SDT Top-Down Syntax-Directed Translation</vt:lpstr>
      <vt:lpstr>Parser Tweaks for SDT Top-Down Syntax-Directed Translation</vt:lpstr>
      <vt:lpstr>Action Numbers, Example 1 SDT for Top-Down Parsing</vt:lpstr>
      <vt:lpstr>No-op SDT Actions SDT for Top-Down Parsing</vt:lpstr>
      <vt:lpstr>Lecture Outline Lecture 10 – SDT</vt:lpstr>
      <vt:lpstr>SDD Rules to (Semantic) Stack Actions SDT for Top-Down Parsing</vt:lpstr>
      <vt:lpstr>Why Put LHS action at end of Production? SDT for Top-Down Parsing</vt:lpstr>
      <vt:lpstr>Embedding Action Numbers SDT for Top-Down Parsing</vt:lpstr>
      <vt:lpstr>Why Put Terminals Actions before symbol? SDT for Top-Down Parsing</vt:lpstr>
      <vt:lpstr>Preparing SDT Schemes SDT for Top-Down Parsing</vt:lpstr>
      <vt:lpstr>Preparing SDT Schemes SDT for Top-Down Parsing</vt:lpstr>
      <vt:lpstr>Let’s Check on the Parse Tree LL(1) Grammar Transformations</vt:lpstr>
      <vt:lpstr>Actions Preserved Through Transforms SDT for Top-Down Parsing</vt:lpstr>
      <vt:lpstr>Actions Preserved Through Transforms SDT for Top-Down Parsing</vt:lpstr>
      <vt:lpstr>Actions Preserved Through Transforms SDT for Top-Down Parsing</vt:lpstr>
      <vt:lpstr>Actions Preserved Through Transforms SDT for Top-Down Parsing</vt:lpstr>
      <vt:lpstr>Actions Preserved Through Transforms SDT for Top-Down Parsing</vt:lpstr>
      <vt:lpstr>Actions Preserved Through Transforms SDT for Top-Down Parsing</vt:lpstr>
      <vt:lpstr>Actions Preserved Through Transforms SDT for Top-Down Parsing</vt:lpstr>
      <vt:lpstr>Actions Preserved Through Transforms SDT for Top-Down Parsing</vt:lpstr>
      <vt:lpstr>Neat Trick! So What? SDT for Top-Down Parsing</vt:lpstr>
      <vt:lpstr>What About Producing ASTs? SDT for Top-Down Parsing</vt:lpstr>
      <vt:lpstr>What About the AST? SDT for Top-Down Parsing</vt:lpstr>
      <vt:lpstr>PowerPoint Presentation</vt:lpstr>
      <vt:lpstr>What About the AST? SDT for Top-Down Parsing</vt:lpstr>
      <vt:lpstr>What About the AST? SDT for Top-Down Parsing</vt:lpstr>
      <vt:lpstr>This is us “Fixing” the Tree SDT for Top-Down Parsing</vt:lpstr>
      <vt:lpstr>Summary SDT for Top-Down Parsing</vt:lpstr>
      <vt:lpstr>Next Time SDT for Top-Down Parsing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Drew Davidson's Cool Slides</dc:title>
  <dc:creator>Davidson, Drew</dc:creator>
  <cp:lastModifiedBy>Davidson, Drew</cp:lastModifiedBy>
  <cp:revision>119</cp:revision>
  <dcterms:created xsi:type="dcterms:W3CDTF">2019-09-23T00:08:41Z</dcterms:created>
  <dcterms:modified xsi:type="dcterms:W3CDTF">2026-09-18T20:50:07Z</dcterms:modified>
</cp:coreProperties>
</file>