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5"/>
  </p:notesMasterIdLst>
  <p:sldIdLst>
    <p:sldId id="779" r:id="rId2"/>
    <p:sldId id="746" r:id="rId3"/>
    <p:sldId id="747" r:id="rId4"/>
    <p:sldId id="778" r:id="rId5"/>
    <p:sldId id="745" r:id="rId6"/>
    <p:sldId id="772" r:id="rId7"/>
    <p:sldId id="759" r:id="rId8"/>
    <p:sldId id="773" r:id="rId9"/>
    <p:sldId id="774" r:id="rId10"/>
    <p:sldId id="776" r:id="rId11"/>
    <p:sldId id="780" r:id="rId12"/>
    <p:sldId id="777" r:id="rId13"/>
    <p:sldId id="771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rew" initials="d" lastIdx="1" clrIdx="0">
    <p:extLst>
      <p:ext uri="{19B8F6BF-5375-455C-9EA6-DF929625EA0E}">
        <p15:presenceInfo xmlns:p15="http://schemas.microsoft.com/office/powerpoint/2012/main" userId="drew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686D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2" autoAdjust="0"/>
    <p:restoredTop sz="93515" autoAdjust="0"/>
  </p:normalViewPr>
  <p:slideViewPr>
    <p:cSldViewPr snapToGrid="0">
      <p:cViewPr varScale="1">
        <p:scale>
          <a:sx n="91" d="100"/>
          <a:sy n="91" d="100"/>
        </p:scale>
        <p:origin x="58" y="377"/>
      </p:cViewPr>
      <p:guideLst/>
    </p:cSldViewPr>
  </p:slideViewPr>
  <p:outlineViewPr>
    <p:cViewPr>
      <p:scale>
        <a:sx n="33" d="100"/>
        <a:sy n="33" d="100"/>
      </p:scale>
      <p:origin x="0" y="-5493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880" units="cm"/>
          <inkml:channel name="Y" type="integer" max="1800" units="cm"/>
          <inkml:channel name="T" type="integer" max="2.14748E9" units="dev"/>
        </inkml:traceFormat>
        <inkml:channelProperties>
          <inkml:channelProperty channel="X" name="resolution" value="95.36423" units="1/cm"/>
          <inkml:channelProperty channel="Y" name="resolution" value="95.2381" units="1/cm"/>
          <inkml:channelProperty channel="T" name="resolution" value="1" units="1/dev"/>
        </inkml:channelProperties>
      </inkml:inkSource>
      <inkml:timestamp xml:id="ts0" timeString="2026-10-07T17:57:04.38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9490 13547 0,'12'0'265,"35"0"-234,-24 0-15,1 0 0,-1 0-1,-11 0 1,0-12-16,11 12 16,-11 0-16,0 0 15,0 0 1,23 0-1,-12 0 1,13 0 0,-13 0-1,1 0 1,-1 12 0,-11-12-16,12 0 15,-1 0 1,-11 0-1,11 0 1,1 0 0,-1 0-1,13 0 1,-13 0 0,12 12-1,1-12 1,-24 12-16,23-12 15,35 0 1,-58 0-16,23 0 16,12 11-1,-23-11 1,11 0 0,-11 0-1,11 0 1,0 0-1,1 0 1,-13 0 0,1 0-1,-1 0 1,12 0 0,1 0-1,-25 0 1,13 0-1,0 12 1,11-12 0,-23 0-1,-1 0-15,36 0 32,-47-12-32,47 12 31,-35 0-31,12 0 15,-1 0 1,12 0 0,-11 0-1,11-11 1,1 11 0,-1 0-1,-12-12 1,1 12-1,-1 0 1,13 0 0,11 0-1,-12-12 1,0 0 0,12 1-1,-11 11 1,-1 0-1,0 0 1,12-12 0,-12 12-1,12-12 1,1 12 0,-1 0-1,0-12 1,-12 12-1,12 0 1,-12 0 0,24-11-1,-12 11 1,-35-12-16,35 0 16,0 0-1,0 1 1,-24 11-1,13 0 1,-1 0 0,0 0-1,1 0 1,-25 0-16,13 0 16,23 0-1,-12 0 1,0 0-1,12 0 1,0-12 0,1 12-1,-1 0 1,23 0 0,-23 0-1,-23 0-15,82 0 16,-48 12 15,-11-12-15,0 11-1,0 1 1,-23 0 0,11-12-1,-23 12 1,0-12-1,0 0-15,-1 0 16,1 11 0,0-11-1,0 0 1,-1 12 0,1-12-1,-12 12 1,12-12-1,0 0 17,-12 12-1</inkml:trace>
  <inkml:trace contextRef="#ctx0" brushRef="#br1" timeOffset="7916.52">14194 13100 0,'0'24'203,"0"82"-172,0-24-15,0 0-1,0-11 1,-24 46 0,24-81-16,-11 22 15,-1 13 1,12-12 0,-12-24-1,12-11 1,0-13-1,0 1 1,0 0 0</inkml:trace>
  <inkml:trace contextRef="#ctx0" brushRef="#br1" timeOffset="9572.49">13994 13347 0,'12'0'203,"35"0"-172,-12 12 0,-11-12-15,-13 0 0,1 12-1,0-12-15,11 0 32,-11 12-17,0-12 1,0 11-1,-1 1 1,1-12 0,0 12-1,0-12 1,-1 12 0,1-12-1,0 11 1,11-11 31,-11 12-32,0-12 1,0 0 15,-1 12 0,1-12-15,0 0 0,0 0-1,0 0 17,-1 0-1,1 0-16</inkml:trace>
  <inkml:trace contextRef="#ctx0" brushRef="#br1" timeOffset="13899.26">14605 13688 0,'12'0'328,"0"0"-313,11 0 17,-11 0-17,0 0 16,0 0-15,11 12 15,-11-12-15,0 0 0,0 0-1,11 0 16,1 12 1,-13-12-1,1 0-15,0 0 15,0 12 0,-1-12 0,-11 11 1</inkml:trace>
  <inkml:trace contextRef="#ctx0" brushRef="#br1" timeOffset="16546.47">14747 13535 0,'0'24'172,"0"-1"-157,0-11 1,0 0 0,0 0-16,0-1 15,0 1 1,0 0 0,-12 0-1,12-1 1,0 13 15,0-12 0,0 0-15,0-1 15,0 1-15,0 0 15,0 0-15,0-1-1,0 1 32,0 0-16,0 0 32,0-1-32,0 1 16,0 0 0</inkml:trace>
  <inkml:trace contextRef="#ctx0" brushRef="#br1" timeOffset="19531.39">15393 13136 0,'0'23'219,"0"-11"-204,0 0-15,0-1 16,0 13 0,0-1-1,12 24 1,-12-35 0,0 59-1,0-48 1,0 24-1,0 0 1,0 12 0,0-12-1,0-12 1,0 1 0,0-13-1,0 13 1,0-13-1,0-11 1,0 0 0,0-1-1,0 13 1,0-12 0,0-1-1,0 13 16,0-12-15,0-1 15,0 1-15,0 0 15,-12 0 0,12-1 16,0 1 0,0 0 0</inkml:trace>
  <inkml:trace contextRef="#ctx0" brushRef="#br1" timeOffset="21293.4">15264 13477 0,'47'0'219,"-35"0"-204,35 0 1,12-12-1,-12 12 1,-12 0 0,-23 0-16,11 0 15,12 0 1,-23 0-16,0 0 16,12 0-1,-1 0 1,-11 0-1,0 0 1,-1 0 15,1 0 1,0 0-17</inkml:trace>
  <inkml:trace contextRef="#ctx0" brushRef="#br1" timeOffset="23573.87">16040 13500 0</inkml:trace>
  <inkml:trace contextRef="#ctx0" brushRef="#br1" timeOffset="23683.63">16040 13500 0</inkml:trace>
  <inkml:trace contextRef="#ctx0" brushRef="#br1" timeOffset="25072.84">16064 13923 0,'0'12'250,"0"0"-234,-12 11-1,0 1 17,0-12-1,1 0-15,11-1 15,-12-11 0,0 12 0,0-12-15,1 12 15,-1-12 0,12 12 32</inkml:trace>
  <inkml:trace contextRef="#ctx0" brushRef="#br1" timeOffset="29667.21">4974 14041 0,'0'12'219,"0"23"-203,0 36-1,0-13 1,0 1 0,0-12-1,0 0 1,0-11 0,0-1-1,12-12 1,-12-11-1,0 0 1,0 0 0,0-1-1,0 13 32</inkml:trace>
  <inkml:trace contextRef="#ctx0" brushRef="#br1" timeOffset="31407.23">4751 14241 0,'12'0'234,"-1"0"-218,1 0-16,12 0 15,-1 12 1,-11-12-16,0 0 16,11 11-1,1-11 1,-1 0-1,-11 0-15,0 0 16,11 0 0,1 12-1,-12-12 1,-1 0 0,1 0-1,12 0 16,-1 0 1,-23 12-1,12-12-15,11 0 15,-11 0 16,0 0-32,0 0 17,11 0-1,-11 0 16</inkml:trace>
  <inkml:trace contextRef="#ctx0" brushRef="#br1" timeOffset="32603.73">4480 14852 0,'-11'36'125,"-48"70"-109,-47 46 0,35-22-1,-23-1 1,24-11 0,-12 11-1,23-35 1,0-23-1,24 11 1,35-70-16,-36 35 16,36-35-16,-35 23 15,12-12 1,23-11-16,-12 12 16,0-12-1</inkml:trace>
  <inkml:trace contextRef="#ctx0" brushRef="#br1" timeOffset="34749.69">5174 14935 0,'0'12'171,"59"70"-155,-59-70 0,71 105-1,-60-105 1,36 94 0,-35-94-1,12 35 1,-13-12-1,13 0 1,-12-11 0,-12-13-16,11 13 15,-11-12 1,12 11 0,-12 1-1,12-12 1,0-1-1,-12 1 1,11-12-16,-11 12 16,0 0-1,12 11 32,0-23-31,-12 12-1,0 0 1,12-12 0,-12 11-1,12 1 1,-1 0 0,-11 0-1,12-1 1,0 13-1,-12-12 1,12 11 0,-12-11-1,11-12 1,-11 12 0,12 0 15,-12-1-16,12-11 17,-12 12-17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35" tIns="45718" rIns="91435" bIns="45718" rtlCol="0"/>
          <a:lstStyle>
            <a:lvl1pPr algn="r">
              <a:defRPr sz="1200"/>
            </a:lvl1pPr>
          </a:lstStyle>
          <a:p>
            <a:fld id="{7A026E36-57A3-47EE-B360-4C01E77DCD28}" type="datetimeFigureOut">
              <a:rPr lang="en-US" smtClean="0"/>
              <a:t>10/7/2026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5" tIns="45718" rIns="91435" bIns="4571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35" tIns="45718" rIns="91435" bIns="45718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4"/>
            <a:ext cx="2971800" cy="458787"/>
          </a:xfrm>
          <a:prstGeom prst="rect">
            <a:avLst/>
          </a:prstGeom>
        </p:spPr>
        <p:txBody>
          <a:bodyPr vert="horz" lIns="91435" tIns="45718" rIns="91435" bIns="45718" rtlCol="0" anchor="b"/>
          <a:lstStyle>
            <a:lvl1pPr algn="r">
              <a:defRPr sz="1200"/>
            </a:lvl1pPr>
          </a:lstStyle>
          <a:p>
            <a:fld id="{7EF596C0-D9DC-493D-8AFB-C760AE05E2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311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9139C-664D-411C-AAE1-435ED6A68D81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3880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983A30-F9E4-4CA1-BF37-09E4B651D1E4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58307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4D92A-B622-4594-93C8-7A24AEF2A63E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3061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D9CAE-96FA-4AB9-B0B1-5D89E4A685E5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7405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3BA4A-8FBD-420D-AD9F-E3D959E48795}" type="datetime1">
              <a:rPr lang="en-US" smtClean="0"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4297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6BF855-1B33-40DD-A86F-4C160C2B6A7F}" type="datetime1">
              <a:rPr lang="en-US" smtClean="0"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513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2B1C-1960-49E0-A967-CAD5DE4A8CE8}" type="datetime1">
              <a:rPr lang="en-US" smtClean="0"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2473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0CF6C7-68D1-427D-BA0C-17075EF25F33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9995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26EC0-2311-4711-BD09-1E3B5F918B56}" type="datetime1">
              <a:rPr lang="en-US" smtClean="0"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232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84EB9D-B053-49A6-9F68-E12D57928C5A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728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99E3DA-C0E9-4A88-8AC5-EAC107DD5ACA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691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76D3E-509F-4821-8F4D-EFFBCC2DF273}" type="datetime1">
              <a:rPr lang="en-US" smtClean="0"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949831-8C71-49A7-A206-657DC8615E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5907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199020-3A48-0D0C-600C-E9BA9E13A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E5DD569-1614-BEAC-73A3-3EDB0CE32207}"/>
              </a:ext>
            </a:extLst>
          </p:cNvPr>
          <p:cNvSpPr/>
          <p:nvPr/>
        </p:nvSpPr>
        <p:spPr>
          <a:xfrm>
            <a:off x="-48126" y="-78205"/>
            <a:ext cx="12284242" cy="6996363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2" descr="https://u1.photofunia.com/2/results/y/G/yGlTb48ruKK_-04DaAz2aA_r.jpg">
            <a:extLst>
              <a:ext uri="{FF2B5EF4-FFF2-40B4-BE49-F238E27FC236}">
                <a16:creationId xmlns:a16="http://schemas.microsoft.com/office/drawing/2014/main" id="{5140E634-92C5-2BA3-DFEC-0BADAEB824C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10" b="5602"/>
          <a:stretch>
            <a:fillRect/>
          </a:stretch>
        </p:blipFill>
        <p:spPr bwMode="auto">
          <a:xfrm>
            <a:off x="0" y="6016"/>
            <a:ext cx="12192000" cy="684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4">
            <a:extLst>
              <a:ext uri="{FF2B5EF4-FFF2-40B4-BE49-F238E27FC236}">
                <a16:creationId xmlns:a16="http://schemas.microsoft.com/office/drawing/2014/main" id="{CD4CB094-DAEF-4E47-D261-76223AF3CA0A}"/>
              </a:ext>
            </a:extLst>
          </p:cNvPr>
          <p:cNvSpPr txBox="1">
            <a:spLocks/>
          </p:cNvSpPr>
          <p:nvPr/>
        </p:nvSpPr>
        <p:spPr>
          <a:xfrm>
            <a:off x="1750646" y="4890150"/>
            <a:ext cx="8581292" cy="19541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Written Work #5</a:t>
            </a:r>
          </a:p>
        </p:txBody>
      </p:sp>
      <p:sp>
        <p:nvSpPr>
          <p:cNvPr id="10" name="Subtitle 6">
            <a:extLst>
              <a:ext uri="{FF2B5EF4-FFF2-40B4-BE49-F238E27FC236}">
                <a16:creationId xmlns:a16="http://schemas.microsoft.com/office/drawing/2014/main" id="{271D07A0-D149-B6DA-99D7-67F41802275D}"/>
              </a:ext>
            </a:extLst>
          </p:cNvPr>
          <p:cNvSpPr txBox="1">
            <a:spLocks/>
          </p:cNvSpPr>
          <p:nvPr/>
        </p:nvSpPr>
        <p:spPr>
          <a:xfrm>
            <a:off x="2667000" y="107246"/>
            <a:ext cx="6858000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KU | EECS| Drew Davidson</a:t>
            </a:r>
          </a:p>
        </p:txBody>
      </p:sp>
    </p:spTree>
    <p:extLst>
      <p:ext uri="{BB962C8B-B14F-4D97-AF65-F5344CB8AC3E}">
        <p14:creationId xmlns:p14="http://schemas.microsoft.com/office/powerpoint/2010/main" val="16832827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74375-57AF-91FE-92E9-61F459172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Administrivia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68DC442-FED3-E4EF-C6FF-B5B03F15DF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very special double-flipped Wednesday</a:t>
            </a:r>
          </a:p>
          <a:p>
            <a:r>
              <a:rPr lang="en-US" dirty="0"/>
              <a:t>Remember – no class today</a:t>
            </a:r>
          </a:p>
          <a:p>
            <a:r>
              <a:rPr lang="en-US" dirty="0"/>
              <a:t>Also remember – Quiz 2 on Friday!</a:t>
            </a:r>
          </a:p>
        </p:txBody>
      </p:sp>
    </p:spTree>
    <p:extLst>
      <p:ext uri="{BB962C8B-B14F-4D97-AF65-F5344CB8AC3E}">
        <p14:creationId xmlns:p14="http://schemas.microsoft.com/office/powerpoint/2010/main" val="109376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0F989-0D2A-32AB-E57F-4791C5686D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01119" y="810623"/>
            <a:ext cx="4894428" cy="3570162"/>
          </a:xfrm>
        </p:spPr>
        <p:txBody>
          <a:bodyPr anchor="b">
            <a:normAutofit/>
          </a:bodyPr>
          <a:lstStyle/>
          <a:p>
            <a:pPr algn="l"/>
            <a:r>
              <a:rPr lang="en-US" sz="4200"/>
              <a:t>Flipped Wednesday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E521C1-8325-ED0E-500D-89D4367B55A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1119" y="4547167"/>
            <a:ext cx="4894428" cy="1288482"/>
          </a:xfrm>
        </p:spPr>
        <p:txBody>
          <a:bodyPr>
            <a:normAutofit/>
          </a:bodyPr>
          <a:lstStyle/>
          <a:p>
            <a:pPr algn="l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4C92CB8-4499-3D2A-D229-BDA5BBBFA2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14"/>
          <a:stretch/>
        </p:blipFill>
        <p:spPr>
          <a:xfrm>
            <a:off x="8341630" y="1425956"/>
            <a:ext cx="3899155" cy="3995608"/>
          </a:xfrm>
          <a:prstGeom prst="rect">
            <a:avLst/>
          </a:prstGeom>
          <a:ln w="28575">
            <a:noFill/>
          </a:ln>
        </p:spPr>
      </p:pic>
    </p:spTree>
    <p:extLst>
      <p:ext uri="{BB962C8B-B14F-4D97-AF65-F5344CB8AC3E}">
        <p14:creationId xmlns:p14="http://schemas.microsoft.com/office/powerpoint/2010/main" val="3623414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7014F8-F70B-79AC-79B3-B5EA37484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9D0540-1745-B9A2-5F54-D77D5A5FC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Written Work Topics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3EB1D-AA16-1BF2-2BF8-5A93598A2D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Saying farewell to parsers (LR)</a:t>
            </a:r>
          </a:p>
          <a:p>
            <a:r>
              <a:rPr lang="en-US" dirty="0"/>
              <a:t>Name Analysis</a:t>
            </a:r>
          </a:p>
          <a:p>
            <a:r>
              <a:rPr lang="en-US" dirty="0"/>
              <a:t>Type Analysis</a:t>
            </a:r>
          </a:p>
        </p:txBody>
      </p:sp>
    </p:spTree>
    <p:extLst>
      <p:ext uri="{BB962C8B-B14F-4D97-AF65-F5344CB8AC3E}">
        <p14:creationId xmlns:p14="http://schemas.microsoft.com/office/powerpoint/2010/main" val="31102517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03825F-9809-2FAB-77D7-A185481208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62B584-8CA9-1A04-B2FD-7D7A0B64B7F0}"/>
              </a:ext>
            </a:extLst>
          </p:cNvPr>
          <p:cNvSpPr txBox="1"/>
          <p:nvPr/>
        </p:nvSpPr>
        <p:spPr>
          <a:xfrm>
            <a:off x="838199" y="1639216"/>
            <a:ext cx="107009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Recall that C++ is a statically-scoped language. Assume a new variant of C++, called C++', that uses the exact same syntax as C++ but is dynamically-scoped. Provide an input file that would be valid in both C++ and C++', but prints a different result based on which scoping system is used. Show what the output would be either under scheme. </a:t>
            </a:r>
          </a:p>
        </p:txBody>
      </p:sp>
    </p:spTree>
    <p:extLst>
      <p:ext uri="{BB962C8B-B14F-4D97-AF65-F5344CB8AC3E}">
        <p14:creationId xmlns:p14="http://schemas.microsoft.com/office/powerpoint/2010/main" val="40745425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E89CC1-26D9-7D9A-DD8C-86C27E668E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7927C0-F294-5B4A-CF95-CB7F710308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1 Solution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A992F2-172E-187A-9857-AA2808D1007F}"/>
              </a:ext>
            </a:extLst>
          </p:cNvPr>
          <p:cNvSpPr txBox="1"/>
          <p:nvPr/>
        </p:nvSpPr>
        <p:spPr>
          <a:xfrm>
            <a:off x="1053273" y="3642013"/>
            <a:ext cx="287450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g;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foo() {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 g = 4;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main(){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g = 1;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foo();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std::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g;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561C64D-5526-DC01-70D3-069BFAE7B27D}"/>
              </a:ext>
            </a:extLst>
          </p:cNvPr>
          <p:cNvSpPr txBox="1"/>
          <p:nvPr/>
        </p:nvSpPr>
        <p:spPr>
          <a:xfrm>
            <a:off x="4057079" y="3636809"/>
            <a:ext cx="1574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Static bindings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68D17D-DD17-2AEC-6695-E2AF087D3A23}"/>
              </a:ext>
            </a:extLst>
          </p:cNvPr>
          <p:cNvSpPr txBox="1"/>
          <p:nvPr/>
        </p:nvSpPr>
        <p:spPr>
          <a:xfrm>
            <a:off x="4057079" y="3974517"/>
            <a:ext cx="3678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 at line 3 binds to global </a:t>
            </a:r>
            <a:r>
              <a:rPr lang="en-US" dirty="0" err="1"/>
              <a:t>decl</a:t>
            </a:r>
            <a:r>
              <a:rPr lang="en-US" dirty="0"/>
              <a:t> (line 1)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72A406A-B1E5-7DF0-D225-CEC158864398}"/>
              </a:ext>
            </a:extLst>
          </p:cNvPr>
          <p:cNvSpPr txBox="1"/>
          <p:nvPr/>
        </p:nvSpPr>
        <p:spPr>
          <a:xfrm>
            <a:off x="4057079" y="4358922"/>
            <a:ext cx="3535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 at line 6 binds to local </a:t>
            </a:r>
            <a:r>
              <a:rPr lang="en-US" dirty="0" err="1"/>
              <a:t>decl</a:t>
            </a:r>
            <a:r>
              <a:rPr lang="en-US" dirty="0"/>
              <a:t> (line 6)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F9482C-1F29-90C1-04A2-9A7659694B3F}"/>
              </a:ext>
            </a:extLst>
          </p:cNvPr>
          <p:cNvSpPr txBox="1"/>
          <p:nvPr/>
        </p:nvSpPr>
        <p:spPr>
          <a:xfrm>
            <a:off x="4057079" y="4719135"/>
            <a:ext cx="3535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 at line 8 binds to local </a:t>
            </a:r>
            <a:r>
              <a:rPr lang="en-US" dirty="0" err="1"/>
              <a:t>decl</a:t>
            </a:r>
            <a:r>
              <a:rPr lang="en-US" dirty="0"/>
              <a:t> (line 6)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A07C13-92DE-81D1-281C-BFC6421BC3C8}"/>
              </a:ext>
            </a:extLst>
          </p:cNvPr>
          <p:cNvSpPr txBox="1"/>
          <p:nvPr/>
        </p:nvSpPr>
        <p:spPr>
          <a:xfrm>
            <a:off x="8150345" y="3609224"/>
            <a:ext cx="1875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Dynamic bindings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1D2523-CA69-FA2F-66F6-F6BDE57ED98C}"/>
              </a:ext>
            </a:extLst>
          </p:cNvPr>
          <p:cNvSpPr txBox="1"/>
          <p:nvPr/>
        </p:nvSpPr>
        <p:spPr>
          <a:xfrm>
            <a:off x="8150345" y="3986280"/>
            <a:ext cx="35430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 at line 6 binds to local </a:t>
            </a:r>
            <a:r>
              <a:rPr lang="en-US" dirty="0" err="1"/>
              <a:t>decl</a:t>
            </a:r>
            <a:r>
              <a:rPr lang="en-US" dirty="0"/>
              <a:t> (line 6)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F16FB09-0D3F-CBCA-655C-568F7EC19D4A}"/>
              </a:ext>
            </a:extLst>
          </p:cNvPr>
          <p:cNvSpPr txBox="1"/>
          <p:nvPr/>
        </p:nvSpPr>
        <p:spPr>
          <a:xfrm>
            <a:off x="8150345" y="4342182"/>
            <a:ext cx="3535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 at line 3 binds to local </a:t>
            </a:r>
            <a:r>
              <a:rPr lang="en-US" dirty="0" err="1"/>
              <a:t>decl</a:t>
            </a:r>
            <a:r>
              <a:rPr lang="en-US" dirty="0"/>
              <a:t> (line 6)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5E2AA95-DF25-E68A-8874-63CD32481C58}"/>
              </a:ext>
            </a:extLst>
          </p:cNvPr>
          <p:cNvSpPr txBox="1"/>
          <p:nvPr/>
        </p:nvSpPr>
        <p:spPr>
          <a:xfrm>
            <a:off x="8150345" y="4690149"/>
            <a:ext cx="35350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 at line 8 binds to local </a:t>
            </a:r>
            <a:r>
              <a:rPr lang="en-US" dirty="0" err="1"/>
              <a:t>decl</a:t>
            </a:r>
            <a:r>
              <a:rPr lang="en-US" dirty="0"/>
              <a:t> (line 6)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B9ACFE-A466-0E1D-D8D5-7DEEB454B329}"/>
              </a:ext>
            </a:extLst>
          </p:cNvPr>
          <p:cNvSpPr txBox="1"/>
          <p:nvPr/>
        </p:nvSpPr>
        <p:spPr>
          <a:xfrm>
            <a:off x="4057079" y="5246811"/>
            <a:ext cx="14546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Static Output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BFDD5D0-A116-6D4B-89E6-9BCC0BC38B59}"/>
              </a:ext>
            </a:extLst>
          </p:cNvPr>
          <p:cNvSpPr txBox="1"/>
          <p:nvPr/>
        </p:nvSpPr>
        <p:spPr>
          <a:xfrm>
            <a:off x="4057079" y="5531352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68158E-F974-DB58-2EB2-BFDCC3889159}"/>
              </a:ext>
            </a:extLst>
          </p:cNvPr>
          <p:cNvSpPr txBox="1"/>
          <p:nvPr/>
        </p:nvSpPr>
        <p:spPr>
          <a:xfrm>
            <a:off x="8150345" y="5218784"/>
            <a:ext cx="1755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Dynamic Output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53B57D3-A773-A302-B258-102E69687E39}"/>
              </a:ext>
            </a:extLst>
          </p:cNvPr>
          <p:cNvSpPr txBox="1"/>
          <p:nvPr/>
        </p:nvSpPr>
        <p:spPr>
          <a:xfrm>
            <a:off x="8150345" y="5530468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C1FB2F2-8EFD-6CA3-D3CB-39AFF2A9B168}"/>
              </a:ext>
            </a:extLst>
          </p:cNvPr>
          <p:cNvSpPr txBox="1"/>
          <p:nvPr/>
        </p:nvSpPr>
        <p:spPr>
          <a:xfrm>
            <a:off x="1084626" y="3281797"/>
            <a:ext cx="1861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 Program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789CFAA-214B-C453-98E0-F24CC2A1B3DD}"/>
              </a:ext>
            </a:extLst>
          </p:cNvPr>
          <p:cNvSpPr txBox="1"/>
          <p:nvPr/>
        </p:nvSpPr>
        <p:spPr>
          <a:xfrm>
            <a:off x="838199" y="1639216"/>
            <a:ext cx="1070090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Recall that C++ is a statically-scoped language. Assume a new variant of C++, called C++', that uses the exact same syntax as C++ but is dynamically-scoped. Provide an input file that would be valid in both C++ and C++', but prints a different result based on which scoping system is used. Show what the output would be either under scheme. </a:t>
            </a:r>
          </a:p>
        </p:txBody>
      </p:sp>
    </p:spTree>
    <p:extLst>
      <p:ext uri="{BB962C8B-B14F-4D97-AF65-F5344CB8AC3E}">
        <p14:creationId xmlns:p14="http://schemas.microsoft.com/office/powerpoint/2010/main" val="27942790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26348C-7518-BCA4-952E-F0DF11295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C9B91-9836-B2DA-7EAE-1479EF652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53D7356-AB18-65A7-9ABD-3FE9185B530D}"/>
              </a:ext>
            </a:extLst>
          </p:cNvPr>
          <p:cNvSpPr txBox="1"/>
          <p:nvPr/>
        </p:nvSpPr>
        <p:spPr>
          <a:xfrm>
            <a:off x="838200" y="1639216"/>
            <a:ext cx="9313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Provide an input file that would be valid in C++', but </a:t>
            </a:r>
            <a:r>
              <a:rPr lang="en-US" b="1" dirty="0"/>
              <a:t>not</a:t>
            </a:r>
            <a:r>
              <a:rPr lang="en-US" dirty="0"/>
              <a:t> in C++. </a:t>
            </a:r>
          </a:p>
        </p:txBody>
      </p:sp>
    </p:spTree>
    <p:extLst>
      <p:ext uri="{BB962C8B-B14F-4D97-AF65-F5344CB8AC3E}">
        <p14:creationId xmlns:p14="http://schemas.microsoft.com/office/powerpoint/2010/main" val="41935035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9F9506-0F4C-A285-4B1A-F0E2BAE4EC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F6129-1FE5-E31F-825D-3FD9D8F93C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2 Solution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ABDED92-11E3-C025-8F3B-30DF2DBBFEF3}"/>
              </a:ext>
            </a:extLst>
          </p:cNvPr>
          <p:cNvSpPr txBox="1"/>
          <p:nvPr/>
        </p:nvSpPr>
        <p:spPr>
          <a:xfrm>
            <a:off x="838200" y="1639216"/>
            <a:ext cx="931371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Provide an input file that would be valid in C++', but </a:t>
            </a:r>
            <a:r>
              <a:rPr lang="en-US" b="1" dirty="0"/>
              <a:t>not</a:t>
            </a:r>
            <a:r>
              <a:rPr lang="en-US" dirty="0"/>
              <a:t> in C++. 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925294-AF21-40B4-9215-8AEB8AFA167A}"/>
              </a:ext>
            </a:extLst>
          </p:cNvPr>
          <p:cNvCxnSpPr/>
          <p:nvPr/>
        </p:nvCxnSpPr>
        <p:spPr>
          <a:xfrm flipH="1">
            <a:off x="1436903" y="2833054"/>
            <a:ext cx="99368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A0B4DBC3-2B9F-7BEB-2B12-13D69FB1E1C1}"/>
              </a:ext>
            </a:extLst>
          </p:cNvPr>
          <p:cNvSpPr txBox="1"/>
          <p:nvPr/>
        </p:nvSpPr>
        <p:spPr>
          <a:xfrm>
            <a:off x="1199540" y="2342519"/>
            <a:ext cx="24398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Same Example Program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A0AA4B3-9A2A-C5F2-3B63-24E65B1A8499}"/>
              </a:ext>
            </a:extLst>
          </p:cNvPr>
          <p:cNvCxnSpPr>
            <a:cxnSpLocks/>
          </p:cNvCxnSpPr>
          <p:nvPr/>
        </p:nvCxnSpPr>
        <p:spPr>
          <a:xfrm flipH="1">
            <a:off x="1197501" y="2543806"/>
            <a:ext cx="625149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3A2D97C-5BA2-BDD2-EB55-F7C51922CC20}"/>
              </a:ext>
            </a:extLst>
          </p:cNvPr>
          <p:cNvSpPr txBox="1"/>
          <p:nvPr/>
        </p:nvSpPr>
        <p:spPr>
          <a:xfrm>
            <a:off x="1053273" y="2637372"/>
            <a:ext cx="2874505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g;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foo() {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	 g = 4;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void main(){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g = 1;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foo();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std::</a:t>
            </a:r>
            <a:r>
              <a:rPr lang="en-US" dirty="0" err="1">
                <a:latin typeface="Courier New" panose="02070309020205020404" pitchFamily="49" charset="0"/>
                <a:cs typeface="Courier New" panose="02070309020205020404" pitchFamily="49" charset="0"/>
              </a:rPr>
              <a:t>cout</a:t>
            </a: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&lt;&lt; g;</a:t>
            </a:r>
          </a:p>
          <a:p>
            <a:pPr marL="342900" indent="-342900">
              <a:buAutoNum type="arabicPlain"/>
            </a:pPr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72256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935A3A-F554-DA07-030B-22B8B518A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8327E-4660-971D-D876-06A27B0C0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75F9AB-3750-15E2-9571-948C534C2CA4}"/>
              </a:ext>
            </a:extLst>
          </p:cNvPr>
          <p:cNvSpPr txBox="1"/>
          <p:nvPr/>
        </p:nvSpPr>
        <p:spPr>
          <a:xfrm>
            <a:off x="838200" y="1639216"/>
            <a:ext cx="9313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Explain the difference between an SLR and an LR(0) parser. Provide an example grammar that is SLR-</a:t>
            </a:r>
            <a:r>
              <a:rPr lang="en-US" dirty="0" err="1"/>
              <a:t>parseable</a:t>
            </a:r>
            <a:r>
              <a:rPr lang="en-US" dirty="0"/>
              <a:t> but not LR(0) </a:t>
            </a:r>
            <a:r>
              <a:rPr lang="en-US" dirty="0" err="1"/>
              <a:t>parseable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981634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D6B8BC-EB26-EA03-5E45-DDEF2E2F66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3A399-C4EA-456A-6343-3EDBCC39E2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3 Solution Outline / Intuition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1E013AD-0FF3-5FAD-3FE9-E0975938F0F4}"/>
              </a:ext>
            </a:extLst>
          </p:cNvPr>
          <p:cNvSpPr txBox="1"/>
          <p:nvPr/>
        </p:nvSpPr>
        <p:spPr>
          <a:xfrm>
            <a:off x="838200" y="1639216"/>
            <a:ext cx="9313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Explain the difference between an SLR and an LR(0) parser. Provide an example grammar that is SLR-</a:t>
            </a:r>
            <a:r>
              <a:rPr lang="en-US" dirty="0" err="1"/>
              <a:t>parseable</a:t>
            </a:r>
            <a:r>
              <a:rPr lang="en-US" dirty="0"/>
              <a:t> but not LR(0) </a:t>
            </a:r>
            <a:r>
              <a:rPr lang="en-US" dirty="0" err="1"/>
              <a:t>parseable</a:t>
            </a:r>
            <a:r>
              <a:rPr lang="en-US" dirty="0"/>
              <a:t>. </a:t>
            </a:r>
          </a:p>
        </p:txBody>
      </p:sp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3B2685CF-05CE-626E-F8B4-E13D32C86F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9950211"/>
              </p:ext>
            </p:extLst>
          </p:nvPr>
        </p:nvGraphicFramePr>
        <p:xfrm>
          <a:off x="3885647" y="3435734"/>
          <a:ext cx="437399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999">
                  <a:extLst>
                    <a:ext uri="{9D8B030D-6E8A-4147-A177-3AD203B41FA5}">
                      <a16:colId xmlns:a16="http://schemas.microsoft.com/office/drawing/2014/main" val="4177605459"/>
                    </a:ext>
                  </a:extLst>
                </a:gridCol>
                <a:gridCol w="728999">
                  <a:extLst>
                    <a:ext uri="{9D8B030D-6E8A-4147-A177-3AD203B41FA5}">
                      <a16:colId xmlns:a16="http://schemas.microsoft.com/office/drawing/2014/main" val="2659264926"/>
                    </a:ext>
                  </a:extLst>
                </a:gridCol>
                <a:gridCol w="728999">
                  <a:extLst>
                    <a:ext uri="{9D8B030D-6E8A-4147-A177-3AD203B41FA5}">
                      <a16:colId xmlns:a16="http://schemas.microsoft.com/office/drawing/2014/main" val="2892624391"/>
                    </a:ext>
                  </a:extLst>
                </a:gridCol>
                <a:gridCol w="728999">
                  <a:extLst>
                    <a:ext uri="{9D8B030D-6E8A-4147-A177-3AD203B41FA5}">
                      <a16:colId xmlns:a16="http://schemas.microsoft.com/office/drawing/2014/main" val="906102093"/>
                    </a:ext>
                  </a:extLst>
                </a:gridCol>
                <a:gridCol w="728999">
                  <a:extLst>
                    <a:ext uri="{9D8B030D-6E8A-4147-A177-3AD203B41FA5}">
                      <a16:colId xmlns:a16="http://schemas.microsoft.com/office/drawing/2014/main" val="1657188905"/>
                    </a:ext>
                  </a:extLst>
                </a:gridCol>
                <a:gridCol w="728999">
                  <a:extLst>
                    <a:ext uri="{9D8B030D-6E8A-4147-A177-3AD203B41FA5}">
                      <a16:colId xmlns:a16="http://schemas.microsoft.com/office/drawing/2014/main" val="2587066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eof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NT</a:t>
                      </a:r>
                      <a:r>
                        <a:rPr lang="en-US" b="0" baseline="-25000" dirty="0">
                          <a:solidFill>
                            <a:schemeClr val="tx1"/>
                          </a:solidFill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NT</a:t>
                      </a:r>
                      <a:r>
                        <a:rPr lang="en-US" b="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567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27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044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14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27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238660"/>
                  </a:ext>
                </a:extLst>
              </a:tr>
            </a:tbl>
          </a:graphicData>
        </a:graphic>
      </p:graphicFrame>
      <p:sp>
        <p:nvSpPr>
          <p:cNvPr id="80" name="TextBox 79">
            <a:extLst>
              <a:ext uri="{FF2B5EF4-FFF2-40B4-BE49-F238E27FC236}">
                <a16:creationId xmlns:a16="http://schemas.microsoft.com/office/drawing/2014/main" id="{CCC25228-9C7B-FA0A-5337-E115848BC3C3}"/>
              </a:ext>
            </a:extLst>
          </p:cNvPr>
          <p:cNvSpPr txBox="1"/>
          <p:nvPr/>
        </p:nvSpPr>
        <p:spPr>
          <a:xfrm>
            <a:off x="4853733" y="456693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>
                <a:latin typeface="Garamond" panose="02020404030301010803" pitchFamily="18" charset="0"/>
              </a:rPr>
              <a:t>k</a:t>
            </a:r>
          </a:p>
        </p:txBody>
      </p:sp>
      <p:grpSp>
        <p:nvGrpSpPr>
          <p:cNvPr id="91" name="Group 90">
            <a:extLst>
              <a:ext uri="{FF2B5EF4-FFF2-40B4-BE49-F238E27FC236}">
                <a16:creationId xmlns:a16="http://schemas.microsoft.com/office/drawing/2014/main" id="{0AAEDB6F-9646-6028-1385-6665FA340C46}"/>
              </a:ext>
            </a:extLst>
          </p:cNvPr>
          <p:cNvGrpSpPr/>
          <p:nvPr/>
        </p:nvGrpSpPr>
        <p:grpSpPr>
          <a:xfrm>
            <a:off x="6123921" y="4576335"/>
            <a:ext cx="590805" cy="281204"/>
            <a:chOff x="5986428" y="5481666"/>
            <a:chExt cx="590805" cy="281204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C6E260F3-6C92-4AEB-E253-909E4D2E3C63}"/>
                </a:ext>
              </a:extLst>
            </p:cNvPr>
            <p:cNvGrpSpPr/>
            <p:nvPr/>
          </p:nvGrpSpPr>
          <p:grpSpPr>
            <a:xfrm>
              <a:off x="6317338" y="5506346"/>
              <a:ext cx="259895" cy="256524"/>
              <a:chOff x="892630" y="5157107"/>
              <a:chExt cx="259895" cy="256524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01A75A0C-AA1A-795C-11EB-300CC948AE93}"/>
                  </a:ext>
                </a:extLst>
              </p:cNvPr>
              <p:cNvSpPr/>
              <p:nvPr/>
            </p:nvSpPr>
            <p:spPr>
              <a:xfrm>
                <a:off x="892630" y="5157107"/>
                <a:ext cx="259895" cy="256524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57D5F5B0-B189-F74A-0C6F-7F23DEBECB01}"/>
                  </a:ext>
                </a:extLst>
              </p:cNvPr>
              <p:cNvSpPr txBox="1"/>
              <p:nvPr/>
            </p:nvSpPr>
            <p:spPr>
              <a:xfrm>
                <a:off x="934188" y="5171171"/>
                <a:ext cx="152414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P</a:t>
                </a:r>
                <a:r>
                  <a:rPr lang="en-US" sz="1400" baseline="-25000" dirty="0">
                    <a:solidFill>
                      <a:schemeClr val="bg1"/>
                    </a:solidFill>
                  </a:rPr>
                  <a:t>X</a:t>
                </a:r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AEE8FE61-7ECA-1B0C-8E80-D2BDDEE8C17A}"/>
                </a:ext>
              </a:extLst>
            </p:cNvPr>
            <p:cNvSpPr txBox="1"/>
            <p:nvPr/>
          </p:nvSpPr>
          <p:spPr>
            <a:xfrm>
              <a:off x="5986428" y="5481666"/>
              <a:ext cx="3143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red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6CE1A607-2654-638E-2128-B95B8437F53B}"/>
              </a:ext>
            </a:extLst>
          </p:cNvPr>
          <p:cNvSpPr txBox="1"/>
          <p:nvPr/>
        </p:nvSpPr>
        <p:spPr>
          <a:xfrm>
            <a:off x="3694832" y="2736850"/>
            <a:ext cx="21110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Parsing Table Sketch</a:t>
            </a:r>
          </a:p>
        </p:txBody>
      </p:sp>
    </p:spTree>
    <p:extLst>
      <p:ext uri="{BB962C8B-B14F-4D97-AF65-F5344CB8AC3E}">
        <p14:creationId xmlns:p14="http://schemas.microsoft.com/office/powerpoint/2010/main" val="258228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9196BD-E635-852A-7D13-CBBD3B304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1D0A7-F319-E63C-5FF4-B53AEB89E8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3 Solution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7BD471E-9792-7149-12D7-8D0AC29A123D}"/>
              </a:ext>
            </a:extLst>
          </p:cNvPr>
          <p:cNvSpPr txBox="1"/>
          <p:nvPr/>
        </p:nvSpPr>
        <p:spPr>
          <a:xfrm>
            <a:off x="838200" y="1639216"/>
            <a:ext cx="9313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Explain the difference between an SLR and an LR(0) parser. Provide an example grammar that is SLR-</a:t>
            </a:r>
            <a:r>
              <a:rPr lang="en-US" dirty="0" err="1"/>
              <a:t>parseable</a:t>
            </a:r>
            <a:r>
              <a:rPr lang="en-US" dirty="0"/>
              <a:t> but not LR(0) </a:t>
            </a:r>
            <a:r>
              <a:rPr lang="en-US" dirty="0" err="1"/>
              <a:t>parseable</a:t>
            </a:r>
            <a:r>
              <a:rPr lang="en-US" dirty="0"/>
              <a:t>.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3EAAF8A2-77BB-8B05-D070-06C670B50DF5}"/>
              </a:ext>
            </a:extLst>
          </p:cNvPr>
          <p:cNvSpPr txBox="1"/>
          <p:nvPr/>
        </p:nvSpPr>
        <p:spPr>
          <a:xfrm>
            <a:off x="1562100" y="3407414"/>
            <a:ext cx="14253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::= Y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::= Y a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 ::= b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0DC13F0-14B3-8FB8-0F16-B15E92FDC0F1}"/>
              </a:ext>
            </a:extLst>
          </p:cNvPr>
          <p:cNvGrpSpPr/>
          <p:nvPr/>
        </p:nvGrpSpPr>
        <p:grpSpPr>
          <a:xfrm>
            <a:off x="1326238" y="3458009"/>
            <a:ext cx="259895" cy="256524"/>
            <a:chOff x="892630" y="5157107"/>
            <a:chExt cx="259895" cy="256524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DC3C4FD9-D4D1-2CD2-C109-9DD9D881B1B2}"/>
                </a:ext>
              </a:extLst>
            </p:cNvPr>
            <p:cNvSpPr/>
            <p:nvPr/>
          </p:nvSpPr>
          <p:spPr>
            <a:xfrm>
              <a:off x="892630" y="5157107"/>
              <a:ext cx="259895" cy="25652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8638A67B-3F6E-156C-747F-A182E6CF93AA}"/>
                </a:ext>
              </a:extLst>
            </p:cNvPr>
            <p:cNvSpPr txBox="1"/>
            <p:nvPr/>
          </p:nvSpPr>
          <p:spPr>
            <a:xfrm>
              <a:off x="934188" y="5171171"/>
              <a:ext cx="18434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P1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D7B52F7-AABD-6745-D724-9BBFE5C3C856}"/>
              </a:ext>
            </a:extLst>
          </p:cNvPr>
          <p:cNvGrpSpPr/>
          <p:nvPr/>
        </p:nvGrpSpPr>
        <p:grpSpPr>
          <a:xfrm>
            <a:off x="1326238" y="3732881"/>
            <a:ext cx="259895" cy="256524"/>
            <a:chOff x="892630" y="5157107"/>
            <a:chExt cx="259895" cy="256524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382E60A6-5C0E-F86F-1F32-883DBA3ACF02}"/>
                </a:ext>
              </a:extLst>
            </p:cNvPr>
            <p:cNvSpPr/>
            <p:nvPr/>
          </p:nvSpPr>
          <p:spPr>
            <a:xfrm>
              <a:off x="892630" y="5157107"/>
              <a:ext cx="259895" cy="25652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3FD60531-DAD7-0055-4802-E6990211C24B}"/>
                </a:ext>
              </a:extLst>
            </p:cNvPr>
            <p:cNvSpPr txBox="1"/>
            <p:nvPr/>
          </p:nvSpPr>
          <p:spPr>
            <a:xfrm>
              <a:off x="934188" y="5171171"/>
              <a:ext cx="18434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P2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05A1282-56CA-E440-B48A-8855690AE9CB}"/>
              </a:ext>
            </a:extLst>
          </p:cNvPr>
          <p:cNvGrpSpPr/>
          <p:nvPr/>
        </p:nvGrpSpPr>
        <p:grpSpPr>
          <a:xfrm>
            <a:off x="1326238" y="4007746"/>
            <a:ext cx="259895" cy="256524"/>
            <a:chOff x="892630" y="5157107"/>
            <a:chExt cx="259895" cy="256524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9D89C6A8-18BF-7AAC-AA45-5BCFF37CD66D}"/>
                </a:ext>
              </a:extLst>
            </p:cNvPr>
            <p:cNvSpPr/>
            <p:nvPr/>
          </p:nvSpPr>
          <p:spPr>
            <a:xfrm>
              <a:off x="892630" y="5157107"/>
              <a:ext cx="259895" cy="25652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6F8BCAE-756E-B2CE-EC52-75251FF60542}"/>
                </a:ext>
              </a:extLst>
            </p:cNvPr>
            <p:cNvSpPr txBox="1"/>
            <p:nvPr/>
          </p:nvSpPr>
          <p:spPr>
            <a:xfrm>
              <a:off x="934188" y="5171171"/>
              <a:ext cx="18434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P3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A6FAFE3D-0CFD-F10E-F1B3-82FE51756DE7}"/>
              </a:ext>
            </a:extLst>
          </p:cNvPr>
          <p:cNvSpPr txBox="1"/>
          <p:nvPr/>
        </p:nvSpPr>
        <p:spPr>
          <a:xfrm>
            <a:off x="1261617" y="3047610"/>
            <a:ext cx="109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Grammar</a:t>
            </a:r>
          </a:p>
        </p:txBody>
      </p:sp>
    </p:spTree>
    <p:extLst>
      <p:ext uri="{BB962C8B-B14F-4D97-AF65-F5344CB8AC3E}">
        <p14:creationId xmlns:p14="http://schemas.microsoft.com/office/powerpoint/2010/main" val="41486421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9D25A-B216-AB97-1770-95F8A606E9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>
            <a:extLst>
              <a:ext uri="{FF2B5EF4-FFF2-40B4-BE49-F238E27FC236}">
                <a16:creationId xmlns:a16="http://schemas.microsoft.com/office/drawing/2014/main" id="{83E59DF0-DA45-36CB-7D62-8601BBFC7339}"/>
              </a:ext>
            </a:extLst>
          </p:cNvPr>
          <p:cNvGrpSpPr/>
          <p:nvPr/>
        </p:nvGrpSpPr>
        <p:grpSpPr>
          <a:xfrm>
            <a:off x="3516570" y="3852874"/>
            <a:ext cx="1586221" cy="1402725"/>
            <a:chOff x="1802070" y="3567124"/>
            <a:chExt cx="1586221" cy="140272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BC8EDC8-6204-67BD-080F-091912EB5642}"/>
                </a:ext>
              </a:extLst>
            </p:cNvPr>
            <p:cNvSpPr/>
            <p:nvPr/>
          </p:nvSpPr>
          <p:spPr>
            <a:xfrm>
              <a:off x="1980796" y="3752783"/>
              <a:ext cx="1407495" cy="121706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1D8ACF9-2BB3-BA6E-8B3F-47768C482FD2}"/>
                </a:ext>
              </a:extLst>
            </p:cNvPr>
            <p:cNvSpPr/>
            <p:nvPr/>
          </p:nvSpPr>
          <p:spPr>
            <a:xfrm>
              <a:off x="1802070" y="3567124"/>
              <a:ext cx="320492" cy="38779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</a:t>
              </a:r>
              <a:r>
                <a:rPr lang="en-US" baseline="-25000" dirty="0"/>
                <a:t>0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FCA74B4-3286-64AA-E6F2-ABA3D59073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3 Solution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CF39CCB-3E7D-7A8A-A8AB-453F7E7FDAFC}"/>
              </a:ext>
            </a:extLst>
          </p:cNvPr>
          <p:cNvSpPr txBox="1"/>
          <p:nvPr/>
        </p:nvSpPr>
        <p:spPr>
          <a:xfrm>
            <a:off x="838200" y="1639216"/>
            <a:ext cx="93137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Explain the difference between an SLR and an LR(0) parser. Provide an example grammar that is SLR-</a:t>
            </a:r>
            <a:r>
              <a:rPr lang="en-US" dirty="0" err="1"/>
              <a:t>parseable</a:t>
            </a:r>
            <a:r>
              <a:rPr lang="en-US" dirty="0"/>
              <a:t> but not LR(0) </a:t>
            </a:r>
            <a:r>
              <a:rPr lang="en-US" dirty="0" err="1"/>
              <a:t>parseable</a:t>
            </a:r>
            <a:r>
              <a:rPr lang="en-US" dirty="0"/>
              <a:t>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C68655B-ACD9-1ABB-DBCA-5061B817ABF3}"/>
              </a:ext>
            </a:extLst>
          </p:cNvPr>
          <p:cNvSpPr txBox="1"/>
          <p:nvPr/>
        </p:nvSpPr>
        <p:spPr>
          <a:xfrm>
            <a:off x="3858569" y="4046772"/>
            <a:ext cx="10965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S’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→●</a:t>
            </a:r>
            <a:r>
              <a:rPr lang="en-US" sz="1800" dirty="0"/>
              <a:t> 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B62026B-DF7D-C9AB-A26E-D2A4FB9F731C}"/>
              </a:ext>
            </a:extLst>
          </p:cNvPr>
          <p:cNvSpPr txBox="1"/>
          <p:nvPr/>
        </p:nvSpPr>
        <p:spPr>
          <a:xfrm>
            <a:off x="3855107" y="4339449"/>
            <a:ext cx="10965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X</a:t>
            </a:r>
            <a:r>
              <a:rPr lang="en-US" sz="1800" dirty="0"/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→●</a:t>
            </a:r>
            <a:r>
              <a:rPr lang="en-US" sz="1800" dirty="0"/>
              <a:t> 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1D44FB7-7E11-51E1-FFAE-3E79B2C428DB}"/>
              </a:ext>
            </a:extLst>
          </p:cNvPr>
          <p:cNvSpPr txBox="1"/>
          <p:nvPr/>
        </p:nvSpPr>
        <p:spPr>
          <a:xfrm>
            <a:off x="3851645" y="4632126"/>
            <a:ext cx="10965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X</a:t>
            </a:r>
            <a:r>
              <a:rPr lang="en-US" sz="1800" dirty="0"/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→●</a:t>
            </a:r>
            <a:r>
              <a:rPr lang="en-US" sz="1800" dirty="0"/>
              <a:t> Y 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6C7C6A1-7A1A-8728-ED56-4D9EDAEDB3F5}"/>
              </a:ext>
            </a:extLst>
          </p:cNvPr>
          <p:cNvSpPr txBox="1"/>
          <p:nvPr/>
        </p:nvSpPr>
        <p:spPr>
          <a:xfrm>
            <a:off x="3848183" y="4893507"/>
            <a:ext cx="10965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Y</a:t>
            </a:r>
            <a:r>
              <a:rPr lang="en-US" sz="1800" dirty="0"/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→●</a:t>
            </a:r>
            <a:r>
              <a:rPr lang="en-US" sz="1800" dirty="0"/>
              <a:t> </a:t>
            </a:r>
            <a:r>
              <a:rPr lang="en-US" dirty="0"/>
              <a:t>b</a:t>
            </a:r>
            <a:endParaRPr lang="en-US" sz="1800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63B8D3B-1938-5010-B19D-C0ABD98F9A4D}"/>
              </a:ext>
            </a:extLst>
          </p:cNvPr>
          <p:cNvGrpSpPr/>
          <p:nvPr/>
        </p:nvGrpSpPr>
        <p:grpSpPr>
          <a:xfrm>
            <a:off x="5146212" y="2937514"/>
            <a:ext cx="1292637" cy="655583"/>
            <a:chOff x="9591563" y="5081868"/>
            <a:chExt cx="1292637" cy="655583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FACA1864-F046-5754-4F97-B318BE4FD289}"/>
                </a:ext>
              </a:extLst>
            </p:cNvPr>
            <p:cNvSpPr/>
            <p:nvPr/>
          </p:nvSpPr>
          <p:spPr>
            <a:xfrm>
              <a:off x="9720981" y="5349656"/>
              <a:ext cx="1163219" cy="38779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1D34B7D0-F699-A583-E0F0-9E3932F89CE0}"/>
                </a:ext>
              </a:extLst>
            </p:cNvPr>
            <p:cNvSpPr/>
            <p:nvPr/>
          </p:nvSpPr>
          <p:spPr>
            <a:xfrm>
              <a:off x="9591563" y="5081868"/>
              <a:ext cx="320492" cy="387795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</a:t>
              </a:r>
              <a:r>
                <a:rPr lang="en-US" baseline="-25000" dirty="0"/>
                <a:t>1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B704C75D-BA5B-FC17-F5F7-DCAAA73D8278}"/>
              </a:ext>
            </a:extLst>
          </p:cNvPr>
          <p:cNvSpPr txBox="1"/>
          <p:nvPr/>
        </p:nvSpPr>
        <p:spPr>
          <a:xfrm>
            <a:off x="5410278" y="3245726"/>
            <a:ext cx="10965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S’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1800" dirty="0"/>
              <a:t> X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endParaRPr lang="en-US" sz="1800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5C4E11C-30C1-71DB-7071-74A9C25361F3}"/>
              </a:ext>
            </a:extLst>
          </p:cNvPr>
          <p:cNvGrpSpPr/>
          <p:nvPr/>
        </p:nvGrpSpPr>
        <p:grpSpPr>
          <a:xfrm>
            <a:off x="5460500" y="4174473"/>
            <a:ext cx="1586221" cy="818022"/>
            <a:chOff x="9591563" y="5301889"/>
            <a:chExt cx="1586221" cy="989808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7F033D04-2033-069E-1951-BA97562460E3}"/>
                </a:ext>
              </a:extLst>
            </p:cNvPr>
            <p:cNvSpPr/>
            <p:nvPr/>
          </p:nvSpPr>
          <p:spPr>
            <a:xfrm>
              <a:off x="9770289" y="5460424"/>
              <a:ext cx="1407495" cy="831273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2E361794-4053-F4BF-00E8-74EDEB73A8DD}"/>
                </a:ext>
              </a:extLst>
            </p:cNvPr>
            <p:cNvSpPr/>
            <p:nvPr/>
          </p:nvSpPr>
          <p:spPr>
            <a:xfrm>
              <a:off x="9591563" y="5301889"/>
              <a:ext cx="320492" cy="387796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I</a:t>
              </a:r>
              <a:r>
                <a:rPr lang="en-US" baseline="-25000" dirty="0"/>
                <a:t>2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06FF925A-7D7D-9855-1E44-80B08751DCF2}"/>
              </a:ext>
            </a:extLst>
          </p:cNvPr>
          <p:cNvSpPr txBox="1"/>
          <p:nvPr/>
        </p:nvSpPr>
        <p:spPr>
          <a:xfrm>
            <a:off x="5799037" y="4357498"/>
            <a:ext cx="10965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X</a:t>
            </a:r>
            <a:r>
              <a:rPr lang="en-US" sz="1800" dirty="0"/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dirty="0"/>
              <a:t> Y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</a:t>
            </a:r>
            <a:endParaRPr lang="en-US" sz="1800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E21047E-3226-BEED-0088-D77985781561}"/>
              </a:ext>
            </a:extLst>
          </p:cNvPr>
          <p:cNvSpPr txBox="1"/>
          <p:nvPr/>
        </p:nvSpPr>
        <p:spPr>
          <a:xfrm>
            <a:off x="5808285" y="4667230"/>
            <a:ext cx="1206233" cy="3316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X</a:t>
            </a:r>
            <a:r>
              <a:rPr lang="en-US" sz="1800" dirty="0"/>
              <a:t>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→</a:t>
            </a:r>
            <a:r>
              <a:rPr lang="en-US" sz="1800" dirty="0"/>
              <a:t> Y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● </a:t>
            </a:r>
            <a:r>
              <a:rPr lang="en-US" sz="1800" dirty="0"/>
              <a:t>a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3965ECC2-07B3-FEA4-BDA6-EF06D217E21E}"/>
              </a:ext>
            </a:extLst>
          </p:cNvPr>
          <p:cNvGrpSpPr/>
          <p:nvPr/>
        </p:nvGrpSpPr>
        <p:grpSpPr>
          <a:xfrm>
            <a:off x="3688028" y="5482361"/>
            <a:ext cx="1360641" cy="677544"/>
            <a:chOff x="5225640" y="-14145"/>
            <a:chExt cx="1360641" cy="677544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C321C20-FAB2-6CE4-4E3F-47A6715CAD6E}"/>
                </a:ext>
              </a:extLst>
            </p:cNvPr>
            <p:cNvGrpSpPr/>
            <p:nvPr/>
          </p:nvGrpSpPr>
          <p:grpSpPr>
            <a:xfrm>
              <a:off x="5225640" y="-14145"/>
              <a:ext cx="1292637" cy="655583"/>
              <a:chOff x="9591563" y="5081868"/>
              <a:chExt cx="1292637" cy="655583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5DB12F56-8941-F5C1-5971-3C6FE4DA1282}"/>
                  </a:ext>
                </a:extLst>
              </p:cNvPr>
              <p:cNvSpPr/>
              <p:nvPr/>
            </p:nvSpPr>
            <p:spPr>
              <a:xfrm>
                <a:off x="9720981" y="5349656"/>
                <a:ext cx="1163219" cy="38779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A048103C-CEC9-ED1E-511A-D0AEE58B3C44}"/>
                  </a:ext>
                </a:extLst>
              </p:cNvPr>
              <p:cNvSpPr/>
              <p:nvPr/>
            </p:nvSpPr>
            <p:spPr>
              <a:xfrm>
                <a:off x="9591563" y="5081868"/>
                <a:ext cx="320492" cy="38779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  <a:r>
                  <a:rPr lang="en-US" baseline="-25000" dirty="0"/>
                  <a:t>3</a:t>
                </a:r>
              </a:p>
            </p:txBody>
          </p:sp>
        </p:grp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F371074-74DB-A04D-8047-B3C6817F8A46}"/>
                </a:ext>
              </a:extLst>
            </p:cNvPr>
            <p:cNvSpPr txBox="1"/>
            <p:nvPr/>
          </p:nvSpPr>
          <p:spPr>
            <a:xfrm>
              <a:off x="5489706" y="294067"/>
              <a:ext cx="109657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Y</a:t>
              </a:r>
              <a:r>
                <a:rPr lang="en-US" sz="1800" dirty="0"/>
                <a:t> </a:t>
              </a:r>
              <a:r>
                <a: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→</a:t>
              </a:r>
              <a:r>
                <a:rPr lang="en-US" sz="1800" dirty="0"/>
                <a:t> b 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●</a:t>
              </a:r>
              <a:endParaRPr lang="en-US" sz="1800" dirty="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1157A11-58B1-D069-1281-DE03E719AD68}"/>
              </a:ext>
            </a:extLst>
          </p:cNvPr>
          <p:cNvGrpSpPr/>
          <p:nvPr/>
        </p:nvGrpSpPr>
        <p:grpSpPr>
          <a:xfrm>
            <a:off x="5529037" y="5269651"/>
            <a:ext cx="1586221" cy="597119"/>
            <a:chOff x="9743963" y="2233492"/>
            <a:chExt cx="1586221" cy="597119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A4211B8C-BB81-4A20-9A25-33376FDBC74B}"/>
                </a:ext>
              </a:extLst>
            </p:cNvPr>
            <p:cNvGrpSpPr/>
            <p:nvPr/>
          </p:nvGrpSpPr>
          <p:grpSpPr>
            <a:xfrm>
              <a:off x="9743963" y="2233492"/>
              <a:ext cx="1586221" cy="585292"/>
              <a:chOff x="9591563" y="5301889"/>
              <a:chExt cx="1586221" cy="708204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CDC802E-52B4-6984-FAF8-AF369D082530}"/>
                  </a:ext>
                </a:extLst>
              </p:cNvPr>
              <p:cNvSpPr/>
              <p:nvPr/>
            </p:nvSpPr>
            <p:spPr>
              <a:xfrm>
                <a:off x="9770289" y="5540861"/>
                <a:ext cx="1407495" cy="469232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00B2136E-A10C-4602-3FDB-23584CD458BF}"/>
                  </a:ext>
                </a:extLst>
              </p:cNvPr>
              <p:cNvSpPr/>
              <p:nvPr/>
            </p:nvSpPr>
            <p:spPr>
              <a:xfrm>
                <a:off x="9591563" y="5301889"/>
                <a:ext cx="320492" cy="387796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/>
                  <a:t>I</a:t>
                </a:r>
                <a:r>
                  <a:rPr lang="en-US" baseline="-25000" dirty="0"/>
                  <a:t>4</a:t>
                </a:r>
              </a:p>
            </p:txBody>
          </p:sp>
        </p:grp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D51DA73-CA24-10EB-F02E-44F96B91FCB8}"/>
                </a:ext>
              </a:extLst>
            </p:cNvPr>
            <p:cNvSpPr txBox="1"/>
            <p:nvPr/>
          </p:nvSpPr>
          <p:spPr>
            <a:xfrm>
              <a:off x="10091748" y="2461279"/>
              <a:ext cx="120623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dirty="0"/>
                <a:t>X</a:t>
              </a:r>
              <a:r>
                <a:rPr lang="en-US" sz="1800" dirty="0"/>
                <a:t> </a:t>
              </a:r>
              <a:r>
                <a:rPr lang="en-US" sz="1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→</a:t>
              </a:r>
              <a:r>
                <a:rPr lang="en-US" sz="1800" dirty="0"/>
                <a:t> Y a </a:t>
              </a:r>
              <a:r>
                <a:rPr lang="en-US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●</a:t>
              </a:r>
              <a:endParaRPr lang="en-US" sz="1800" dirty="0"/>
            </a:p>
          </p:txBody>
        </p:sp>
      </p:grp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26845689-0002-2B2C-34C4-6C0222B3A05F}"/>
              </a:ext>
            </a:extLst>
          </p:cNvPr>
          <p:cNvCxnSpPr>
            <a:cxnSpLocks/>
            <a:stCxn id="24" idx="2"/>
            <a:endCxn id="36" idx="0"/>
          </p:cNvCxnSpPr>
          <p:nvPr/>
        </p:nvCxnSpPr>
        <p:spPr>
          <a:xfrm>
            <a:off x="6411402" y="4998900"/>
            <a:ext cx="109" cy="46824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C51A50E0-5D0E-6F41-D289-3D53A4E0E7D7}"/>
              </a:ext>
            </a:extLst>
          </p:cNvPr>
          <p:cNvSpPr txBox="1"/>
          <p:nvPr/>
        </p:nvSpPr>
        <p:spPr>
          <a:xfrm>
            <a:off x="6405166" y="5043384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041D36DA-1E51-7513-668B-A900226D9AA4}"/>
              </a:ext>
            </a:extLst>
          </p:cNvPr>
          <p:cNvCxnSpPr>
            <a:cxnSpLocks/>
            <a:stCxn id="7" idx="3"/>
            <a:endCxn id="20" idx="1"/>
          </p:cNvCxnSpPr>
          <p:nvPr/>
        </p:nvCxnSpPr>
        <p:spPr>
          <a:xfrm>
            <a:off x="5102791" y="4647066"/>
            <a:ext cx="536435" cy="192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5577F642-5B73-09B1-DBA1-AD34EAAADC89}"/>
              </a:ext>
            </a:extLst>
          </p:cNvPr>
          <p:cNvSpPr txBox="1"/>
          <p:nvPr/>
        </p:nvSpPr>
        <p:spPr>
          <a:xfrm>
            <a:off x="5171435" y="4266874"/>
            <a:ext cx="2968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Y</a:t>
            </a:r>
          </a:p>
        </p:txBody>
      </p: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69274478-7DC0-E7B3-C6BA-A62781AB3291}"/>
              </a:ext>
            </a:extLst>
          </p:cNvPr>
          <p:cNvCxnSpPr>
            <a:cxnSpLocks/>
            <a:stCxn id="9" idx="0"/>
          </p:cNvCxnSpPr>
          <p:nvPr/>
        </p:nvCxnSpPr>
        <p:spPr>
          <a:xfrm flipV="1">
            <a:off x="4406857" y="3429779"/>
            <a:ext cx="859207" cy="6169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7" name="TextBox 46">
            <a:extLst>
              <a:ext uri="{FF2B5EF4-FFF2-40B4-BE49-F238E27FC236}">
                <a16:creationId xmlns:a16="http://schemas.microsoft.com/office/drawing/2014/main" id="{0BAF0846-196B-8B1F-83B8-A3C7004C3235}"/>
              </a:ext>
            </a:extLst>
          </p:cNvPr>
          <p:cNvSpPr txBox="1"/>
          <p:nvPr/>
        </p:nvSpPr>
        <p:spPr>
          <a:xfrm>
            <a:off x="4620707" y="3404417"/>
            <a:ext cx="304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X</a:t>
            </a:r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A91136CF-FDD8-721B-CABB-C99E7969F6F9}"/>
              </a:ext>
            </a:extLst>
          </p:cNvPr>
          <p:cNvCxnSpPr>
            <a:cxnSpLocks/>
            <a:stCxn id="7" idx="2"/>
            <a:endCxn id="27" idx="0"/>
          </p:cNvCxnSpPr>
          <p:nvPr/>
        </p:nvCxnSpPr>
        <p:spPr>
          <a:xfrm>
            <a:off x="4399044" y="5255599"/>
            <a:ext cx="12" cy="49455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69B5C806-CAA2-8D40-75F9-C774390AD346}"/>
              </a:ext>
            </a:extLst>
          </p:cNvPr>
          <p:cNvSpPr txBox="1"/>
          <p:nvPr/>
        </p:nvSpPr>
        <p:spPr>
          <a:xfrm>
            <a:off x="4365155" y="5288897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AC5AF233-E013-E3B7-E54A-C237610DC0A9}"/>
              </a:ext>
            </a:extLst>
          </p:cNvPr>
          <p:cNvSpPr txBox="1"/>
          <p:nvPr/>
        </p:nvSpPr>
        <p:spPr>
          <a:xfrm>
            <a:off x="1562100" y="3407414"/>
            <a:ext cx="142539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::= Y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X ::= Y a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Y ::= b</a:t>
            </a:r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59E881F5-A019-D205-B090-3188DC228C60}"/>
              </a:ext>
            </a:extLst>
          </p:cNvPr>
          <p:cNvGrpSpPr/>
          <p:nvPr/>
        </p:nvGrpSpPr>
        <p:grpSpPr>
          <a:xfrm>
            <a:off x="1326238" y="3458009"/>
            <a:ext cx="259895" cy="256524"/>
            <a:chOff x="892630" y="5157107"/>
            <a:chExt cx="259895" cy="256524"/>
          </a:xfrm>
        </p:grpSpPr>
        <p:sp>
          <p:nvSpPr>
            <p:cNvPr id="60" name="Oval 59">
              <a:extLst>
                <a:ext uri="{FF2B5EF4-FFF2-40B4-BE49-F238E27FC236}">
                  <a16:creationId xmlns:a16="http://schemas.microsoft.com/office/drawing/2014/main" id="{8509E7A3-A53D-CE7C-FF14-D0B11C66731B}"/>
                </a:ext>
              </a:extLst>
            </p:cNvPr>
            <p:cNvSpPr/>
            <p:nvPr/>
          </p:nvSpPr>
          <p:spPr>
            <a:xfrm>
              <a:off x="892630" y="5157107"/>
              <a:ext cx="259895" cy="25652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DAC72D81-588F-E0A4-3620-943C1954D956}"/>
                </a:ext>
              </a:extLst>
            </p:cNvPr>
            <p:cNvSpPr txBox="1"/>
            <p:nvPr/>
          </p:nvSpPr>
          <p:spPr>
            <a:xfrm>
              <a:off x="934188" y="5171171"/>
              <a:ext cx="18434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P1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52EFB280-3100-F4DB-2167-7A3CA2E7227B}"/>
              </a:ext>
            </a:extLst>
          </p:cNvPr>
          <p:cNvGrpSpPr/>
          <p:nvPr/>
        </p:nvGrpSpPr>
        <p:grpSpPr>
          <a:xfrm>
            <a:off x="1326238" y="3732881"/>
            <a:ext cx="259895" cy="256524"/>
            <a:chOff x="892630" y="5157107"/>
            <a:chExt cx="259895" cy="256524"/>
          </a:xfrm>
        </p:grpSpPr>
        <p:sp>
          <p:nvSpPr>
            <p:cNvPr id="64" name="Oval 63">
              <a:extLst>
                <a:ext uri="{FF2B5EF4-FFF2-40B4-BE49-F238E27FC236}">
                  <a16:creationId xmlns:a16="http://schemas.microsoft.com/office/drawing/2014/main" id="{2D0BEE3B-9D31-A92E-02F1-8618D6A0DA1F}"/>
                </a:ext>
              </a:extLst>
            </p:cNvPr>
            <p:cNvSpPr/>
            <p:nvPr/>
          </p:nvSpPr>
          <p:spPr>
            <a:xfrm>
              <a:off x="892630" y="5157107"/>
              <a:ext cx="259895" cy="25652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CE5678F5-4814-DA31-4662-8BA9F09F831D}"/>
                </a:ext>
              </a:extLst>
            </p:cNvPr>
            <p:cNvSpPr txBox="1"/>
            <p:nvPr/>
          </p:nvSpPr>
          <p:spPr>
            <a:xfrm>
              <a:off x="934188" y="5171171"/>
              <a:ext cx="18434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P2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5E6CADE-E5B3-D001-8835-D6ACD629B526}"/>
              </a:ext>
            </a:extLst>
          </p:cNvPr>
          <p:cNvGrpSpPr/>
          <p:nvPr/>
        </p:nvGrpSpPr>
        <p:grpSpPr>
          <a:xfrm>
            <a:off x="1326238" y="4007746"/>
            <a:ext cx="259895" cy="256524"/>
            <a:chOff x="892630" y="5157107"/>
            <a:chExt cx="259895" cy="256524"/>
          </a:xfrm>
        </p:grpSpPr>
        <p:sp>
          <p:nvSpPr>
            <p:cNvPr id="67" name="Oval 66">
              <a:extLst>
                <a:ext uri="{FF2B5EF4-FFF2-40B4-BE49-F238E27FC236}">
                  <a16:creationId xmlns:a16="http://schemas.microsoft.com/office/drawing/2014/main" id="{DAFE0258-A3BE-D154-29DA-A99C2556BB81}"/>
                </a:ext>
              </a:extLst>
            </p:cNvPr>
            <p:cNvSpPr/>
            <p:nvPr/>
          </p:nvSpPr>
          <p:spPr>
            <a:xfrm>
              <a:off x="892630" y="5157107"/>
              <a:ext cx="259895" cy="256524"/>
            </a:xfrm>
            <a:prstGeom prst="ellipse">
              <a:avLst/>
            </a:prstGeom>
          </p:spPr>
          <p:style>
            <a:lnRef idx="2">
              <a:schemeClr val="dk1">
                <a:shade val="15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C693EB63-726D-AC45-5262-02FDE791722E}"/>
                </a:ext>
              </a:extLst>
            </p:cNvPr>
            <p:cNvSpPr txBox="1"/>
            <p:nvPr/>
          </p:nvSpPr>
          <p:spPr>
            <a:xfrm>
              <a:off x="934188" y="5171171"/>
              <a:ext cx="184346" cy="21544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</a:rPr>
                <a:t>P3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FA3AEFC8-DE6D-5897-F29C-E75B3E1429D2}"/>
              </a:ext>
            </a:extLst>
          </p:cNvPr>
          <p:cNvGrpSpPr/>
          <p:nvPr/>
        </p:nvGrpSpPr>
        <p:grpSpPr>
          <a:xfrm>
            <a:off x="1317599" y="3152901"/>
            <a:ext cx="285885" cy="282176"/>
            <a:chOff x="879635" y="5130671"/>
            <a:chExt cx="285885" cy="282176"/>
          </a:xfrm>
        </p:grpSpPr>
        <p:sp>
          <p:nvSpPr>
            <p:cNvPr id="70" name="Oval 69">
              <a:extLst>
                <a:ext uri="{FF2B5EF4-FFF2-40B4-BE49-F238E27FC236}">
                  <a16:creationId xmlns:a16="http://schemas.microsoft.com/office/drawing/2014/main" id="{88003F85-3552-A86B-F719-FECCEE7DC23A}"/>
                </a:ext>
              </a:extLst>
            </p:cNvPr>
            <p:cNvSpPr/>
            <p:nvPr/>
          </p:nvSpPr>
          <p:spPr>
            <a:xfrm>
              <a:off x="879635" y="5130671"/>
              <a:ext cx="285885" cy="282176"/>
            </a:xfrm>
            <a:prstGeom prst="ellipse">
              <a:avLst/>
            </a:prstGeom>
            <a:ln>
              <a:prstDash val="sysDot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F02762B-C916-C298-26CC-C7DAFE5A1252}"/>
                </a:ext>
              </a:extLst>
            </p:cNvPr>
            <p:cNvSpPr txBox="1"/>
            <p:nvPr/>
          </p:nvSpPr>
          <p:spPr>
            <a:xfrm>
              <a:off x="934188" y="5171171"/>
              <a:ext cx="184346" cy="215444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lIns="0" tIns="0" rIns="0" bIns="0" rtlCol="0">
              <a:spAutoFit/>
            </a:bodyPr>
            <a:lstStyle/>
            <a:p>
              <a:r>
                <a:rPr lang="en-US" sz="1400" dirty="0">
                  <a:solidFill>
                    <a:schemeClr val="tx1"/>
                  </a:solidFill>
                </a:rPr>
                <a:t>P0</a:t>
              </a:r>
            </a:p>
          </p:txBody>
        </p:sp>
      </p:grpSp>
      <p:sp>
        <p:nvSpPr>
          <p:cNvPr id="72" name="TextBox 71">
            <a:extLst>
              <a:ext uri="{FF2B5EF4-FFF2-40B4-BE49-F238E27FC236}">
                <a16:creationId xmlns:a16="http://schemas.microsoft.com/office/drawing/2014/main" id="{58F59633-3577-09F9-5B68-F88B735A6F80}"/>
              </a:ext>
            </a:extLst>
          </p:cNvPr>
          <p:cNvSpPr txBox="1"/>
          <p:nvPr/>
        </p:nvSpPr>
        <p:spPr>
          <a:xfrm>
            <a:off x="1570808" y="3137449"/>
            <a:ext cx="11496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S’::= X</a:t>
            </a:r>
          </a:p>
        </p:txBody>
      </p:sp>
      <p:graphicFrame>
        <p:nvGraphicFramePr>
          <p:cNvPr id="76" name="Table 75">
            <a:extLst>
              <a:ext uri="{FF2B5EF4-FFF2-40B4-BE49-F238E27FC236}">
                <a16:creationId xmlns:a16="http://schemas.microsoft.com/office/drawing/2014/main" id="{00412453-75CA-C9BF-1544-A157E6C10C0D}"/>
              </a:ext>
            </a:extLst>
          </p:cNvPr>
          <p:cNvGraphicFramePr>
            <a:graphicFrameLocks noGrp="1"/>
          </p:cNvGraphicFramePr>
          <p:nvPr/>
        </p:nvGraphicFramePr>
        <p:xfrm>
          <a:off x="7471064" y="3435734"/>
          <a:ext cx="4373994" cy="222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8999">
                  <a:extLst>
                    <a:ext uri="{9D8B030D-6E8A-4147-A177-3AD203B41FA5}">
                      <a16:colId xmlns:a16="http://schemas.microsoft.com/office/drawing/2014/main" val="4177605459"/>
                    </a:ext>
                  </a:extLst>
                </a:gridCol>
                <a:gridCol w="728999">
                  <a:extLst>
                    <a:ext uri="{9D8B030D-6E8A-4147-A177-3AD203B41FA5}">
                      <a16:colId xmlns:a16="http://schemas.microsoft.com/office/drawing/2014/main" val="2659264926"/>
                    </a:ext>
                  </a:extLst>
                </a:gridCol>
                <a:gridCol w="728999">
                  <a:extLst>
                    <a:ext uri="{9D8B030D-6E8A-4147-A177-3AD203B41FA5}">
                      <a16:colId xmlns:a16="http://schemas.microsoft.com/office/drawing/2014/main" val="2892624391"/>
                    </a:ext>
                  </a:extLst>
                </a:gridCol>
                <a:gridCol w="728999">
                  <a:extLst>
                    <a:ext uri="{9D8B030D-6E8A-4147-A177-3AD203B41FA5}">
                      <a16:colId xmlns:a16="http://schemas.microsoft.com/office/drawing/2014/main" val="906102093"/>
                    </a:ext>
                  </a:extLst>
                </a:gridCol>
                <a:gridCol w="728999">
                  <a:extLst>
                    <a:ext uri="{9D8B030D-6E8A-4147-A177-3AD203B41FA5}">
                      <a16:colId xmlns:a16="http://schemas.microsoft.com/office/drawing/2014/main" val="1657188905"/>
                    </a:ext>
                  </a:extLst>
                </a:gridCol>
                <a:gridCol w="728999">
                  <a:extLst>
                    <a:ext uri="{9D8B030D-6E8A-4147-A177-3AD203B41FA5}">
                      <a16:colId xmlns:a16="http://schemas.microsoft.com/office/drawing/2014/main" val="25870667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</a:rPr>
                        <a:t>eof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X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Y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95670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7272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47044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2814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3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0276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/>
                      <a:r>
                        <a:rPr lang="en-US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I</a:t>
                      </a:r>
                      <a:r>
                        <a:rPr lang="en-US" baseline="-25000" dirty="0">
                          <a:solidFill>
                            <a:schemeClr val="tx1"/>
                          </a:solidFill>
                          <a:latin typeface="Garamond" panose="02020404030301010803" pitchFamily="18" charset="0"/>
                        </a:rPr>
                        <a:t>4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33238660"/>
                  </a:ext>
                </a:extLst>
              </a:tr>
            </a:tbl>
          </a:graphicData>
        </a:graphic>
      </p:graphicFrame>
      <p:sp>
        <p:nvSpPr>
          <p:cNvPr id="77" name="TextBox 76">
            <a:extLst>
              <a:ext uri="{FF2B5EF4-FFF2-40B4-BE49-F238E27FC236}">
                <a16:creationId xmlns:a16="http://schemas.microsoft.com/office/drawing/2014/main" id="{30C17674-FFA8-3147-F942-0B13456A9B5F}"/>
              </a:ext>
            </a:extLst>
          </p:cNvPr>
          <p:cNvSpPr txBox="1"/>
          <p:nvPr/>
        </p:nvSpPr>
        <p:spPr>
          <a:xfrm>
            <a:off x="10591800" y="38239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>
                <a:latin typeface="Garamond" panose="02020404030301010803" pitchFamily="18" charset="0"/>
              </a:rPr>
              <a:t>1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47780631-ECCB-2384-C3E1-2F881A427C2D}"/>
              </a:ext>
            </a:extLst>
          </p:cNvPr>
          <p:cNvSpPr txBox="1"/>
          <p:nvPr/>
        </p:nvSpPr>
        <p:spPr>
          <a:xfrm>
            <a:off x="11334750" y="381763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>
                <a:latin typeface="Garamond" panose="02020404030301010803" pitchFamily="18" charset="0"/>
              </a:rPr>
              <a:t>2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4D61FF59-DFF4-AE9D-60A6-BBC18CAC1D0E}"/>
              </a:ext>
            </a:extLst>
          </p:cNvPr>
          <p:cNvSpPr txBox="1"/>
          <p:nvPr/>
        </p:nvSpPr>
        <p:spPr>
          <a:xfrm>
            <a:off x="9137650" y="381128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>
                <a:latin typeface="Garamond" panose="02020404030301010803" pitchFamily="18" charset="0"/>
              </a:rPr>
              <a:t>3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677E84BC-1A77-F0C7-BEE3-D00247D9A2DF}"/>
              </a:ext>
            </a:extLst>
          </p:cNvPr>
          <p:cNvSpPr txBox="1"/>
          <p:nvPr/>
        </p:nvSpPr>
        <p:spPr>
          <a:xfrm>
            <a:off x="8439150" y="4566938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en-US" baseline="-25000" dirty="0">
                <a:latin typeface="Garamond" panose="02020404030301010803" pitchFamily="18" charset="0"/>
              </a:rPr>
              <a:t>4</a:t>
            </a:r>
          </a:p>
        </p:txBody>
      </p: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697F5FF-5D35-1C83-198D-4A418A374A19}"/>
              </a:ext>
            </a:extLst>
          </p:cNvPr>
          <p:cNvGrpSpPr/>
          <p:nvPr/>
        </p:nvGrpSpPr>
        <p:grpSpPr>
          <a:xfrm>
            <a:off x="9720228" y="4973666"/>
            <a:ext cx="590805" cy="281204"/>
            <a:chOff x="5986428" y="5481666"/>
            <a:chExt cx="590805" cy="281204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15B2C7B6-0671-43FE-00F9-CB0D564BDED1}"/>
                </a:ext>
              </a:extLst>
            </p:cNvPr>
            <p:cNvGrpSpPr/>
            <p:nvPr/>
          </p:nvGrpSpPr>
          <p:grpSpPr>
            <a:xfrm>
              <a:off x="6317338" y="5506346"/>
              <a:ext cx="259895" cy="256524"/>
              <a:chOff x="892630" y="5157107"/>
              <a:chExt cx="259895" cy="256524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id="{5167B527-893F-9689-EE08-54BC9FF8D45F}"/>
                  </a:ext>
                </a:extLst>
              </p:cNvPr>
              <p:cNvSpPr/>
              <p:nvPr/>
            </p:nvSpPr>
            <p:spPr>
              <a:xfrm>
                <a:off x="892630" y="5157107"/>
                <a:ext cx="259895" cy="256524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583C4E45-5FDF-0ADF-32CB-C82803799C9C}"/>
                  </a:ext>
                </a:extLst>
              </p:cNvPr>
              <p:cNvSpPr txBox="1"/>
              <p:nvPr/>
            </p:nvSpPr>
            <p:spPr>
              <a:xfrm>
                <a:off x="934188" y="5171171"/>
                <a:ext cx="18434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P3</a:t>
                </a:r>
              </a:p>
            </p:txBody>
          </p:sp>
        </p:grp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DF3C7FA8-AD23-5EE3-3A6D-1C27AB800727}"/>
                </a:ext>
              </a:extLst>
            </p:cNvPr>
            <p:cNvSpPr txBox="1"/>
            <p:nvPr/>
          </p:nvSpPr>
          <p:spPr>
            <a:xfrm>
              <a:off x="5986428" y="5481666"/>
              <a:ext cx="3143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red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727107F9-A79F-9F90-8239-5EE1484F5B8D}"/>
              </a:ext>
            </a:extLst>
          </p:cNvPr>
          <p:cNvGrpSpPr/>
          <p:nvPr/>
        </p:nvGrpSpPr>
        <p:grpSpPr>
          <a:xfrm>
            <a:off x="8256092" y="4973666"/>
            <a:ext cx="590805" cy="281204"/>
            <a:chOff x="5986428" y="5481666"/>
            <a:chExt cx="590805" cy="281204"/>
          </a:xfrm>
        </p:grpSpPr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E77F8DD-7B9A-B4BD-6BF7-2876804A229D}"/>
                </a:ext>
              </a:extLst>
            </p:cNvPr>
            <p:cNvGrpSpPr/>
            <p:nvPr/>
          </p:nvGrpSpPr>
          <p:grpSpPr>
            <a:xfrm>
              <a:off x="6317338" y="5506346"/>
              <a:ext cx="259895" cy="256524"/>
              <a:chOff x="892630" y="5157107"/>
              <a:chExt cx="259895" cy="256524"/>
            </a:xfrm>
          </p:grpSpPr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id="{917EABF4-5A93-C01A-4BE9-1BAA7D04D7EB}"/>
                  </a:ext>
                </a:extLst>
              </p:cNvPr>
              <p:cNvSpPr/>
              <p:nvPr/>
            </p:nvSpPr>
            <p:spPr>
              <a:xfrm>
                <a:off x="892630" y="5157107"/>
                <a:ext cx="259895" cy="256524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1733F1E0-7665-21E6-D085-FC3C76BA4F87}"/>
                  </a:ext>
                </a:extLst>
              </p:cNvPr>
              <p:cNvSpPr txBox="1"/>
              <p:nvPr/>
            </p:nvSpPr>
            <p:spPr>
              <a:xfrm>
                <a:off x="934188" y="5171171"/>
                <a:ext cx="18434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P3</a:t>
                </a:r>
              </a:p>
            </p:txBody>
          </p:sp>
        </p:grp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3154875-0B9D-9E8D-CEA5-E3089E198ACB}"/>
                </a:ext>
              </a:extLst>
            </p:cNvPr>
            <p:cNvSpPr txBox="1"/>
            <p:nvPr/>
          </p:nvSpPr>
          <p:spPr>
            <a:xfrm>
              <a:off x="5986428" y="5481666"/>
              <a:ext cx="3143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red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55F67962-57F9-3913-9A94-E6B1D45D5833}"/>
              </a:ext>
            </a:extLst>
          </p:cNvPr>
          <p:cNvGrpSpPr/>
          <p:nvPr/>
        </p:nvGrpSpPr>
        <p:grpSpPr>
          <a:xfrm>
            <a:off x="9709338" y="4576335"/>
            <a:ext cx="590805" cy="281204"/>
            <a:chOff x="5986428" y="5481666"/>
            <a:chExt cx="590805" cy="281204"/>
          </a:xfrm>
        </p:grpSpPr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051D12EF-6193-6E30-505A-3FE2F5901039}"/>
                </a:ext>
              </a:extLst>
            </p:cNvPr>
            <p:cNvGrpSpPr/>
            <p:nvPr/>
          </p:nvGrpSpPr>
          <p:grpSpPr>
            <a:xfrm>
              <a:off x="6317338" y="5506346"/>
              <a:ext cx="259895" cy="256524"/>
              <a:chOff x="892630" y="5157107"/>
              <a:chExt cx="259895" cy="256524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813C6F29-CB05-F952-E67A-665C21C6102B}"/>
                  </a:ext>
                </a:extLst>
              </p:cNvPr>
              <p:cNvSpPr/>
              <p:nvPr/>
            </p:nvSpPr>
            <p:spPr>
              <a:xfrm>
                <a:off x="892630" y="5157107"/>
                <a:ext cx="259895" cy="256524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C113FD1-3D18-C771-C8CC-385E1BB281F1}"/>
                  </a:ext>
                </a:extLst>
              </p:cNvPr>
              <p:cNvSpPr txBox="1"/>
              <p:nvPr/>
            </p:nvSpPr>
            <p:spPr>
              <a:xfrm>
                <a:off x="934188" y="5171171"/>
                <a:ext cx="18434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P1</a:t>
                </a:r>
              </a:p>
            </p:txBody>
          </p:sp>
        </p:grp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046BB45F-5A07-E125-46D0-2A519F484EC1}"/>
                </a:ext>
              </a:extLst>
            </p:cNvPr>
            <p:cNvSpPr txBox="1"/>
            <p:nvPr/>
          </p:nvSpPr>
          <p:spPr>
            <a:xfrm>
              <a:off x="5986428" y="5481666"/>
              <a:ext cx="3143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red</a:t>
              </a:r>
            </a:p>
          </p:txBody>
        </p:sp>
      </p:grpSp>
      <p:grpSp>
        <p:nvGrpSpPr>
          <p:cNvPr id="96" name="Group 95">
            <a:extLst>
              <a:ext uri="{FF2B5EF4-FFF2-40B4-BE49-F238E27FC236}">
                <a16:creationId xmlns:a16="http://schemas.microsoft.com/office/drawing/2014/main" id="{B93A2A81-66F7-FCE8-1B3D-6BCBC9C9335C}"/>
              </a:ext>
            </a:extLst>
          </p:cNvPr>
          <p:cNvGrpSpPr/>
          <p:nvPr/>
        </p:nvGrpSpPr>
        <p:grpSpPr>
          <a:xfrm>
            <a:off x="9720220" y="5338339"/>
            <a:ext cx="590805" cy="281204"/>
            <a:chOff x="5986428" y="5481666"/>
            <a:chExt cx="590805" cy="281204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D06EFA5-FB62-01C2-0CAD-BBCEADCBB045}"/>
                </a:ext>
              </a:extLst>
            </p:cNvPr>
            <p:cNvGrpSpPr/>
            <p:nvPr/>
          </p:nvGrpSpPr>
          <p:grpSpPr>
            <a:xfrm>
              <a:off x="6317338" y="5506346"/>
              <a:ext cx="259895" cy="256524"/>
              <a:chOff x="892630" y="5157107"/>
              <a:chExt cx="259895" cy="256524"/>
            </a:xfrm>
          </p:grpSpPr>
          <p:sp>
            <p:nvSpPr>
              <p:cNvPr id="99" name="Oval 98">
                <a:extLst>
                  <a:ext uri="{FF2B5EF4-FFF2-40B4-BE49-F238E27FC236}">
                    <a16:creationId xmlns:a16="http://schemas.microsoft.com/office/drawing/2014/main" id="{67B10C77-26CF-7A66-DF43-818F7B944135}"/>
                  </a:ext>
                </a:extLst>
              </p:cNvPr>
              <p:cNvSpPr/>
              <p:nvPr/>
            </p:nvSpPr>
            <p:spPr>
              <a:xfrm>
                <a:off x="892630" y="5157107"/>
                <a:ext cx="259895" cy="256524"/>
              </a:xfrm>
              <a:prstGeom prst="ellipse">
                <a:avLst/>
              </a:prstGeom>
            </p:spPr>
            <p:style>
              <a:lnRef idx="2">
                <a:schemeClr val="dk1">
                  <a:shade val="15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D82C9999-8C9C-1FBC-4568-3CD88BAB8036}"/>
                  </a:ext>
                </a:extLst>
              </p:cNvPr>
              <p:cNvSpPr txBox="1"/>
              <p:nvPr/>
            </p:nvSpPr>
            <p:spPr>
              <a:xfrm>
                <a:off x="934188" y="5171171"/>
                <a:ext cx="184346" cy="21544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r>
                  <a:rPr lang="en-US" sz="1400" dirty="0">
                    <a:solidFill>
                      <a:schemeClr val="bg1"/>
                    </a:solidFill>
                  </a:rPr>
                  <a:t>P2</a:t>
                </a:r>
              </a:p>
            </p:txBody>
          </p:sp>
        </p:grp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A0300A46-81C8-3764-2B21-4B8027E03EFC}"/>
                </a:ext>
              </a:extLst>
            </p:cNvPr>
            <p:cNvSpPr txBox="1"/>
            <p:nvPr/>
          </p:nvSpPr>
          <p:spPr>
            <a:xfrm>
              <a:off x="5986428" y="5481666"/>
              <a:ext cx="314381" cy="276999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en-US" dirty="0"/>
                <a:t>red</a:t>
              </a:r>
            </a:p>
          </p:txBody>
        </p:sp>
      </p:grpSp>
      <p:sp>
        <p:nvSpPr>
          <p:cNvPr id="101" name="TextBox 100">
            <a:extLst>
              <a:ext uri="{FF2B5EF4-FFF2-40B4-BE49-F238E27FC236}">
                <a16:creationId xmlns:a16="http://schemas.microsoft.com/office/drawing/2014/main" id="{E2861CFF-1037-9186-9087-44B1CBA66220}"/>
              </a:ext>
            </a:extLst>
          </p:cNvPr>
          <p:cNvSpPr txBox="1"/>
          <p:nvPr/>
        </p:nvSpPr>
        <p:spPr>
          <a:xfrm>
            <a:off x="9688284" y="4213868"/>
            <a:ext cx="59753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accept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568DAF-7F61-124D-39F8-3E6DA2A000CC}"/>
              </a:ext>
            </a:extLst>
          </p:cNvPr>
          <p:cNvSpPr txBox="1"/>
          <p:nvPr/>
        </p:nvSpPr>
        <p:spPr>
          <a:xfrm>
            <a:off x="3108299" y="2736850"/>
            <a:ext cx="19260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Parser Automaton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285F950-1B4D-331E-72C0-82D09C7B4557}"/>
              </a:ext>
            </a:extLst>
          </p:cNvPr>
          <p:cNvSpPr txBox="1"/>
          <p:nvPr/>
        </p:nvSpPr>
        <p:spPr>
          <a:xfrm>
            <a:off x="7280249" y="2736850"/>
            <a:ext cx="14343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Parsing Table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BA55AFA-39C9-E5DF-0B5F-6B2B6B426EB6}"/>
              </a:ext>
            </a:extLst>
          </p:cNvPr>
          <p:cNvSpPr txBox="1"/>
          <p:nvPr/>
        </p:nvSpPr>
        <p:spPr>
          <a:xfrm>
            <a:off x="1261617" y="2711712"/>
            <a:ext cx="10933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Grammar</a:t>
            </a:r>
          </a:p>
        </p:txBody>
      </p:sp>
    </p:spTree>
    <p:extLst>
      <p:ext uri="{BB962C8B-B14F-4D97-AF65-F5344CB8AC3E}">
        <p14:creationId xmlns:p14="http://schemas.microsoft.com/office/powerpoint/2010/main" val="83344636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125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8" grpId="0"/>
      <p:bldP spid="23" grpId="0"/>
      <p:bldP spid="24" grpId="0"/>
      <p:bldP spid="40" grpId="0"/>
      <p:bldP spid="45" grpId="0"/>
      <p:bldP spid="47" grpId="0"/>
      <p:bldP spid="51" grpId="0"/>
      <p:bldP spid="72" grpId="0"/>
      <p:bldP spid="77" grpId="0"/>
      <p:bldP spid="78" grpId="0"/>
      <p:bldP spid="79" grpId="0"/>
      <p:bldP spid="80" grpId="0"/>
      <p:bldP spid="101" grpId="0"/>
      <p:bldP spid="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0DA42-C7DE-7E2F-FE15-5ABEB3DBA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9A1BAA-9E4A-3092-01FC-9C13B263CD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Question 4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C5321B-B8A2-E467-92AF-A82215E75A87}"/>
              </a:ext>
            </a:extLst>
          </p:cNvPr>
          <p:cNvSpPr txBox="1"/>
          <p:nvPr/>
        </p:nvSpPr>
        <p:spPr>
          <a:xfrm>
            <a:off x="838200" y="1639216"/>
            <a:ext cx="980728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Explain how a type analysis that propagates an error type reduces cascading error reports.</a:t>
            </a:r>
          </a:p>
          <a:p>
            <a:r>
              <a:rPr lang="en-US" dirty="0"/>
              <a:t>Give an example of a program where propagating an error type might reduce the number of reports</a:t>
            </a:r>
          </a:p>
          <a:p>
            <a:r>
              <a:rPr lang="en-US" dirty="0"/>
              <a:t>Give an example of a program where propagating the error type still results in multiple reports within the same expression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D4554B1-66D2-6E7B-FEFE-6D6796158B4F}"/>
              </a:ext>
            </a:extLst>
          </p:cNvPr>
          <p:cNvSpPr txBox="1"/>
          <p:nvPr/>
        </p:nvSpPr>
        <p:spPr>
          <a:xfrm>
            <a:off x="7118350" y="4502150"/>
            <a:ext cx="2952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686FEE-0946-4C5B-E5D5-45F9360418A8}"/>
              </a:ext>
            </a:extLst>
          </p:cNvPr>
          <p:cNvSpPr txBox="1"/>
          <p:nvPr/>
        </p:nvSpPr>
        <p:spPr>
          <a:xfrm>
            <a:off x="7696200" y="36449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99F45AD-9AEA-42EC-ADAE-2F7FF6A60FD1}"/>
              </a:ext>
            </a:extLst>
          </p:cNvPr>
          <p:cNvSpPr txBox="1"/>
          <p:nvPr/>
        </p:nvSpPr>
        <p:spPr>
          <a:xfrm>
            <a:off x="8356600" y="453390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9AA3F1A-1F6D-BCF0-7958-E766603B769B}"/>
              </a:ext>
            </a:extLst>
          </p:cNvPr>
          <p:cNvSpPr txBox="1"/>
          <p:nvPr/>
        </p:nvSpPr>
        <p:spPr>
          <a:xfrm>
            <a:off x="7804150" y="5365750"/>
            <a:ext cx="306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b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2896EEB-9366-FE25-A63A-A7F7BF09B6BD}"/>
              </a:ext>
            </a:extLst>
          </p:cNvPr>
          <p:cNvSpPr txBox="1"/>
          <p:nvPr/>
        </p:nvSpPr>
        <p:spPr>
          <a:xfrm>
            <a:off x="8890000" y="5416550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=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09519C-2860-9CD9-D13D-0195E1D75E6E}"/>
              </a:ext>
            </a:extLst>
          </p:cNvPr>
          <p:cNvSpPr txBox="1"/>
          <p:nvPr/>
        </p:nvSpPr>
        <p:spPr>
          <a:xfrm>
            <a:off x="8331200" y="6515100"/>
            <a:ext cx="282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484A80-4FD9-63BD-AAB1-6FE8D055A0DF}"/>
              </a:ext>
            </a:extLst>
          </p:cNvPr>
          <p:cNvSpPr txBox="1"/>
          <p:nvPr/>
        </p:nvSpPr>
        <p:spPr>
          <a:xfrm>
            <a:off x="9436100" y="654050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4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2DA5F37F-73A1-9596-4F8D-CA8B3137219C}"/>
              </a:ext>
            </a:extLst>
          </p:cNvPr>
          <p:cNvCxnSpPr>
            <a:stCxn id="6" idx="2"/>
            <a:endCxn id="5" idx="0"/>
          </p:cNvCxnSpPr>
          <p:nvPr/>
        </p:nvCxnSpPr>
        <p:spPr>
          <a:xfrm flipH="1">
            <a:off x="7265987" y="4014232"/>
            <a:ext cx="580254" cy="4879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D4131BC-86F1-647F-0775-BCFAC32719B0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>
            <a:off x="7846241" y="4014232"/>
            <a:ext cx="660400" cy="51966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9BC9AA5-CB96-3392-FDDB-E82AC7F4D855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 flipH="1">
            <a:off x="7957397" y="4903232"/>
            <a:ext cx="549244" cy="4625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FD4B96CE-8DA1-0AB7-A879-850C7C795E48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>
            <a:off x="8506641" y="4903232"/>
            <a:ext cx="533400" cy="5133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5943003A-A53C-C6CF-356F-31E11C02570B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 flipH="1">
            <a:off x="8472425" y="5785882"/>
            <a:ext cx="567616" cy="7292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9FC374BE-3287-E3F2-EBB1-A7D39002FED2}"/>
              </a:ext>
            </a:extLst>
          </p:cNvPr>
          <p:cNvCxnSpPr>
            <a:cxnSpLocks/>
            <a:stCxn id="9" idx="2"/>
            <a:endCxn id="11" idx="0"/>
          </p:cNvCxnSpPr>
          <p:nvPr/>
        </p:nvCxnSpPr>
        <p:spPr>
          <a:xfrm>
            <a:off x="9040041" y="5785882"/>
            <a:ext cx="546902" cy="754618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5E3F4D6E-AE3F-A58B-377C-5A7142382199}"/>
              </a:ext>
            </a:extLst>
          </p:cNvPr>
          <p:cNvSpPr txBox="1"/>
          <p:nvPr/>
        </p:nvSpPr>
        <p:spPr>
          <a:xfrm>
            <a:off x="2559050" y="3600450"/>
            <a:ext cx="2390398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int main(){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bool c;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a;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int b;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  a = b = c = 4;</a:t>
            </a:r>
          </a:p>
          <a:p>
            <a:r>
              <a:rPr lang="en-US" dirty="0">
                <a:latin typeface="Courier New" panose="02070309020205020404" pitchFamily="49" charset="0"/>
                <a:cs typeface="Courier New" panose="02070309020205020404" pitchFamily="49" charset="0"/>
              </a:rPr>
              <a:t>}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E3D55B3-373E-E4E1-5550-90A073B04976}"/>
              </a:ext>
            </a:extLst>
          </p:cNvPr>
          <p:cNvSpPr txBox="1"/>
          <p:nvPr/>
        </p:nvSpPr>
        <p:spPr>
          <a:xfrm>
            <a:off x="2514600" y="3194050"/>
            <a:ext cx="18611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Example Program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B269CC9-05FE-487F-3340-0F39BA0963F8}"/>
              </a:ext>
            </a:extLst>
          </p:cNvPr>
          <p:cNvSpPr txBox="1"/>
          <p:nvPr/>
        </p:nvSpPr>
        <p:spPr>
          <a:xfrm>
            <a:off x="6705600" y="3194050"/>
            <a:ext cx="16193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Expression AST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389559F-B287-7BA2-BBE6-2E82EE9FD5C8}"/>
              </a:ext>
            </a:extLst>
          </p:cNvPr>
          <p:cNvSpPr txBox="1"/>
          <p:nvPr/>
        </p:nvSpPr>
        <p:spPr>
          <a:xfrm>
            <a:off x="9345643" y="5873750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(int)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01E80EC-32DE-F668-70FE-AB62DEBBC139}"/>
              </a:ext>
            </a:extLst>
          </p:cNvPr>
          <p:cNvSpPr txBox="1"/>
          <p:nvPr/>
        </p:nvSpPr>
        <p:spPr>
          <a:xfrm>
            <a:off x="7967693" y="5899150"/>
            <a:ext cx="7441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(bool)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9165A3B-A351-1E7C-AB83-C31A60C8D62F}"/>
              </a:ext>
            </a:extLst>
          </p:cNvPr>
          <p:cNvSpPr txBox="1"/>
          <p:nvPr/>
        </p:nvSpPr>
        <p:spPr>
          <a:xfrm>
            <a:off x="8818593" y="4870450"/>
            <a:ext cx="79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(error)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585EF0F-1308-A144-4FC2-4BC145669D9F}"/>
              </a:ext>
            </a:extLst>
          </p:cNvPr>
          <p:cNvSpPr txBox="1"/>
          <p:nvPr/>
        </p:nvSpPr>
        <p:spPr>
          <a:xfrm>
            <a:off x="7688293" y="4838700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(int)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1925DF4-8528-FFCF-C1F5-ACD6B6E6A3E1}"/>
              </a:ext>
            </a:extLst>
          </p:cNvPr>
          <p:cNvSpPr txBox="1"/>
          <p:nvPr/>
        </p:nvSpPr>
        <p:spPr>
          <a:xfrm>
            <a:off x="8164543" y="3911600"/>
            <a:ext cx="7997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(error)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83CE26E3-4C76-539B-FDD8-6AC217FE62AD}"/>
              </a:ext>
            </a:extLst>
          </p:cNvPr>
          <p:cNvSpPr txBox="1"/>
          <p:nvPr/>
        </p:nvSpPr>
        <p:spPr>
          <a:xfrm>
            <a:off x="7027893" y="3911600"/>
            <a:ext cx="575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(int)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9A7372D-7C61-7B45-2A54-364A611F4DDA}"/>
              </a:ext>
            </a:extLst>
          </p:cNvPr>
          <p:cNvSpPr txBox="1"/>
          <p:nvPr/>
        </p:nvSpPr>
        <p:spPr>
          <a:xfrm>
            <a:off x="9232900" y="5416550"/>
            <a:ext cx="927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REPORT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40" name="Ink 39">
                <a:extLst>
                  <a:ext uri="{FF2B5EF4-FFF2-40B4-BE49-F238E27FC236}">
                    <a16:creationId xmlns:a16="http://schemas.microsoft.com/office/drawing/2014/main" id="{695E6165-499F-6750-E57A-2D4E810E81AF}"/>
                  </a:ext>
                </a:extLst>
              </p14:cNvPr>
              <p14:cNvContentPartPr/>
              <p14:nvPr/>
            </p14:nvContentPartPr>
            <p14:xfrm>
              <a:off x="1337760" y="4716000"/>
              <a:ext cx="4445640" cy="1071720"/>
            </p14:xfrm>
          </p:contentPart>
        </mc:Choice>
        <mc:Fallback>
          <p:pic>
            <p:nvPicPr>
              <p:cNvPr id="40" name="Ink 39">
                <a:extLst>
                  <a:ext uri="{FF2B5EF4-FFF2-40B4-BE49-F238E27FC236}">
                    <a16:creationId xmlns:a16="http://schemas.microsoft.com/office/drawing/2014/main" id="{695E6165-499F-6750-E57A-2D4E810E81A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328400" y="4706640"/>
                <a:ext cx="4464360" cy="1090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3983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29" grpId="0"/>
      <p:bldP spid="30" grpId="0"/>
      <p:bldP spid="31" grpId="0"/>
      <p:bldP spid="32" grpId="0"/>
      <p:bldP spid="33" grpId="0"/>
      <p:bldP spid="35" grpId="0"/>
      <p:bldP spid="36" grpId="0"/>
      <p:bldP spid="37" grpId="0"/>
      <p:bldP spid="38" grpId="0"/>
      <p:bldP spid="39" grpId="0"/>
    </p:bldLst>
  </p:timing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20312</TotalTime>
  <Words>742</Words>
  <Application>Microsoft Office PowerPoint</Application>
  <PresentationFormat>Widescreen</PresentationFormat>
  <Paragraphs>158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Calibri Light</vt:lpstr>
      <vt:lpstr>Courier New</vt:lpstr>
      <vt:lpstr>Garamond</vt:lpstr>
      <vt:lpstr>Times New Roman</vt:lpstr>
      <vt:lpstr>Office 2013 - 2022 Theme</vt:lpstr>
      <vt:lpstr>PowerPoint Presentation</vt:lpstr>
      <vt:lpstr>Administrivia</vt:lpstr>
      <vt:lpstr>Flipped Wednesday</vt:lpstr>
      <vt:lpstr>Written Work Topics</vt:lpstr>
      <vt:lpstr>Question 1</vt:lpstr>
      <vt:lpstr>Question 1 Solution</vt:lpstr>
      <vt:lpstr>Question 2</vt:lpstr>
      <vt:lpstr>Question 2 Solution</vt:lpstr>
      <vt:lpstr>Question 3</vt:lpstr>
      <vt:lpstr>Question 3 Solution Outline / Intuition</vt:lpstr>
      <vt:lpstr>Question 3 Solution</vt:lpstr>
      <vt:lpstr>Question 3 Solution</vt:lpstr>
      <vt:lpstr>Question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Drew Davidson's Cool Slides</dc:title>
  <dc:creator>drew</dc:creator>
  <cp:lastModifiedBy>Davidson, Drew</cp:lastModifiedBy>
  <cp:revision>364</cp:revision>
  <cp:lastPrinted>2018-08-29T18:10:22Z</cp:lastPrinted>
  <dcterms:created xsi:type="dcterms:W3CDTF">2018-07-19T03:57:05Z</dcterms:created>
  <dcterms:modified xsi:type="dcterms:W3CDTF">2026-10-07T18:00:50Z</dcterms:modified>
</cp:coreProperties>
</file>